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5" r:id="rId7"/>
    <p:sldId id="266" r:id="rId8"/>
    <p:sldId id="261" r:id="rId9"/>
    <p:sldId id="262" r:id="rId10"/>
    <p:sldId id="2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502400" y="2590800"/>
            <a:ext cx="5689600" cy="1295400"/>
          </a:xfrm>
        </p:spPr>
        <p:txBody>
          <a:bodyPr anchor="b" anchorCtr="0"/>
          <a:lstStyle>
            <a:lvl1pPr>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6502400" y="3810000"/>
            <a:ext cx="5689600" cy="533400"/>
          </a:xfrm>
        </p:spPr>
        <p:txBody>
          <a:bodyPr/>
          <a:lstStyle>
            <a:lvl1pPr marL="0" indent="0">
              <a:buFontTx/>
              <a:buNone/>
              <a:defRPr sz="1800" b="1">
                <a:solidFill>
                  <a:schemeClr val="accent2">
                    <a:lumMod val="50000"/>
                  </a:schemeClr>
                </a:solidFill>
              </a:defRPr>
            </a:lvl1pPr>
          </a:lstStyle>
          <a:p>
            <a:r>
              <a:rPr lang="en-US"/>
              <a:t>Click to edit Master subtitle style</a:t>
            </a:r>
            <a:endParaRPr lang="en-US" dirty="0"/>
          </a:p>
        </p:txBody>
      </p:sp>
      <p:sp>
        <p:nvSpPr>
          <p:cNvPr id="3076" name="Rectangle 4"/>
          <p:cNvSpPr>
            <a:spLocks noGrp="1" noChangeArrowheads="1"/>
          </p:cNvSpPr>
          <p:nvPr>
            <p:ph type="dt" sz="half" idx="2"/>
          </p:nvPr>
        </p:nvSpPr>
        <p:spPr/>
        <p:txBody>
          <a:bodyPr/>
          <a:lstStyle>
            <a:lvl1pPr>
              <a:defRPr/>
            </a:lvl1pPr>
          </a:lstStyle>
          <a:p>
            <a:fld id="{8EB979F6-E15B-4FE9-AF90-6DDF7D360913}" type="datetimeFigureOut">
              <a:rPr lang="en-US" smtClean="0"/>
              <a:t>10/12/2023</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0E4E5736-10FA-484E-AB1B-42FFA8849FE8}" type="slidenum">
              <a:rPr lang="en-US" smtClean="0"/>
              <a:t>‹#›</a:t>
            </a:fld>
            <a:endParaRPr lang="en-US"/>
          </a:p>
        </p:txBody>
      </p:sp>
    </p:spTree>
    <p:extLst>
      <p:ext uri="{BB962C8B-B14F-4D97-AF65-F5344CB8AC3E}">
        <p14:creationId xmlns:p14="http://schemas.microsoft.com/office/powerpoint/2010/main" val="2671868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56000"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3556000"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556000"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8EB979F6-E15B-4FE9-AF90-6DDF7D360913}" type="datetimeFigureOut">
              <a:rPr lang="en-US" smtClean="0"/>
              <a:t>10/12/2023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E4E5736-10FA-484E-AB1B-42FFA8849FE8}" type="slidenum">
              <a:rPr lang="en-US" smtClean="0"/>
              <a:t>‹#›</a:t>
            </a:fld>
            <a:endParaRPr lang="en-US"/>
          </a:p>
        </p:txBody>
      </p:sp>
    </p:spTree>
    <p:extLst>
      <p:ext uri="{BB962C8B-B14F-4D97-AF65-F5344CB8AC3E}">
        <p14:creationId xmlns:p14="http://schemas.microsoft.com/office/powerpoint/2010/main" val="1345845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EB979F6-E15B-4FE9-AF90-6DDF7D360913}" type="datetimeFigureOut">
              <a:rPr lang="en-US" smtClean="0"/>
              <a:t>10/12/2023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4E5736-10FA-484E-AB1B-42FFA8849FE8}" type="slidenum">
              <a:rPr lang="en-US" smtClean="0"/>
              <a:t>‹#›</a:t>
            </a:fld>
            <a:endParaRPr lang="en-US"/>
          </a:p>
        </p:txBody>
      </p:sp>
    </p:spTree>
    <p:extLst>
      <p:ext uri="{BB962C8B-B14F-4D97-AF65-F5344CB8AC3E}">
        <p14:creationId xmlns:p14="http://schemas.microsoft.com/office/powerpoint/2010/main" val="2069563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1000" y="274639"/>
            <a:ext cx="2311400" cy="5851525"/>
          </a:xfrm>
        </p:spPr>
        <p:txBody>
          <a:bodyPr vert="eaVert"/>
          <a:lstStyle>
            <a:lvl1pPr>
              <a:defRPr>
                <a:solidFill>
                  <a:schemeClr val="tx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336800" y="274639"/>
            <a:ext cx="6731000" cy="5851525"/>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8EB979F6-E15B-4FE9-AF90-6DDF7D360913}" type="datetimeFigureOut">
              <a:rPr lang="en-US" smtClean="0"/>
              <a:t>10/12/2023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4E5736-10FA-484E-AB1B-42FFA8849FE8}" type="slidenum">
              <a:rPr lang="en-US" smtClean="0"/>
              <a:t>‹#›</a:t>
            </a:fld>
            <a:endParaRPr lang="en-US"/>
          </a:p>
        </p:txBody>
      </p:sp>
    </p:spTree>
    <p:extLst>
      <p:ext uri="{BB962C8B-B14F-4D97-AF65-F5344CB8AC3E}">
        <p14:creationId xmlns:p14="http://schemas.microsoft.com/office/powerpoint/2010/main" val="3042354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EB979F6-E15B-4FE9-AF90-6DDF7D360913}" type="datetimeFigureOut">
              <a:rPr lang="en-US" smtClean="0"/>
              <a:t>10/12/2023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4E5736-10FA-484E-AB1B-42FFA8849FE8}" type="slidenum">
              <a:rPr lang="en-US" smtClean="0"/>
              <a:t>‹#›</a:t>
            </a:fld>
            <a:endParaRPr lang="en-US"/>
          </a:p>
        </p:txBody>
      </p:sp>
    </p:spTree>
    <p:extLst>
      <p:ext uri="{BB962C8B-B14F-4D97-AF65-F5344CB8AC3E}">
        <p14:creationId xmlns:p14="http://schemas.microsoft.com/office/powerpoint/2010/main" val="2391546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8EB979F6-E15B-4FE9-AF90-6DDF7D360913}" type="datetimeFigureOut">
              <a:rPr lang="en-US" smtClean="0"/>
              <a:t>10/12/2023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4E5736-10FA-484E-AB1B-42FFA8849FE8}" type="slidenum">
              <a:rPr lang="en-US" smtClean="0"/>
              <a:t>‹#›</a:t>
            </a:fld>
            <a:endParaRPr lang="en-US"/>
          </a:p>
        </p:txBody>
      </p:sp>
    </p:spTree>
    <p:extLst>
      <p:ext uri="{BB962C8B-B14F-4D97-AF65-F5344CB8AC3E}">
        <p14:creationId xmlns:p14="http://schemas.microsoft.com/office/powerpoint/2010/main" val="2953860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733926"/>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3233739"/>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8EB979F6-E15B-4FE9-AF90-6DDF7D360913}" type="datetimeFigureOut">
              <a:rPr lang="en-US" smtClean="0"/>
              <a:t>10/12/2023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4E5736-10FA-484E-AB1B-42FFA8849FE8}" type="slidenum">
              <a:rPr lang="en-US" smtClean="0"/>
              <a:t>‹#›</a:t>
            </a:fld>
            <a:endParaRPr lang="en-US"/>
          </a:p>
        </p:txBody>
      </p:sp>
    </p:spTree>
    <p:extLst>
      <p:ext uri="{BB962C8B-B14F-4D97-AF65-F5344CB8AC3E}">
        <p14:creationId xmlns:p14="http://schemas.microsoft.com/office/powerpoint/2010/main" val="149239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219201"/>
            <a:ext cx="4419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62800" y="1219201"/>
            <a:ext cx="4419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8EB979F6-E15B-4FE9-AF90-6DDF7D360913}" type="datetimeFigureOut">
              <a:rPr lang="en-US" smtClean="0"/>
              <a:t>10/12/2023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E4E5736-10FA-484E-AB1B-42FFA8849FE8}" type="slidenum">
              <a:rPr lang="en-US" smtClean="0"/>
              <a:t>‹#›</a:t>
            </a:fld>
            <a:endParaRPr lang="en-US"/>
          </a:p>
        </p:txBody>
      </p:sp>
    </p:spTree>
    <p:extLst>
      <p:ext uri="{BB962C8B-B14F-4D97-AF65-F5344CB8AC3E}">
        <p14:creationId xmlns:p14="http://schemas.microsoft.com/office/powerpoint/2010/main" val="274551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36800" y="274638"/>
            <a:ext cx="9245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334683" y="1535113"/>
            <a:ext cx="47773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334683" y="2174875"/>
            <a:ext cx="47773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112000" y="1535113"/>
            <a:ext cx="4470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12000" y="2174875"/>
            <a:ext cx="4470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8EB979F6-E15B-4FE9-AF90-6DDF7D360913}" type="datetimeFigureOut">
              <a:rPr lang="en-US" smtClean="0"/>
              <a:t>10/12/2023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E4E5736-10FA-484E-AB1B-42FFA8849FE8}" type="slidenum">
              <a:rPr lang="en-US" smtClean="0"/>
              <a:t>‹#›</a:t>
            </a:fld>
            <a:endParaRPr lang="en-US"/>
          </a:p>
        </p:txBody>
      </p:sp>
    </p:spTree>
    <p:extLst>
      <p:ext uri="{BB962C8B-B14F-4D97-AF65-F5344CB8AC3E}">
        <p14:creationId xmlns:p14="http://schemas.microsoft.com/office/powerpoint/2010/main" val="2989823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8EB979F6-E15B-4FE9-AF90-6DDF7D360913}" type="datetimeFigureOut">
              <a:rPr lang="en-US" smtClean="0"/>
              <a:t>10/12/2023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E4E5736-10FA-484E-AB1B-42FFA8849FE8}" type="slidenum">
              <a:rPr lang="en-US" smtClean="0"/>
              <a:t>‹#›</a:t>
            </a:fld>
            <a:endParaRPr lang="en-US"/>
          </a:p>
        </p:txBody>
      </p:sp>
    </p:spTree>
    <p:extLst>
      <p:ext uri="{BB962C8B-B14F-4D97-AF65-F5344CB8AC3E}">
        <p14:creationId xmlns:p14="http://schemas.microsoft.com/office/powerpoint/2010/main" val="3734110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EB979F6-E15B-4FE9-AF90-6DDF7D360913}" type="datetimeFigureOut">
              <a:rPr lang="en-US" smtClean="0"/>
              <a:t>10/12/2023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E4E5736-10FA-484E-AB1B-42FFA8849FE8}" type="slidenum">
              <a:rPr lang="en-US" smtClean="0"/>
              <a:t>‹#›</a:t>
            </a:fld>
            <a:endParaRPr lang="en-US"/>
          </a:p>
        </p:txBody>
      </p:sp>
    </p:spTree>
    <p:extLst>
      <p:ext uri="{BB962C8B-B14F-4D97-AF65-F5344CB8AC3E}">
        <p14:creationId xmlns:p14="http://schemas.microsoft.com/office/powerpoint/2010/main" val="1399008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6800" y="273050"/>
            <a:ext cx="345440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791200" y="273051"/>
            <a:ext cx="5791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336800" y="1435101"/>
            <a:ext cx="34544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8EB979F6-E15B-4FE9-AF90-6DDF7D360913}" type="datetimeFigureOut">
              <a:rPr lang="en-US" smtClean="0"/>
              <a:t>10/12/2023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E4E5736-10FA-484E-AB1B-42FFA8849FE8}" type="slidenum">
              <a:rPr lang="en-US" smtClean="0"/>
              <a:t>‹#›</a:t>
            </a:fld>
            <a:endParaRPr lang="en-US"/>
          </a:p>
        </p:txBody>
      </p:sp>
    </p:spTree>
    <p:extLst>
      <p:ext uri="{BB962C8B-B14F-4D97-AF65-F5344CB8AC3E}">
        <p14:creationId xmlns:p14="http://schemas.microsoft.com/office/powerpoint/2010/main" val="988079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36800" y="274638"/>
            <a:ext cx="92456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2336800" y="1143001"/>
            <a:ext cx="9245600" cy="4983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8EB979F6-E15B-4FE9-AF90-6DDF7D360913}" type="datetimeFigureOut">
              <a:rPr lang="en-US" smtClean="0"/>
              <a:t>10/12/2023</a:t>
            </a:fld>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E4E5736-10FA-484E-AB1B-42FFA8849FE8}" type="slidenum">
              <a:rPr lang="en-US" smtClean="0"/>
              <a:t>‹#›</a:t>
            </a:fld>
            <a:endParaRPr lang="en-US"/>
          </a:p>
        </p:txBody>
      </p:sp>
    </p:spTree>
    <p:extLst>
      <p:ext uri="{BB962C8B-B14F-4D97-AF65-F5344CB8AC3E}">
        <p14:creationId xmlns:p14="http://schemas.microsoft.com/office/powerpoint/2010/main" val="1933564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4400">
          <a:solidFill>
            <a:schemeClr val="accent2"/>
          </a:solidFill>
          <a:latin typeface="+mj-lt"/>
          <a:ea typeface="+mj-ea"/>
          <a:cs typeface="+mj-cs"/>
        </a:defRPr>
      </a:lvl1pPr>
      <a:lvl2pPr algn="l" rtl="0" eaLnBrk="1" fontAlgn="base" hangingPunct="1">
        <a:spcBef>
          <a:spcPct val="0"/>
        </a:spcBef>
        <a:spcAft>
          <a:spcPct val="0"/>
        </a:spcAft>
        <a:defRPr sz="4400">
          <a:solidFill>
            <a:srgbClr val="990000"/>
          </a:solidFill>
          <a:latin typeface="Times New Roman" pitchFamily="18" charset="0"/>
        </a:defRPr>
      </a:lvl2pPr>
      <a:lvl3pPr algn="l" rtl="0" eaLnBrk="1" fontAlgn="base" hangingPunct="1">
        <a:spcBef>
          <a:spcPct val="0"/>
        </a:spcBef>
        <a:spcAft>
          <a:spcPct val="0"/>
        </a:spcAft>
        <a:defRPr sz="4400">
          <a:solidFill>
            <a:srgbClr val="990000"/>
          </a:solidFill>
          <a:latin typeface="Times New Roman" pitchFamily="18" charset="0"/>
        </a:defRPr>
      </a:lvl3pPr>
      <a:lvl4pPr algn="l" rtl="0" eaLnBrk="1" fontAlgn="base" hangingPunct="1">
        <a:spcBef>
          <a:spcPct val="0"/>
        </a:spcBef>
        <a:spcAft>
          <a:spcPct val="0"/>
        </a:spcAft>
        <a:defRPr sz="4400">
          <a:solidFill>
            <a:srgbClr val="990000"/>
          </a:solidFill>
          <a:latin typeface="Times New Roman" pitchFamily="18" charset="0"/>
        </a:defRPr>
      </a:lvl4pPr>
      <a:lvl5pPr algn="l" rtl="0" eaLnBrk="1" fontAlgn="base" hangingPunct="1">
        <a:spcBef>
          <a:spcPct val="0"/>
        </a:spcBef>
        <a:spcAft>
          <a:spcPct val="0"/>
        </a:spcAft>
        <a:defRPr sz="4400">
          <a:solidFill>
            <a:srgbClr val="990000"/>
          </a:solidFill>
          <a:latin typeface="Times New Roman" pitchFamily="18" charset="0"/>
        </a:defRPr>
      </a:lvl5pPr>
      <a:lvl6pPr marL="457200" algn="l" rtl="0" eaLnBrk="1" fontAlgn="base" hangingPunct="1">
        <a:spcBef>
          <a:spcPct val="0"/>
        </a:spcBef>
        <a:spcAft>
          <a:spcPct val="0"/>
        </a:spcAft>
        <a:defRPr sz="4400">
          <a:solidFill>
            <a:srgbClr val="990000"/>
          </a:solidFill>
          <a:latin typeface="Times New Roman" pitchFamily="18" charset="0"/>
        </a:defRPr>
      </a:lvl6pPr>
      <a:lvl7pPr marL="914400" algn="l" rtl="0" eaLnBrk="1" fontAlgn="base" hangingPunct="1">
        <a:spcBef>
          <a:spcPct val="0"/>
        </a:spcBef>
        <a:spcAft>
          <a:spcPct val="0"/>
        </a:spcAft>
        <a:defRPr sz="4400">
          <a:solidFill>
            <a:srgbClr val="990000"/>
          </a:solidFill>
          <a:latin typeface="Times New Roman" pitchFamily="18" charset="0"/>
        </a:defRPr>
      </a:lvl7pPr>
      <a:lvl8pPr marL="1371600" algn="l" rtl="0" eaLnBrk="1" fontAlgn="base" hangingPunct="1">
        <a:spcBef>
          <a:spcPct val="0"/>
        </a:spcBef>
        <a:spcAft>
          <a:spcPct val="0"/>
        </a:spcAft>
        <a:defRPr sz="4400">
          <a:solidFill>
            <a:srgbClr val="990000"/>
          </a:solidFill>
          <a:latin typeface="Times New Roman" pitchFamily="18" charset="0"/>
        </a:defRPr>
      </a:lvl8pPr>
      <a:lvl9pPr marL="1828800" algn="l" rtl="0" eaLnBrk="1" fontAlgn="base" hangingPunct="1">
        <a:spcBef>
          <a:spcPct val="0"/>
        </a:spcBef>
        <a:spcAft>
          <a:spcPct val="0"/>
        </a:spcAft>
        <a:defRPr sz="4400">
          <a:solidFill>
            <a:srgbClr val="990000"/>
          </a:solidFill>
          <a:latin typeface="Times New Roman" pitchFamily="18" charset="0"/>
        </a:defRPr>
      </a:lvl9pPr>
    </p:titleStyle>
    <p:bodyStyle>
      <a:lvl1pPr marL="342900" indent="-342900" algn="l" rtl="0" eaLnBrk="1" fontAlgn="base" hangingPunct="1">
        <a:spcBef>
          <a:spcPct val="20000"/>
        </a:spcBef>
        <a:spcAft>
          <a:spcPct val="0"/>
        </a:spcAft>
        <a:buChar char="•"/>
        <a:defRPr sz="2400">
          <a:solidFill>
            <a:schemeClr val="accent2"/>
          </a:solidFill>
          <a:latin typeface="+mj-lt"/>
          <a:ea typeface="+mn-ea"/>
          <a:cs typeface="+mn-cs"/>
        </a:defRPr>
      </a:lvl1pPr>
      <a:lvl2pPr marL="742950" indent="-285750" algn="l" rtl="0" eaLnBrk="1" fontAlgn="base" hangingPunct="1">
        <a:spcBef>
          <a:spcPct val="20000"/>
        </a:spcBef>
        <a:spcAft>
          <a:spcPct val="0"/>
        </a:spcAft>
        <a:buChar char="–"/>
        <a:defRPr sz="2000">
          <a:solidFill>
            <a:schemeClr val="accent2"/>
          </a:solidFill>
          <a:latin typeface="+mj-lt"/>
        </a:defRPr>
      </a:lvl2pPr>
      <a:lvl3pPr marL="1143000" indent="-228600" algn="l" rtl="0" eaLnBrk="1" fontAlgn="base" hangingPunct="1">
        <a:spcBef>
          <a:spcPct val="20000"/>
        </a:spcBef>
        <a:spcAft>
          <a:spcPct val="0"/>
        </a:spcAft>
        <a:buChar char="•"/>
        <a:defRPr>
          <a:solidFill>
            <a:schemeClr val="accent2"/>
          </a:solidFill>
          <a:latin typeface="+mj-lt"/>
        </a:defRPr>
      </a:lvl3pPr>
      <a:lvl4pPr marL="1600200" indent="-228600" algn="l" rtl="0" eaLnBrk="1" fontAlgn="base" hangingPunct="1">
        <a:spcBef>
          <a:spcPct val="20000"/>
        </a:spcBef>
        <a:spcAft>
          <a:spcPct val="0"/>
        </a:spcAft>
        <a:buChar char="–"/>
        <a:defRPr sz="1600">
          <a:solidFill>
            <a:schemeClr val="accent2"/>
          </a:solidFill>
          <a:latin typeface="+mj-lt"/>
        </a:defRPr>
      </a:lvl4pPr>
      <a:lvl5pPr marL="2057400" indent="-228600" algn="l" rtl="0" eaLnBrk="1" fontAlgn="base" hangingPunct="1">
        <a:spcBef>
          <a:spcPct val="20000"/>
        </a:spcBef>
        <a:spcAft>
          <a:spcPct val="0"/>
        </a:spcAft>
        <a:buChar char="»"/>
        <a:defRPr sz="1600">
          <a:solidFill>
            <a:schemeClr val="accent2"/>
          </a:solidFill>
          <a:latin typeface="+mj-lt"/>
        </a:defRPr>
      </a:lvl5pPr>
      <a:lvl6pPr marL="2514600" indent="-228600" algn="l" rtl="0" eaLnBrk="1" fontAlgn="base" hangingPunct="1">
        <a:spcBef>
          <a:spcPct val="20000"/>
        </a:spcBef>
        <a:spcAft>
          <a:spcPct val="0"/>
        </a:spcAft>
        <a:buChar char="»"/>
        <a:defRPr sz="1600">
          <a:solidFill>
            <a:srgbClr val="990000"/>
          </a:solidFill>
          <a:latin typeface="+mn-lt"/>
        </a:defRPr>
      </a:lvl6pPr>
      <a:lvl7pPr marL="2971800" indent="-228600" algn="l" rtl="0" eaLnBrk="1" fontAlgn="base" hangingPunct="1">
        <a:spcBef>
          <a:spcPct val="20000"/>
        </a:spcBef>
        <a:spcAft>
          <a:spcPct val="0"/>
        </a:spcAft>
        <a:buChar char="»"/>
        <a:defRPr sz="1600">
          <a:solidFill>
            <a:srgbClr val="990000"/>
          </a:solidFill>
          <a:latin typeface="+mn-lt"/>
        </a:defRPr>
      </a:lvl7pPr>
      <a:lvl8pPr marL="3429000" indent="-228600" algn="l" rtl="0" eaLnBrk="1" fontAlgn="base" hangingPunct="1">
        <a:spcBef>
          <a:spcPct val="20000"/>
        </a:spcBef>
        <a:spcAft>
          <a:spcPct val="0"/>
        </a:spcAft>
        <a:buChar char="»"/>
        <a:defRPr sz="1600">
          <a:solidFill>
            <a:srgbClr val="990000"/>
          </a:solidFill>
          <a:latin typeface="+mn-lt"/>
        </a:defRPr>
      </a:lvl8pPr>
      <a:lvl9pPr marL="3886200" indent="-228600" algn="l" rtl="0" eaLnBrk="1" fontAlgn="base" hangingPunct="1">
        <a:spcBef>
          <a:spcPct val="20000"/>
        </a:spcBef>
        <a:spcAft>
          <a:spcPct val="0"/>
        </a:spcAft>
        <a:buChar char="»"/>
        <a:defRPr sz="1600">
          <a:solidFill>
            <a:srgbClr val="99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C4AA3-E411-D5CB-3464-FEC004744165}"/>
              </a:ext>
            </a:extLst>
          </p:cNvPr>
          <p:cNvSpPr>
            <a:spLocks noGrp="1"/>
          </p:cNvSpPr>
          <p:nvPr>
            <p:ph type="ctrTitle"/>
          </p:nvPr>
        </p:nvSpPr>
        <p:spPr/>
        <p:txBody>
          <a:bodyPr/>
          <a:lstStyle/>
          <a:p>
            <a:r>
              <a:rPr lang="en-US" dirty="0"/>
              <a:t>Matthew Part 1</a:t>
            </a:r>
          </a:p>
        </p:txBody>
      </p:sp>
      <p:sp>
        <p:nvSpPr>
          <p:cNvPr id="3" name="Subtitle 2">
            <a:extLst>
              <a:ext uri="{FF2B5EF4-FFF2-40B4-BE49-F238E27FC236}">
                <a16:creationId xmlns:a16="http://schemas.microsoft.com/office/drawing/2014/main" id="{A10E55B5-44EA-A3DD-F683-941FDF443625}"/>
              </a:ext>
            </a:extLst>
          </p:cNvPr>
          <p:cNvSpPr>
            <a:spLocks noGrp="1"/>
          </p:cNvSpPr>
          <p:nvPr>
            <p:ph type="subTitle" idx="1"/>
          </p:nvPr>
        </p:nvSpPr>
        <p:spPr/>
        <p:txBody>
          <a:bodyPr/>
          <a:lstStyle/>
          <a:p>
            <a:r>
              <a:rPr lang="en-US" dirty="0"/>
              <a:t>Lesson 3</a:t>
            </a:r>
          </a:p>
        </p:txBody>
      </p:sp>
    </p:spTree>
    <p:extLst>
      <p:ext uri="{BB962C8B-B14F-4D97-AF65-F5344CB8AC3E}">
        <p14:creationId xmlns:p14="http://schemas.microsoft.com/office/powerpoint/2010/main" val="3418441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E5658-41D1-5E47-D98B-3B1E02F2AE82}"/>
              </a:ext>
            </a:extLst>
          </p:cNvPr>
          <p:cNvSpPr>
            <a:spLocks noGrp="1"/>
          </p:cNvSpPr>
          <p:nvPr>
            <p:ph type="title"/>
          </p:nvPr>
        </p:nvSpPr>
        <p:spPr/>
        <p:txBody>
          <a:bodyPr/>
          <a:lstStyle/>
          <a:p>
            <a:r>
              <a:rPr lang="en-US" dirty="0"/>
              <a:t>Matthew 5:43-48</a:t>
            </a:r>
          </a:p>
        </p:txBody>
      </p:sp>
      <p:sp>
        <p:nvSpPr>
          <p:cNvPr id="3" name="Content Placeholder 2">
            <a:extLst>
              <a:ext uri="{FF2B5EF4-FFF2-40B4-BE49-F238E27FC236}">
                <a16:creationId xmlns:a16="http://schemas.microsoft.com/office/drawing/2014/main" id="{C5472C62-3874-E780-7F4E-1F6D3BFFAA42}"/>
              </a:ext>
            </a:extLst>
          </p:cNvPr>
          <p:cNvSpPr>
            <a:spLocks noGrp="1"/>
          </p:cNvSpPr>
          <p:nvPr>
            <p:ph idx="1"/>
          </p:nvPr>
        </p:nvSpPr>
        <p:spPr/>
        <p:txBody>
          <a:bodyPr/>
          <a:lstStyle/>
          <a:p>
            <a:r>
              <a:rPr lang="en-US" b="1" dirty="0"/>
              <a:t>Love your neighbors AND your enemies: </a:t>
            </a:r>
            <a:r>
              <a:rPr lang="en-US" dirty="0"/>
              <a:t>Jesus loved us while we were His enemies. </a:t>
            </a:r>
            <a:r>
              <a:rPr lang="en-US" b="1" dirty="0"/>
              <a:t>Rom.5:10</a:t>
            </a:r>
          </a:p>
          <a:p>
            <a:r>
              <a:rPr lang="en-US" dirty="0"/>
              <a:t>“Hate your enemy” had been added. We are to be peacemakers (5:9)</a:t>
            </a:r>
          </a:p>
          <a:p>
            <a:r>
              <a:rPr lang="en-US" b="1" dirty="0"/>
              <a:t>Rom. 12: 14-21 </a:t>
            </a:r>
            <a:r>
              <a:rPr lang="en-US" dirty="0"/>
              <a:t>Pray for your enemy. Overcome evil with good. Be at peace with all men, so far as it depends on you.</a:t>
            </a:r>
          </a:p>
          <a:p>
            <a:r>
              <a:rPr lang="en-US" b="1" dirty="0"/>
              <a:t>I Pet. 3:8, 14 </a:t>
            </a:r>
            <a:r>
              <a:rPr lang="en-US" dirty="0"/>
              <a:t>If you suffer for the sake of righteousness, it is better than suffering for doing what is wrong. You’re blessed.</a:t>
            </a:r>
          </a:p>
          <a:p>
            <a:r>
              <a:rPr lang="en-US" dirty="0"/>
              <a:t>The one who lives in this way is bearing fruit in keeping with repentance and their righteousness exceeds that of the scribes and Pharisees.</a:t>
            </a:r>
          </a:p>
          <a:p>
            <a:r>
              <a:rPr lang="en-US" b="1" dirty="0"/>
              <a:t>Be perfect: </a:t>
            </a:r>
            <a:r>
              <a:rPr lang="en-US" dirty="0"/>
              <a:t>“</a:t>
            </a:r>
            <a:r>
              <a:rPr lang="en-US" dirty="0" err="1"/>
              <a:t>Teleios</a:t>
            </a:r>
            <a:r>
              <a:rPr lang="en-US" dirty="0"/>
              <a:t>” – full grown, complete, specially of the completeness of Christian character; mature. Ill: a pirate’s telescope</a:t>
            </a:r>
          </a:p>
          <a:p>
            <a:endParaRPr lang="en-US" dirty="0"/>
          </a:p>
        </p:txBody>
      </p:sp>
    </p:spTree>
    <p:extLst>
      <p:ext uri="{BB962C8B-B14F-4D97-AF65-F5344CB8AC3E}">
        <p14:creationId xmlns:p14="http://schemas.microsoft.com/office/powerpoint/2010/main" val="260269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94EB-D838-3FD3-6E62-A5A656ED7F08}"/>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E6D434C1-0222-A05E-D120-B8B3732DF0A2}"/>
              </a:ext>
            </a:extLst>
          </p:cNvPr>
          <p:cNvSpPr>
            <a:spLocks noGrp="1"/>
          </p:cNvSpPr>
          <p:nvPr>
            <p:ph idx="1"/>
          </p:nvPr>
        </p:nvSpPr>
        <p:spPr/>
        <p:txBody>
          <a:bodyPr/>
          <a:lstStyle/>
          <a:p>
            <a:r>
              <a:rPr lang="en-US" dirty="0"/>
              <a:t>Am I bearing fruit in keeping with the fruit of repentance?</a:t>
            </a:r>
          </a:p>
          <a:p>
            <a:r>
              <a:rPr lang="en-US" dirty="0"/>
              <a:t>Does my light so shine before men that my good works glorify my Father who is in heaven, or do they glorify me?</a:t>
            </a:r>
          </a:p>
          <a:p>
            <a:r>
              <a:rPr lang="en-US" dirty="0"/>
              <a:t>Am I “flavoring” those around me?</a:t>
            </a:r>
          </a:p>
          <a:p>
            <a:r>
              <a:rPr lang="en-US" dirty="0"/>
              <a:t>May the LOVE of Christ richly dwell in us, that men would be drawn to Christ because of that love, and not </a:t>
            </a:r>
            <a:r>
              <a:rPr lang="en-US"/>
              <a:t>our condemnation. </a:t>
            </a:r>
          </a:p>
        </p:txBody>
      </p:sp>
    </p:spTree>
    <p:extLst>
      <p:ext uri="{BB962C8B-B14F-4D97-AF65-F5344CB8AC3E}">
        <p14:creationId xmlns:p14="http://schemas.microsoft.com/office/powerpoint/2010/main" val="3563575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1725A-21CC-875C-6C8B-B2ED33B2EA9F}"/>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543AA9F9-A69E-E05E-5FD5-B9D5B9957BE2}"/>
              </a:ext>
            </a:extLst>
          </p:cNvPr>
          <p:cNvSpPr>
            <a:spLocks noGrp="1"/>
          </p:cNvSpPr>
          <p:nvPr>
            <p:ph idx="1"/>
          </p:nvPr>
        </p:nvSpPr>
        <p:spPr/>
        <p:txBody>
          <a:bodyPr/>
          <a:lstStyle/>
          <a:p>
            <a:r>
              <a:rPr lang="en-US" b="1" dirty="0"/>
              <a:t>Matthew 1  </a:t>
            </a:r>
            <a:r>
              <a:rPr lang="en-US" dirty="0"/>
              <a:t>Jesus is Messiah; His genealogy and birth</a:t>
            </a:r>
          </a:p>
          <a:p>
            <a:r>
              <a:rPr lang="en-US" b="1" dirty="0"/>
              <a:t>Matthew 2 </a:t>
            </a:r>
            <a:r>
              <a:rPr lang="en-US" dirty="0"/>
              <a:t> Herod, the Magi, Jesus is King, Egypt and Nazareth. Two years after His birth</a:t>
            </a:r>
          </a:p>
          <a:p>
            <a:r>
              <a:rPr lang="en-US" b="1" dirty="0"/>
              <a:t>Matthew 3</a:t>
            </a:r>
            <a:r>
              <a:rPr lang="en-US" dirty="0"/>
              <a:t>  John the Baptist preached repentance, Jesus baptized, 30 years after chapter 2</a:t>
            </a:r>
          </a:p>
          <a:p>
            <a:r>
              <a:rPr lang="en-US" b="1" dirty="0"/>
              <a:t>Matthew 4</a:t>
            </a:r>
            <a:r>
              <a:rPr lang="en-US" dirty="0"/>
              <a:t>  Jesus tempted, preached repentance, called 4 disciples</a:t>
            </a:r>
          </a:p>
          <a:p>
            <a:r>
              <a:rPr lang="en-US" b="1" dirty="0"/>
              <a:t>“Kingdom of heaven” </a:t>
            </a:r>
            <a:r>
              <a:rPr lang="en-US" dirty="0"/>
              <a:t>is important to his audience of Jews; the rest of the gospels say, </a:t>
            </a:r>
            <a:r>
              <a:rPr lang="en-US" b="1" dirty="0"/>
              <a:t>“Kingdom of God”</a:t>
            </a:r>
            <a:r>
              <a:rPr lang="en-US" dirty="0"/>
              <a:t>. </a:t>
            </a:r>
          </a:p>
          <a:p>
            <a:r>
              <a:rPr lang="en-US" b="1" dirty="0"/>
              <a:t>Matthew 5 </a:t>
            </a:r>
            <a:r>
              <a:rPr lang="en-US" dirty="0"/>
              <a:t> Blessed, the righteous enter the kingdom, </a:t>
            </a:r>
            <a:r>
              <a:rPr lang="en-US" b="1" dirty="0"/>
              <a:t>“You have heard”</a:t>
            </a:r>
            <a:r>
              <a:rPr lang="en-US" dirty="0"/>
              <a:t>, </a:t>
            </a:r>
            <a:r>
              <a:rPr lang="en-US" b="1" dirty="0"/>
              <a:t>“But I say”</a:t>
            </a:r>
          </a:p>
        </p:txBody>
      </p:sp>
    </p:spTree>
    <p:extLst>
      <p:ext uri="{BB962C8B-B14F-4D97-AF65-F5344CB8AC3E}">
        <p14:creationId xmlns:p14="http://schemas.microsoft.com/office/powerpoint/2010/main" val="423390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D9BED-C66D-C39D-43BE-F51F175E08CA}"/>
              </a:ext>
            </a:extLst>
          </p:cNvPr>
          <p:cNvSpPr>
            <a:spLocks noGrp="1"/>
          </p:cNvSpPr>
          <p:nvPr>
            <p:ph type="title"/>
          </p:nvPr>
        </p:nvSpPr>
        <p:spPr/>
        <p:txBody>
          <a:bodyPr/>
          <a:lstStyle/>
          <a:p>
            <a:r>
              <a:rPr lang="en-US" dirty="0"/>
              <a:t>Matthew 5:1-12</a:t>
            </a:r>
          </a:p>
        </p:txBody>
      </p:sp>
      <p:sp>
        <p:nvSpPr>
          <p:cNvPr id="3" name="Content Placeholder 2">
            <a:extLst>
              <a:ext uri="{FF2B5EF4-FFF2-40B4-BE49-F238E27FC236}">
                <a16:creationId xmlns:a16="http://schemas.microsoft.com/office/drawing/2014/main" id="{BE6A441D-64D2-6F95-20ED-C9A925616547}"/>
              </a:ext>
            </a:extLst>
          </p:cNvPr>
          <p:cNvSpPr>
            <a:spLocks noGrp="1"/>
          </p:cNvSpPr>
          <p:nvPr>
            <p:ph idx="1"/>
          </p:nvPr>
        </p:nvSpPr>
        <p:spPr/>
        <p:txBody>
          <a:bodyPr/>
          <a:lstStyle/>
          <a:p>
            <a:r>
              <a:rPr lang="en-US" b="1" dirty="0"/>
              <a:t>Chapter 4</a:t>
            </a:r>
            <a:r>
              <a:rPr lang="en-US" dirty="0"/>
              <a:t> ends with large crowds following Jesus, He is healing ALL their diseases, teaching them about the kingdom.</a:t>
            </a:r>
          </a:p>
          <a:p>
            <a:r>
              <a:rPr lang="en-US" b="1" dirty="0"/>
              <a:t>Chapter 5</a:t>
            </a:r>
            <a:r>
              <a:rPr lang="en-US" dirty="0"/>
              <a:t> now </a:t>
            </a:r>
            <a:r>
              <a:rPr lang="en-US" b="1" dirty="0"/>
              <a:t>describes</a:t>
            </a:r>
            <a:r>
              <a:rPr lang="en-US" dirty="0"/>
              <a:t> the righteousness that is to surpass the scribes and Pharisees.</a:t>
            </a:r>
          </a:p>
          <a:p>
            <a:r>
              <a:rPr lang="en-US" b="1" dirty="0"/>
              <a:t>Vs. 1-16  </a:t>
            </a:r>
            <a:r>
              <a:rPr lang="en-US" dirty="0"/>
              <a:t>The “Blessed”; salt and light</a:t>
            </a:r>
          </a:p>
          <a:p>
            <a:r>
              <a:rPr lang="en-US" b="1" dirty="0"/>
              <a:t>Vs. 17-48  </a:t>
            </a:r>
            <a:r>
              <a:rPr lang="en-US" dirty="0"/>
              <a:t>The Law and what Jesus said about it</a:t>
            </a:r>
          </a:p>
          <a:p>
            <a:r>
              <a:rPr lang="en-US" b="1" dirty="0"/>
              <a:t>Vs. 1-2 </a:t>
            </a:r>
            <a:r>
              <a:rPr lang="en-US" dirty="0"/>
              <a:t>Are the setting (crowds and His disciples listening)</a:t>
            </a:r>
          </a:p>
          <a:p>
            <a:r>
              <a:rPr lang="en-US" b="1" dirty="0"/>
              <a:t>Vs. 3-12  </a:t>
            </a:r>
            <a:r>
              <a:rPr lang="en-US" dirty="0"/>
              <a:t>Describe the character of believers; those who are part of the kingdom “that is at hand”, the righteousness that should characterize every true believer.</a:t>
            </a:r>
          </a:p>
          <a:p>
            <a:endParaRPr lang="en-US" dirty="0"/>
          </a:p>
        </p:txBody>
      </p:sp>
    </p:spTree>
    <p:extLst>
      <p:ext uri="{BB962C8B-B14F-4D97-AF65-F5344CB8AC3E}">
        <p14:creationId xmlns:p14="http://schemas.microsoft.com/office/powerpoint/2010/main" val="154870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00865-DC16-D79A-2CAA-6C6B3DEF768D}"/>
              </a:ext>
            </a:extLst>
          </p:cNvPr>
          <p:cNvSpPr>
            <a:spLocks noGrp="1"/>
          </p:cNvSpPr>
          <p:nvPr>
            <p:ph type="title"/>
          </p:nvPr>
        </p:nvSpPr>
        <p:spPr/>
        <p:txBody>
          <a:bodyPr/>
          <a:lstStyle/>
          <a:p>
            <a:r>
              <a:rPr lang="en-US" dirty="0"/>
              <a:t>Cross References</a:t>
            </a:r>
          </a:p>
        </p:txBody>
      </p:sp>
      <p:sp>
        <p:nvSpPr>
          <p:cNvPr id="3" name="Content Placeholder 2">
            <a:extLst>
              <a:ext uri="{FF2B5EF4-FFF2-40B4-BE49-F238E27FC236}">
                <a16:creationId xmlns:a16="http://schemas.microsoft.com/office/drawing/2014/main" id="{3C1C370C-1296-1660-A216-F986B085D682}"/>
              </a:ext>
            </a:extLst>
          </p:cNvPr>
          <p:cNvSpPr>
            <a:spLocks noGrp="1"/>
          </p:cNvSpPr>
          <p:nvPr>
            <p:ph idx="1"/>
          </p:nvPr>
        </p:nvSpPr>
        <p:spPr/>
        <p:txBody>
          <a:bodyPr/>
          <a:lstStyle/>
          <a:p>
            <a:r>
              <a:rPr lang="en-US" b="1" dirty="0"/>
              <a:t>Luke 9: 23-25 </a:t>
            </a:r>
            <a:r>
              <a:rPr lang="en-US" dirty="0"/>
              <a:t>Take up your cross daily and follow Him</a:t>
            </a:r>
          </a:p>
          <a:p>
            <a:r>
              <a:rPr lang="en-US" b="1" dirty="0"/>
              <a:t>Phil. 3:7-11 </a:t>
            </a:r>
            <a:r>
              <a:rPr lang="en-US" dirty="0"/>
              <a:t>Count all things as loss except for knowing Christ</a:t>
            </a:r>
          </a:p>
          <a:p>
            <a:r>
              <a:rPr lang="en-US" b="1" dirty="0"/>
              <a:t>Phil. 4:11-13  </a:t>
            </a:r>
            <a:r>
              <a:rPr lang="en-US" dirty="0"/>
              <a:t>Contentment is a character trait of the believer</a:t>
            </a:r>
          </a:p>
          <a:p>
            <a:r>
              <a:rPr lang="en-US" b="1" dirty="0"/>
              <a:t>Heb. 11:23-26 </a:t>
            </a:r>
            <a:r>
              <a:rPr lang="en-US" dirty="0"/>
              <a:t>Moses looked forward to what was promised choosing the reproach of Christ rather than the palace.</a:t>
            </a:r>
          </a:p>
          <a:p>
            <a:r>
              <a:rPr lang="en-US" b="1" dirty="0"/>
              <a:t>“His parents were not afraid of the king’s edict”. </a:t>
            </a:r>
            <a:r>
              <a:rPr lang="en-US" dirty="0"/>
              <a:t>Helps, in part, to explain Moses’ choosing the Hebrews instead of Pharaoh’s household</a:t>
            </a:r>
          </a:p>
          <a:p>
            <a:r>
              <a:rPr lang="en-US" b="1" dirty="0"/>
              <a:t>2 Cor. 4:16-18 </a:t>
            </a:r>
            <a:r>
              <a:rPr lang="en-US" dirty="0"/>
              <a:t>Persecution is momentary, compared to heaven</a:t>
            </a:r>
          </a:p>
          <a:p>
            <a:r>
              <a:rPr lang="en-US" b="1" dirty="0"/>
              <a:t>2 Cor. 12:9-10 </a:t>
            </a:r>
            <a:r>
              <a:rPr lang="en-US" dirty="0"/>
              <a:t>We boast in our weakness so that the power of Christ may dwell in us, this weak vessel He chooses to use.</a:t>
            </a:r>
          </a:p>
          <a:p>
            <a:r>
              <a:rPr lang="en-US" b="1" dirty="0"/>
              <a:t>I Pet. 1:3-9  </a:t>
            </a:r>
            <a:r>
              <a:rPr lang="en-US" dirty="0"/>
              <a:t>I have not seen Him, but I believe – Faith, salvation</a:t>
            </a:r>
          </a:p>
        </p:txBody>
      </p:sp>
    </p:spTree>
    <p:extLst>
      <p:ext uri="{BB962C8B-B14F-4D97-AF65-F5344CB8AC3E}">
        <p14:creationId xmlns:p14="http://schemas.microsoft.com/office/powerpoint/2010/main" val="74402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81E8A-499D-1EF5-1627-F12B914FB0D1}"/>
              </a:ext>
            </a:extLst>
          </p:cNvPr>
          <p:cNvSpPr>
            <a:spLocks noGrp="1"/>
          </p:cNvSpPr>
          <p:nvPr>
            <p:ph type="title"/>
          </p:nvPr>
        </p:nvSpPr>
        <p:spPr/>
        <p:txBody>
          <a:bodyPr/>
          <a:lstStyle/>
          <a:p>
            <a:r>
              <a:rPr lang="en-US" dirty="0"/>
              <a:t>Matthew 5:13-16  Salt and Light</a:t>
            </a:r>
          </a:p>
        </p:txBody>
      </p:sp>
      <p:sp>
        <p:nvSpPr>
          <p:cNvPr id="3" name="Content Placeholder 2">
            <a:extLst>
              <a:ext uri="{FF2B5EF4-FFF2-40B4-BE49-F238E27FC236}">
                <a16:creationId xmlns:a16="http://schemas.microsoft.com/office/drawing/2014/main" id="{1D2FA23D-0177-1E71-E414-8ACB2D182A02}"/>
              </a:ext>
            </a:extLst>
          </p:cNvPr>
          <p:cNvSpPr>
            <a:spLocks noGrp="1"/>
          </p:cNvSpPr>
          <p:nvPr>
            <p:ph idx="1"/>
          </p:nvPr>
        </p:nvSpPr>
        <p:spPr/>
        <p:txBody>
          <a:bodyPr/>
          <a:lstStyle/>
          <a:p>
            <a:r>
              <a:rPr lang="en-US" dirty="0"/>
              <a:t>A person with the character described in verses 3-12 </a:t>
            </a:r>
            <a:r>
              <a:rPr lang="en-US" b="1" dirty="0"/>
              <a:t>IS</a:t>
            </a:r>
            <a:r>
              <a:rPr lang="en-US" dirty="0"/>
              <a:t> salt and light</a:t>
            </a:r>
          </a:p>
          <a:p>
            <a:r>
              <a:rPr lang="en-US" dirty="0"/>
              <a:t>This WILL cause persecution in this world (vs. 12)</a:t>
            </a:r>
          </a:p>
          <a:p>
            <a:r>
              <a:rPr lang="en-US" dirty="0"/>
              <a:t>Others in the world are LOOKING for that light  (vs. 15-16)</a:t>
            </a:r>
          </a:p>
          <a:p>
            <a:r>
              <a:rPr lang="en-US" dirty="0"/>
              <a:t>We, the salt and light, are blessed; we are no longer in darkness</a:t>
            </a:r>
          </a:p>
          <a:p>
            <a:r>
              <a:rPr lang="en-US" b="1" dirty="0"/>
              <a:t>Light HAS to shine; that’s its purpose</a:t>
            </a:r>
          </a:p>
          <a:p>
            <a:r>
              <a:rPr lang="en-US" b="1" dirty="0"/>
              <a:t>I John 5:5 </a:t>
            </a:r>
            <a:r>
              <a:rPr lang="en-US" dirty="0"/>
              <a:t>God is light and in Him is NO darkness at all.</a:t>
            </a:r>
          </a:p>
          <a:p>
            <a:r>
              <a:rPr lang="en-US" b="1" dirty="0"/>
              <a:t>Eph. 5 </a:t>
            </a:r>
            <a:r>
              <a:rPr lang="en-US" dirty="0"/>
              <a:t>WALK as children of the Light. This brings us fellowship with one another AND cleansing of our sin.</a:t>
            </a:r>
          </a:p>
          <a:p>
            <a:r>
              <a:rPr lang="en-US" dirty="0"/>
              <a:t>I will produce fruit of repentance: goodness, righteousness, truth</a:t>
            </a:r>
          </a:p>
          <a:p>
            <a:r>
              <a:rPr lang="en-US" dirty="0"/>
              <a:t>Believers will shine light on those in darkness, which can either bring life in salvation, or persecution. </a:t>
            </a:r>
            <a:r>
              <a:rPr lang="en-US" b="1" dirty="0"/>
              <a:t>John 3:20 </a:t>
            </a:r>
            <a:r>
              <a:rPr lang="en-US" dirty="0"/>
              <a:t>Darkness hates the Light</a:t>
            </a:r>
          </a:p>
          <a:p>
            <a:endParaRPr lang="en-US" dirty="0"/>
          </a:p>
        </p:txBody>
      </p:sp>
    </p:spTree>
    <p:extLst>
      <p:ext uri="{BB962C8B-B14F-4D97-AF65-F5344CB8AC3E}">
        <p14:creationId xmlns:p14="http://schemas.microsoft.com/office/powerpoint/2010/main" val="326119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97D07-85DD-3C74-C61B-52F05AD9288D}"/>
              </a:ext>
            </a:extLst>
          </p:cNvPr>
          <p:cNvSpPr>
            <a:spLocks noGrp="1"/>
          </p:cNvSpPr>
          <p:nvPr>
            <p:ph type="title"/>
          </p:nvPr>
        </p:nvSpPr>
        <p:spPr/>
        <p:txBody>
          <a:bodyPr/>
          <a:lstStyle/>
          <a:p>
            <a:r>
              <a:rPr lang="en-US" dirty="0"/>
              <a:t>The “</a:t>
            </a:r>
            <a:r>
              <a:rPr lang="en-US" dirty="0" err="1"/>
              <a:t>Blessed’s</a:t>
            </a:r>
            <a:r>
              <a:rPr lang="en-US" dirty="0"/>
              <a:t>”</a:t>
            </a:r>
          </a:p>
        </p:txBody>
      </p:sp>
      <p:sp>
        <p:nvSpPr>
          <p:cNvPr id="3" name="Content Placeholder 2">
            <a:extLst>
              <a:ext uri="{FF2B5EF4-FFF2-40B4-BE49-F238E27FC236}">
                <a16:creationId xmlns:a16="http://schemas.microsoft.com/office/drawing/2014/main" id="{3A327883-1C28-60E6-1D6C-02B81B721D38}"/>
              </a:ext>
            </a:extLst>
          </p:cNvPr>
          <p:cNvSpPr>
            <a:spLocks noGrp="1"/>
          </p:cNvSpPr>
          <p:nvPr>
            <p:ph idx="1"/>
          </p:nvPr>
        </p:nvSpPr>
        <p:spPr/>
        <p:txBody>
          <a:bodyPr/>
          <a:lstStyle/>
          <a:p>
            <a:r>
              <a:rPr lang="en-US" b="1" dirty="0"/>
              <a:t>Those who mourn: </a:t>
            </a:r>
            <a:r>
              <a:rPr lang="en-US" dirty="0"/>
              <a:t>mourn over sin and our destitute situation in life, our hopeless state, which leads to salvation.</a:t>
            </a:r>
          </a:p>
          <a:p>
            <a:r>
              <a:rPr lang="en-US" b="1" dirty="0"/>
              <a:t>Gentle:</a:t>
            </a:r>
            <a:r>
              <a:rPr lang="en-US" dirty="0"/>
              <a:t> mild, humble, inward grace. We accept God’s dealings with us as good and do not dispute or resist. “Balance born in strength of character.” Power under control. It is a fruit of the Spirit and describes Christ as He rides into Jerusalem on a donkey. (Zech. 9:9) “It looks at those who offer insults with pity.”</a:t>
            </a:r>
          </a:p>
          <a:p>
            <a:r>
              <a:rPr lang="en-US" b="1" dirty="0"/>
              <a:t>Those who hunger and thirst after righteousness: </a:t>
            </a:r>
            <a:r>
              <a:rPr lang="en-US" dirty="0"/>
              <a:t>I now want to please the Father and not myself, and this satisfies me.</a:t>
            </a:r>
          </a:p>
          <a:p>
            <a:r>
              <a:rPr lang="en-US" b="1" dirty="0"/>
              <a:t>The merciful: </a:t>
            </a:r>
            <a:r>
              <a:rPr lang="en-US" dirty="0"/>
              <a:t>“acting consistently with the revelation of God’s covenant.” Unless I hungered and thirsted after righteousness, why would I want to be merciful?</a:t>
            </a:r>
          </a:p>
          <a:p>
            <a:endParaRPr lang="en-US" dirty="0"/>
          </a:p>
        </p:txBody>
      </p:sp>
    </p:spTree>
    <p:extLst>
      <p:ext uri="{BB962C8B-B14F-4D97-AF65-F5344CB8AC3E}">
        <p14:creationId xmlns:p14="http://schemas.microsoft.com/office/powerpoint/2010/main" val="335588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EB8FD-E113-8FF8-B9D8-E1CC22318475}"/>
              </a:ext>
            </a:extLst>
          </p:cNvPr>
          <p:cNvSpPr>
            <a:spLocks noGrp="1"/>
          </p:cNvSpPr>
          <p:nvPr>
            <p:ph type="title"/>
          </p:nvPr>
        </p:nvSpPr>
        <p:spPr/>
        <p:txBody>
          <a:bodyPr/>
          <a:lstStyle/>
          <a:p>
            <a:r>
              <a:rPr lang="en-US" dirty="0"/>
              <a:t>The “</a:t>
            </a:r>
            <a:r>
              <a:rPr lang="en-US" dirty="0" err="1"/>
              <a:t>Blessed’s</a:t>
            </a:r>
            <a:r>
              <a:rPr lang="en-US" dirty="0"/>
              <a:t>”</a:t>
            </a:r>
          </a:p>
        </p:txBody>
      </p:sp>
      <p:sp>
        <p:nvSpPr>
          <p:cNvPr id="3" name="Content Placeholder 2">
            <a:extLst>
              <a:ext uri="{FF2B5EF4-FFF2-40B4-BE49-F238E27FC236}">
                <a16:creationId xmlns:a16="http://schemas.microsoft.com/office/drawing/2014/main" id="{55B1AF39-5184-BB7B-5D8A-C2EFFF56AC3E}"/>
              </a:ext>
            </a:extLst>
          </p:cNvPr>
          <p:cNvSpPr>
            <a:spLocks noGrp="1"/>
          </p:cNvSpPr>
          <p:nvPr>
            <p:ph idx="1"/>
          </p:nvPr>
        </p:nvSpPr>
        <p:spPr/>
        <p:txBody>
          <a:bodyPr/>
          <a:lstStyle/>
          <a:p>
            <a:r>
              <a:rPr lang="en-US" b="1" dirty="0"/>
              <a:t>Pure in heart: </a:t>
            </a:r>
            <a:r>
              <a:rPr lang="en-US" dirty="0"/>
              <a:t>only because I have mourned over my sin, accepted God’s dealing with me as good and now the fruit of the Spirit dwells in me, which causes me to hunger and thirst after righteousness, can I </a:t>
            </a:r>
            <a:r>
              <a:rPr lang="en-US" b="1" dirty="0"/>
              <a:t>desire</a:t>
            </a:r>
            <a:r>
              <a:rPr lang="en-US" dirty="0"/>
              <a:t> to be merciful. He has given me a pure heart, not of stone but of flesh. I remember His mercy toward me.</a:t>
            </a:r>
          </a:p>
          <a:p>
            <a:r>
              <a:rPr lang="en-US" b="1" dirty="0"/>
              <a:t>Peacemakers:</a:t>
            </a:r>
            <a:r>
              <a:rPr lang="en-US" dirty="0"/>
              <a:t> Peace with your brother, love your enemies, forgive…. Be salt and light. Jesus is the Prince of Peace.</a:t>
            </a:r>
          </a:p>
          <a:p>
            <a:r>
              <a:rPr lang="en-US" b="1" dirty="0"/>
              <a:t>Persecuted for the sake of righteousness: </a:t>
            </a:r>
            <a:r>
              <a:rPr lang="en-US" dirty="0"/>
              <a:t>it is a natural progression of a Christ </a:t>
            </a:r>
            <a:r>
              <a:rPr lang="en-US"/>
              <a:t>centered life: </a:t>
            </a:r>
            <a:r>
              <a:rPr lang="en-US" dirty="0"/>
              <a:t>i</a:t>
            </a:r>
            <a:r>
              <a:rPr lang="en-US"/>
              <a:t>t’s </a:t>
            </a:r>
            <a:r>
              <a:rPr lang="en-US" dirty="0"/>
              <a:t>actually a good indicator of my faith.</a:t>
            </a:r>
          </a:p>
        </p:txBody>
      </p:sp>
    </p:spTree>
    <p:extLst>
      <p:ext uri="{BB962C8B-B14F-4D97-AF65-F5344CB8AC3E}">
        <p14:creationId xmlns:p14="http://schemas.microsoft.com/office/powerpoint/2010/main" val="180503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300B-1BA0-376B-CA53-4F1720EB88BB}"/>
              </a:ext>
            </a:extLst>
          </p:cNvPr>
          <p:cNvSpPr>
            <a:spLocks noGrp="1"/>
          </p:cNvSpPr>
          <p:nvPr>
            <p:ph type="title"/>
          </p:nvPr>
        </p:nvSpPr>
        <p:spPr/>
        <p:txBody>
          <a:bodyPr/>
          <a:lstStyle/>
          <a:p>
            <a:r>
              <a:rPr lang="en-US" dirty="0"/>
              <a:t>Matthew 5:17-30</a:t>
            </a:r>
          </a:p>
        </p:txBody>
      </p:sp>
      <p:sp>
        <p:nvSpPr>
          <p:cNvPr id="3" name="Content Placeholder 2">
            <a:extLst>
              <a:ext uri="{FF2B5EF4-FFF2-40B4-BE49-F238E27FC236}">
                <a16:creationId xmlns:a16="http://schemas.microsoft.com/office/drawing/2014/main" id="{74464A94-BB65-8A15-C232-C4E525804504}"/>
              </a:ext>
            </a:extLst>
          </p:cNvPr>
          <p:cNvSpPr>
            <a:spLocks noGrp="1"/>
          </p:cNvSpPr>
          <p:nvPr>
            <p:ph idx="1"/>
          </p:nvPr>
        </p:nvSpPr>
        <p:spPr/>
        <p:txBody>
          <a:bodyPr/>
          <a:lstStyle/>
          <a:p>
            <a:r>
              <a:rPr lang="en-US" dirty="0"/>
              <a:t>Jesus’ relationship to the Law and the relationship of the Law to those who are part of the kingdom.</a:t>
            </a:r>
          </a:p>
          <a:p>
            <a:r>
              <a:rPr lang="en-US" dirty="0"/>
              <a:t>Jesus said He came to fulfill the Law, not abolish it, and that ALL of it will be accomplished.</a:t>
            </a:r>
          </a:p>
          <a:p>
            <a:r>
              <a:rPr lang="en-US" b="1" dirty="0"/>
              <a:t>5:20</a:t>
            </a:r>
            <a:r>
              <a:rPr lang="en-US" dirty="0"/>
              <a:t> Our righteousness must surpass that of the scribes and Pharisees</a:t>
            </a:r>
          </a:p>
          <a:p>
            <a:r>
              <a:rPr lang="en-US" dirty="0"/>
              <a:t>What does righteousness look like? (vs. 21-48)</a:t>
            </a:r>
          </a:p>
          <a:p>
            <a:r>
              <a:rPr lang="en-US" b="1" dirty="0"/>
              <a:t>Unrighteous Anger: </a:t>
            </a:r>
            <a:r>
              <a:rPr lang="en-US" dirty="0"/>
              <a:t>equal to murder</a:t>
            </a:r>
          </a:p>
          <a:p>
            <a:r>
              <a:rPr lang="en-US" b="1" dirty="0"/>
              <a:t>Reconciliation:</a:t>
            </a:r>
            <a:r>
              <a:rPr lang="en-US" dirty="0"/>
              <a:t> be reconciled to your brother, quickly </a:t>
            </a:r>
          </a:p>
          <a:p>
            <a:r>
              <a:rPr lang="en-US" b="1" dirty="0"/>
              <a:t>Adultery:</a:t>
            </a:r>
            <a:r>
              <a:rPr lang="en-US" dirty="0"/>
              <a:t> “look at a woman”: continuous action, stare with the purpose of lusting.   Heart condition just like anger.</a:t>
            </a:r>
          </a:p>
          <a:p>
            <a:r>
              <a:rPr lang="en-US" b="1" dirty="0"/>
              <a:t>Vs. 29-30 speaks of self-control:</a:t>
            </a:r>
            <a:r>
              <a:rPr lang="en-US" dirty="0"/>
              <a:t> not mutilating one’s body. Sin is serious and must be dealt with. </a:t>
            </a:r>
          </a:p>
        </p:txBody>
      </p:sp>
    </p:spTree>
    <p:extLst>
      <p:ext uri="{BB962C8B-B14F-4D97-AF65-F5344CB8AC3E}">
        <p14:creationId xmlns:p14="http://schemas.microsoft.com/office/powerpoint/2010/main" val="1475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1DECF-251D-56AB-9068-3B1020FFF9A1}"/>
              </a:ext>
            </a:extLst>
          </p:cNvPr>
          <p:cNvSpPr>
            <a:spLocks noGrp="1"/>
          </p:cNvSpPr>
          <p:nvPr>
            <p:ph type="title"/>
          </p:nvPr>
        </p:nvSpPr>
        <p:spPr/>
        <p:txBody>
          <a:bodyPr/>
          <a:lstStyle/>
          <a:p>
            <a:r>
              <a:rPr lang="en-US" dirty="0"/>
              <a:t>Matthew 5:30-42</a:t>
            </a:r>
          </a:p>
        </p:txBody>
      </p:sp>
      <p:sp>
        <p:nvSpPr>
          <p:cNvPr id="3" name="Content Placeholder 2">
            <a:extLst>
              <a:ext uri="{FF2B5EF4-FFF2-40B4-BE49-F238E27FC236}">
                <a16:creationId xmlns:a16="http://schemas.microsoft.com/office/drawing/2014/main" id="{75C8117E-7F38-D3F7-D6FE-83E0F21130E1}"/>
              </a:ext>
            </a:extLst>
          </p:cNvPr>
          <p:cNvSpPr>
            <a:spLocks noGrp="1"/>
          </p:cNvSpPr>
          <p:nvPr>
            <p:ph idx="1"/>
          </p:nvPr>
        </p:nvSpPr>
        <p:spPr/>
        <p:txBody>
          <a:bodyPr/>
          <a:lstStyle/>
          <a:p>
            <a:r>
              <a:rPr lang="en-US" b="1" dirty="0"/>
              <a:t>Divorce:</a:t>
            </a:r>
            <a:r>
              <a:rPr lang="en-US" dirty="0"/>
              <a:t> except for unchastity, CAUSES adultery….How?</a:t>
            </a:r>
          </a:p>
          <a:p>
            <a:r>
              <a:rPr lang="en-US" b="1" dirty="0"/>
              <a:t>Vows:</a:t>
            </a:r>
            <a:r>
              <a:rPr lang="en-US" dirty="0"/>
              <a:t> Divorce breaks the covenant vow of marriage.</a:t>
            </a:r>
          </a:p>
          <a:p>
            <a:r>
              <a:rPr lang="en-US" dirty="0"/>
              <a:t>Jesus said not to make oaths, vows, unless you are going to keep them</a:t>
            </a:r>
          </a:p>
          <a:p>
            <a:r>
              <a:rPr lang="en-US" b="1" dirty="0"/>
              <a:t>Restitution:</a:t>
            </a:r>
            <a:r>
              <a:rPr lang="en-US" dirty="0"/>
              <a:t> vs. 38-39. </a:t>
            </a:r>
            <a:r>
              <a:rPr lang="en-US" b="1" dirty="0"/>
              <a:t>Exodus 21:22-25  </a:t>
            </a:r>
            <a:r>
              <a:rPr lang="en-US" dirty="0"/>
              <a:t>Life was sacred, and God used a pregnant woman as an example</a:t>
            </a:r>
            <a:r>
              <a:rPr lang="en-US"/>
              <a:t>, her preborn </a:t>
            </a:r>
            <a:r>
              <a:rPr lang="en-US" dirty="0"/>
              <a:t>child, to show how much He values all life.</a:t>
            </a:r>
          </a:p>
          <a:p>
            <a:r>
              <a:rPr lang="en-US" dirty="0"/>
              <a:t>Don’t swear by heaven, earth or Jerusalem: NOT YOURS!</a:t>
            </a:r>
          </a:p>
          <a:p>
            <a:r>
              <a:rPr lang="en-US" b="1" dirty="0"/>
              <a:t>Vengeance: Prov. 20:22 </a:t>
            </a:r>
            <a:r>
              <a:rPr lang="en-US" dirty="0"/>
              <a:t>says to wait for the Lord; He will repay.</a:t>
            </a:r>
          </a:p>
          <a:p>
            <a:r>
              <a:rPr lang="en-US" b="1" dirty="0"/>
              <a:t>Lev. 19:18 </a:t>
            </a:r>
            <a:r>
              <a:rPr lang="en-US" dirty="0"/>
              <a:t>Love your neighbor as yourself (“don’t hate your enemy” was added; not in the original Law)</a:t>
            </a:r>
          </a:p>
          <a:p>
            <a:pPr marL="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5452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ll power point">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fall power point</Template>
  <TotalTime>97</TotalTime>
  <Words>1248</Words>
  <Application>Microsoft Office PowerPoint</Application>
  <PresentationFormat>Widescreen</PresentationFormat>
  <Paragraphs>76</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Times New Roman</vt:lpstr>
      <vt:lpstr>fall power point</vt:lpstr>
      <vt:lpstr>Matthew Part 1</vt:lpstr>
      <vt:lpstr>Review</vt:lpstr>
      <vt:lpstr>Matthew 5:1-12</vt:lpstr>
      <vt:lpstr>Cross References</vt:lpstr>
      <vt:lpstr>Matthew 5:13-16  Salt and Light</vt:lpstr>
      <vt:lpstr>The “Blessed’s”</vt:lpstr>
      <vt:lpstr>The “Blessed’s”</vt:lpstr>
      <vt:lpstr>Matthew 5:17-30</vt:lpstr>
      <vt:lpstr>Matthew 5:30-42</vt:lpstr>
      <vt:lpstr>Matthew 5:43-48</vt:lpstr>
      <vt:lpstr>Application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Matthew Part 1</dc:title>
  <dc:creator>Ron Goins</dc:creator>
  <cp:lastModifiedBy>Ron Goins</cp:lastModifiedBy>
  <cp:revision>32</cp:revision>
  <dcterms:created xsi:type="dcterms:W3CDTF">2023-10-10T11:53:44Z</dcterms:created>
  <dcterms:modified xsi:type="dcterms:W3CDTF">2023-10-12T11:48:31Z</dcterms:modified>
</cp:coreProperties>
</file>