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02400" y="2590800"/>
            <a:ext cx="5689600" cy="1295400"/>
          </a:xfrm>
        </p:spPr>
        <p:txBody>
          <a:bodyPr anchor="b" anchorCtr="0"/>
          <a:lstStyle>
            <a:lvl1pPr>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6502400" y="3810000"/>
            <a:ext cx="5689600" cy="533400"/>
          </a:xfrm>
        </p:spPr>
        <p:txBody>
          <a:bodyPr/>
          <a:lstStyle>
            <a:lvl1pPr marL="0" indent="0">
              <a:buFontTx/>
              <a:buNone/>
              <a:defRPr sz="1800" b="1">
                <a:solidFill>
                  <a:schemeClr val="accent2">
                    <a:lumMod val="50000"/>
                  </a:schemeClr>
                </a:solidFill>
              </a:defRPr>
            </a:lvl1pPr>
          </a:lstStyle>
          <a:p>
            <a:r>
              <a:rPr lang="en-US"/>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582EB741-E6A6-4AFB-83EF-D12A94279C71}" type="datetimeFigureOut">
              <a:rPr lang="en-US" smtClean="0"/>
              <a:t>9/27/2023</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235043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56000"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556000"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55600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112304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2426373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0" y="274639"/>
            <a:ext cx="2311400" cy="5851525"/>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36800" y="274639"/>
            <a:ext cx="6731000" cy="58515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51371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240597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289627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73392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233739"/>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219416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62800" y="1219201"/>
            <a:ext cx="4419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25878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4638"/>
            <a:ext cx="9245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34683" y="1535113"/>
            <a:ext cx="47773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334683" y="2174875"/>
            <a:ext cx="47773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112000" y="1535113"/>
            <a:ext cx="4470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2000" y="2174875"/>
            <a:ext cx="44704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1462336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318343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3141246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6800" y="273050"/>
            <a:ext cx="34544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791200" y="273051"/>
            <a:ext cx="5791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36800" y="1435101"/>
            <a:ext cx="3454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82EB741-E6A6-4AFB-83EF-D12A94279C71}" type="datetimeFigureOut">
              <a:rPr lang="en-US" smtClean="0"/>
              <a:t>9/27/2023</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77F4D9A-84FD-475D-A7D0-C60957C9CBD4}" type="slidenum">
              <a:rPr lang="en-US" smtClean="0"/>
              <a:t>‹#›</a:t>
            </a:fld>
            <a:endParaRPr lang="en-US"/>
          </a:p>
        </p:txBody>
      </p:sp>
    </p:spTree>
    <p:extLst>
      <p:ext uri="{BB962C8B-B14F-4D97-AF65-F5344CB8AC3E}">
        <p14:creationId xmlns:p14="http://schemas.microsoft.com/office/powerpoint/2010/main" val="207769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36800" y="274638"/>
            <a:ext cx="9245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336800" y="1143001"/>
            <a:ext cx="9245600" cy="4983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82EB741-E6A6-4AFB-83EF-D12A94279C71}" type="datetimeFigureOut">
              <a:rPr lang="en-US" smtClean="0"/>
              <a:t>9/27/2023</a:t>
            </a:fld>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77F4D9A-84FD-475D-A7D0-C60957C9CBD4}" type="slidenum">
              <a:rPr lang="en-US" smtClean="0"/>
              <a:t>‹#›</a:t>
            </a:fld>
            <a:endParaRPr lang="en-US"/>
          </a:p>
        </p:txBody>
      </p:sp>
    </p:spTree>
    <p:extLst>
      <p:ext uri="{BB962C8B-B14F-4D97-AF65-F5344CB8AC3E}">
        <p14:creationId xmlns:p14="http://schemas.microsoft.com/office/powerpoint/2010/main" val="3928221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rgbClr val="990000"/>
          </a:solidFill>
          <a:latin typeface="Times New Roman" pitchFamily="18" charset="0"/>
        </a:defRPr>
      </a:lvl2pPr>
      <a:lvl3pPr algn="l" rtl="0" eaLnBrk="1" fontAlgn="base" hangingPunct="1">
        <a:spcBef>
          <a:spcPct val="0"/>
        </a:spcBef>
        <a:spcAft>
          <a:spcPct val="0"/>
        </a:spcAft>
        <a:defRPr sz="4400">
          <a:solidFill>
            <a:srgbClr val="990000"/>
          </a:solidFill>
          <a:latin typeface="Times New Roman" pitchFamily="18" charset="0"/>
        </a:defRPr>
      </a:lvl3pPr>
      <a:lvl4pPr algn="l" rtl="0" eaLnBrk="1" fontAlgn="base" hangingPunct="1">
        <a:spcBef>
          <a:spcPct val="0"/>
        </a:spcBef>
        <a:spcAft>
          <a:spcPct val="0"/>
        </a:spcAft>
        <a:defRPr sz="4400">
          <a:solidFill>
            <a:srgbClr val="990000"/>
          </a:solidFill>
          <a:latin typeface="Times New Roman" pitchFamily="18" charset="0"/>
        </a:defRPr>
      </a:lvl4pPr>
      <a:lvl5pPr algn="l" rtl="0" eaLnBrk="1" fontAlgn="base" hangingPunct="1">
        <a:spcBef>
          <a:spcPct val="0"/>
        </a:spcBef>
        <a:spcAft>
          <a:spcPct val="0"/>
        </a:spcAft>
        <a:defRPr sz="4400">
          <a:solidFill>
            <a:srgbClr val="990000"/>
          </a:solidFill>
          <a:latin typeface="Times New Roman" pitchFamily="18" charset="0"/>
        </a:defRPr>
      </a:lvl5pPr>
      <a:lvl6pPr marL="457200" algn="l" rtl="0" eaLnBrk="1" fontAlgn="base" hangingPunct="1">
        <a:spcBef>
          <a:spcPct val="0"/>
        </a:spcBef>
        <a:spcAft>
          <a:spcPct val="0"/>
        </a:spcAft>
        <a:defRPr sz="4400">
          <a:solidFill>
            <a:srgbClr val="990000"/>
          </a:solidFill>
          <a:latin typeface="Times New Roman" pitchFamily="18" charset="0"/>
        </a:defRPr>
      </a:lvl6pPr>
      <a:lvl7pPr marL="914400" algn="l" rtl="0" eaLnBrk="1" fontAlgn="base" hangingPunct="1">
        <a:spcBef>
          <a:spcPct val="0"/>
        </a:spcBef>
        <a:spcAft>
          <a:spcPct val="0"/>
        </a:spcAft>
        <a:defRPr sz="4400">
          <a:solidFill>
            <a:srgbClr val="990000"/>
          </a:solidFill>
          <a:latin typeface="Times New Roman" pitchFamily="18" charset="0"/>
        </a:defRPr>
      </a:lvl7pPr>
      <a:lvl8pPr marL="1371600" algn="l" rtl="0" eaLnBrk="1" fontAlgn="base" hangingPunct="1">
        <a:spcBef>
          <a:spcPct val="0"/>
        </a:spcBef>
        <a:spcAft>
          <a:spcPct val="0"/>
        </a:spcAft>
        <a:defRPr sz="4400">
          <a:solidFill>
            <a:srgbClr val="990000"/>
          </a:solidFill>
          <a:latin typeface="Times New Roman" pitchFamily="18" charset="0"/>
        </a:defRPr>
      </a:lvl8pPr>
      <a:lvl9pPr marL="1828800" algn="l" rtl="0" eaLnBrk="1" fontAlgn="base" hangingPunct="1">
        <a:spcBef>
          <a:spcPct val="0"/>
        </a:spcBef>
        <a:spcAft>
          <a:spcPct val="0"/>
        </a:spcAft>
        <a:defRPr sz="4400">
          <a:solidFill>
            <a:srgbClr val="990000"/>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accent2"/>
          </a:solidFill>
          <a:latin typeface="+mj-lt"/>
          <a:ea typeface="+mn-ea"/>
          <a:cs typeface="+mn-cs"/>
        </a:defRPr>
      </a:lvl1pPr>
      <a:lvl2pPr marL="742950" indent="-285750" algn="l" rtl="0" eaLnBrk="1" fontAlgn="base" hangingPunct="1">
        <a:spcBef>
          <a:spcPct val="20000"/>
        </a:spcBef>
        <a:spcAft>
          <a:spcPct val="0"/>
        </a:spcAft>
        <a:buChar char="–"/>
        <a:defRPr sz="2000">
          <a:solidFill>
            <a:schemeClr val="accent2"/>
          </a:solidFill>
          <a:latin typeface="+mj-lt"/>
        </a:defRPr>
      </a:lvl2pPr>
      <a:lvl3pPr marL="1143000" indent="-228600" algn="l" rtl="0" eaLnBrk="1" fontAlgn="base" hangingPunct="1">
        <a:spcBef>
          <a:spcPct val="20000"/>
        </a:spcBef>
        <a:spcAft>
          <a:spcPct val="0"/>
        </a:spcAft>
        <a:buChar char="•"/>
        <a:defRPr>
          <a:solidFill>
            <a:schemeClr val="accent2"/>
          </a:solidFill>
          <a:latin typeface="+mj-lt"/>
        </a:defRPr>
      </a:lvl3pPr>
      <a:lvl4pPr marL="1600200" indent="-228600" algn="l" rtl="0" eaLnBrk="1" fontAlgn="base" hangingPunct="1">
        <a:spcBef>
          <a:spcPct val="20000"/>
        </a:spcBef>
        <a:spcAft>
          <a:spcPct val="0"/>
        </a:spcAft>
        <a:buChar char="–"/>
        <a:defRPr sz="1600">
          <a:solidFill>
            <a:schemeClr val="accent2"/>
          </a:solidFill>
          <a:latin typeface="+mj-lt"/>
        </a:defRPr>
      </a:lvl4pPr>
      <a:lvl5pPr marL="2057400" indent="-228600" algn="l" rtl="0" eaLnBrk="1" fontAlgn="base" hangingPunct="1">
        <a:spcBef>
          <a:spcPct val="20000"/>
        </a:spcBef>
        <a:spcAft>
          <a:spcPct val="0"/>
        </a:spcAft>
        <a:buChar char="»"/>
        <a:defRPr sz="1600">
          <a:solidFill>
            <a:schemeClr val="accent2"/>
          </a:solidFill>
          <a:latin typeface="+mj-lt"/>
        </a:defRPr>
      </a:lvl5pPr>
      <a:lvl6pPr marL="2514600" indent="-228600" algn="l" rtl="0" eaLnBrk="1" fontAlgn="base" hangingPunct="1">
        <a:spcBef>
          <a:spcPct val="20000"/>
        </a:spcBef>
        <a:spcAft>
          <a:spcPct val="0"/>
        </a:spcAft>
        <a:buChar char="»"/>
        <a:defRPr sz="1600">
          <a:solidFill>
            <a:srgbClr val="990000"/>
          </a:solidFill>
          <a:latin typeface="+mn-lt"/>
        </a:defRPr>
      </a:lvl6pPr>
      <a:lvl7pPr marL="2971800" indent="-228600" algn="l" rtl="0" eaLnBrk="1" fontAlgn="base" hangingPunct="1">
        <a:spcBef>
          <a:spcPct val="20000"/>
        </a:spcBef>
        <a:spcAft>
          <a:spcPct val="0"/>
        </a:spcAft>
        <a:buChar char="»"/>
        <a:defRPr sz="1600">
          <a:solidFill>
            <a:srgbClr val="990000"/>
          </a:solidFill>
          <a:latin typeface="+mn-lt"/>
        </a:defRPr>
      </a:lvl7pPr>
      <a:lvl8pPr marL="3429000" indent="-228600" algn="l" rtl="0" eaLnBrk="1" fontAlgn="base" hangingPunct="1">
        <a:spcBef>
          <a:spcPct val="20000"/>
        </a:spcBef>
        <a:spcAft>
          <a:spcPct val="0"/>
        </a:spcAft>
        <a:buChar char="»"/>
        <a:defRPr sz="1600">
          <a:solidFill>
            <a:srgbClr val="990000"/>
          </a:solidFill>
          <a:latin typeface="+mn-lt"/>
        </a:defRPr>
      </a:lvl8pPr>
      <a:lvl9pPr marL="3886200" indent="-228600" algn="l" rtl="0" eaLnBrk="1" fontAlgn="base" hangingPunct="1">
        <a:spcBef>
          <a:spcPct val="20000"/>
        </a:spcBef>
        <a:spcAft>
          <a:spcPct val="0"/>
        </a:spcAft>
        <a:buChar char="»"/>
        <a:defRPr sz="1600">
          <a:solidFill>
            <a:srgbClr val="99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240F-5046-D94C-E33D-2A0E28C29617}"/>
              </a:ext>
            </a:extLst>
          </p:cNvPr>
          <p:cNvSpPr>
            <a:spLocks noGrp="1"/>
          </p:cNvSpPr>
          <p:nvPr>
            <p:ph type="ctrTitle"/>
          </p:nvPr>
        </p:nvSpPr>
        <p:spPr/>
        <p:txBody>
          <a:bodyPr/>
          <a:lstStyle/>
          <a:p>
            <a:r>
              <a:rPr lang="en-US" dirty="0"/>
              <a:t>Matthew</a:t>
            </a:r>
          </a:p>
        </p:txBody>
      </p:sp>
      <p:sp>
        <p:nvSpPr>
          <p:cNvPr id="3" name="Subtitle 2">
            <a:extLst>
              <a:ext uri="{FF2B5EF4-FFF2-40B4-BE49-F238E27FC236}">
                <a16:creationId xmlns:a16="http://schemas.microsoft.com/office/drawing/2014/main" id="{12C6F457-AE4C-08BD-62BA-3D5958ECF88B}"/>
              </a:ext>
            </a:extLst>
          </p:cNvPr>
          <p:cNvSpPr>
            <a:spLocks noGrp="1"/>
          </p:cNvSpPr>
          <p:nvPr>
            <p:ph type="subTitle" idx="1"/>
          </p:nvPr>
        </p:nvSpPr>
        <p:spPr/>
        <p:txBody>
          <a:bodyPr/>
          <a:lstStyle/>
          <a:p>
            <a:r>
              <a:rPr lang="en-US" dirty="0"/>
              <a:t>Lesson 1</a:t>
            </a:r>
          </a:p>
        </p:txBody>
      </p:sp>
    </p:spTree>
    <p:extLst>
      <p:ext uri="{BB962C8B-B14F-4D97-AF65-F5344CB8AC3E}">
        <p14:creationId xmlns:p14="http://schemas.microsoft.com/office/powerpoint/2010/main" val="298419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9D73-E3C1-1EEB-120B-E0EEC2BB2702}"/>
              </a:ext>
            </a:extLst>
          </p:cNvPr>
          <p:cNvSpPr>
            <a:spLocks noGrp="1"/>
          </p:cNvSpPr>
          <p:nvPr>
            <p:ph type="title"/>
          </p:nvPr>
        </p:nvSpPr>
        <p:spPr/>
        <p:txBody>
          <a:bodyPr/>
          <a:lstStyle/>
          <a:p>
            <a:r>
              <a:rPr lang="en-US" dirty="0"/>
              <a:t>Matthew 1:18-25</a:t>
            </a:r>
          </a:p>
        </p:txBody>
      </p:sp>
      <p:sp>
        <p:nvSpPr>
          <p:cNvPr id="3" name="Content Placeholder 2">
            <a:extLst>
              <a:ext uri="{FF2B5EF4-FFF2-40B4-BE49-F238E27FC236}">
                <a16:creationId xmlns:a16="http://schemas.microsoft.com/office/drawing/2014/main" id="{12A43272-58F6-E6F4-1A8B-6F0D71E38995}"/>
              </a:ext>
            </a:extLst>
          </p:cNvPr>
          <p:cNvSpPr>
            <a:spLocks noGrp="1"/>
          </p:cNvSpPr>
          <p:nvPr>
            <p:ph idx="1"/>
          </p:nvPr>
        </p:nvSpPr>
        <p:spPr/>
        <p:txBody>
          <a:bodyPr/>
          <a:lstStyle/>
          <a:p>
            <a:r>
              <a:rPr lang="en-US" dirty="0"/>
              <a:t>Messiah’s birth</a:t>
            </a:r>
          </a:p>
          <a:p>
            <a:r>
              <a:rPr lang="en-US" dirty="0"/>
              <a:t>Mary, a virgin, conceived by the Holy Spirit</a:t>
            </a:r>
          </a:p>
          <a:p>
            <a:r>
              <a:rPr lang="en-US" dirty="0"/>
              <a:t>Joseph: righteous man, took Mary as his wife and kept her a virgin until after Jesus’ birth.</a:t>
            </a:r>
          </a:p>
          <a:p>
            <a:r>
              <a:rPr lang="en-US" b="1" dirty="0"/>
              <a:t>1:20 </a:t>
            </a:r>
            <a:r>
              <a:rPr lang="en-US" dirty="0"/>
              <a:t>An angel of the Lord appeared to him in a dream. This is the first of 4 dreams for Joseph.</a:t>
            </a:r>
          </a:p>
          <a:p>
            <a:r>
              <a:rPr lang="en-US" dirty="0"/>
              <a:t>ANGEL tells him what to name Him.</a:t>
            </a:r>
          </a:p>
          <a:p>
            <a:r>
              <a:rPr lang="en-US" dirty="0"/>
              <a:t>Joseph obeys every time!</a:t>
            </a:r>
          </a:p>
        </p:txBody>
      </p:sp>
    </p:spTree>
    <p:extLst>
      <p:ext uri="{BB962C8B-B14F-4D97-AF65-F5344CB8AC3E}">
        <p14:creationId xmlns:p14="http://schemas.microsoft.com/office/powerpoint/2010/main" val="339835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7C3E-F1E4-8228-05ED-7D67BDD12ADD}"/>
              </a:ext>
            </a:extLst>
          </p:cNvPr>
          <p:cNvSpPr>
            <a:spLocks noGrp="1"/>
          </p:cNvSpPr>
          <p:nvPr>
            <p:ph type="title"/>
          </p:nvPr>
        </p:nvSpPr>
        <p:spPr/>
        <p:txBody>
          <a:bodyPr/>
          <a:lstStyle/>
          <a:p>
            <a:r>
              <a:rPr lang="en-US" dirty="0"/>
              <a:t>Cross References</a:t>
            </a:r>
          </a:p>
        </p:txBody>
      </p:sp>
      <p:sp>
        <p:nvSpPr>
          <p:cNvPr id="3" name="Content Placeholder 2">
            <a:extLst>
              <a:ext uri="{FF2B5EF4-FFF2-40B4-BE49-F238E27FC236}">
                <a16:creationId xmlns:a16="http://schemas.microsoft.com/office/drawing/2014/main" id="{9FE6EA3F-7A5B-14EC-C271-89AA27E9AFCB}"/>
              </a:ext>
            </a:extLst>
          </p:cNvPr>
          <p:cNvSpPr>
            <a:spLocks noGrp="1"/>
          </p:cNvSpPr>
          <p:nvPr>
            <p:ph idx="1"/>
          </p:nvPr>
        </p:nvSpPr>
        <p:spPr/>
        <p:txBody>
          <a:bodyPr/>
          <a:lstStyle/>
          <a:p>
            <a:r>
              <a:rPr lang="en-US" b="1" dirty="0"/>
              <a:t>Rom. 5:12; 6:23 </a:t>
            </a:r>
            <a:r>
              <a:rPr lang="en-US" dirty="0"/>
              <a:t>Sin entered the world through the first man, Adam. All men sinned and now the wages of that sin is death.</a:t>
            </a:r>
          </a:p>
          <a:p>
            <a:r>
              <a:rPr lang="en-US" b="1" dirty="0"/>
              <a:t>Heb. 2:9, 14-17 </a:t>
            </a:r>
            <a:r>
              <a:rPr lang="en-US" dirty="0"/>
              <a:t>Jesus became man to taste death for ALL. </a:t>
            </a:r>
          </a:p>
          <a:p>
            <a:r>
              <a:rPr lang="en-US" b="1" dirty="0"/>
              <a:t>I Cor. 15:22 </a:t>
            </a:r>
            <a:r>
              <a:rPr lang="en-US" dirty="0"/>
              <a:t>(not in homework) As in Adam all die, so also in Christ all will be made alive.</a:t>
            </a:r>
          </a:p>
          <a:p>
            <a:r>
              <a:rPr lang="en-US" b="1" dirty="0"/>
              <a:t>I Cor. 15:45 </a:t>
            </a:r>
            <a:r>
              <a:rPr lang="en-US" dirty="0"/>
              <a:t>(not in homework) The first man, Adam, became a living soul. The last Adam became a life-giving spirit.</a:t>
            </a:r>
          </a:p>
          <a:p>
            <a:r>
              <a:rPr lang="en-US" b="1" dirty="0"/>
              <a:t>John 1:29; Heb. 10:4-5 </a:t>
            </a:r>
            <a:r>
              <a:rPr lang="en-US" dirty="0"/>
              <a:t>It was impossible for the blood of bulls and goats to take away sin. But John says, “Behold, the Lamb of God who takes away the sins of the world.”</a:t>
            </a:r>
          </a:p>
          <a:p>
            <a:r>
              <a:rPr lang="en-US" b="1" dirty="0"/>
              <a:t>Is. 7:14; Matt. 1:23 </a:t>
            </a:r>
            <a:r>
              <a:rPr lang="en-US" dirty="0"/>
              <a:t>His name will be called Immanuel – God with us.</a:t>
            </a:r>
          </a:p>
          <a:p>
            <a:r>
              <a:rPr lang="en-US" dirty="0"/>
              <a:t>Messiah is now here. NOT born of man, sinful, but born of God, holy.</a:t>
            </a:r>
          </a:p>
        </p:txBody>
      </p:sp>
    </p:spTree>
    <p:extLst>
      <p:ext uri="{BB962C8B-B14F-4D97-AF65-F5344CB8AC3E}">
        <p14:creationId xmlns:p14="http://schemas.microsoft.com/office/powerpoint/2010/main" val="15030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7EE8-1A1B-15B6-D3D7-CDC604709C51}"/>
              </a:ext>
            </a:extLst>
          </p:cNvPr>
          <p:cNvSpPr>
            <a:spLocks noGrp="1"/>
          </p:cNvSpPr>
          <p:nvPr>
            <p:ph type="title"/>
          </p:nvPr>
        </p:nvSpPr>
        <p:spPr/>
        <p:txBody>
          <a:bodyPr/>
          <a:lstStyle/>
          <a:p>
            <a:r>
              <a:rPr lang="en-US" dirty="0"/>
              <a:t>Matthew 2:1-6</a:t>
            </a:r>
          </a:p>
        </p:txBody>
      </p:sp>
      <p:sp>
        <p:nvSpPr>
          <p:cNvPr id="3" name="Content Placeholder 2">
            <a:extLst>
              <a:ext uri="{FF2B5EF4-FFF2-40B4-BE49-F238E27FC236}">
                <a16:creationId xmlns:a16="http://schemas.microsoft.com/office/drawing/2014/main" id="{C487CDD0-5073-BACA-F4A2-BDAFB9D7544F}"/>
              </a:ext>
            </a:extLst>
          </p:cNvPr>
          <p:cNvSpPr>
            <a:spLocks noGrp="1"/>
          </p:cNvSpPr>
          <p:nvPr>
            <p:ph idx="1"/>
          </p:nvPr>
        </p:nvSpPr>
        <p:spPr/>
        <p:txBody>
          <a:bodyPr/>
          <a:lstStyle/>
          <a:p>
            <a:r>
              <a:rPr lang="en-US" dirty="0"/>
              <a:t>AFTER Jesus was born, wise men came: these magi were Gentiles from the east seeking the “King of the Jews” so they could worship Him.</a:t>
            </a:r>
          </a:p>
          <a:p>
            <a:r>
              <a:rPr lang="en-US" dirty="0"/>
              <a:t>Why worship Him? Because He is </a:t>
            </a:r>
            <a:r>
              <a:rPr lang="en-US" b="1" dirty="0"/>
              <a:t>the</a:t>
            </a:r>
            <a:r>
              <a:rPr lang="en-US" dirty="0"/>
              <a:t> King</a:t>
            </a:r>
          </a:p>
          <a:p>
            <a:r>
              <a:rPr lang="en-US" dirty="0"/>
              <a:t>They saw HIS star: they were astrologers</a:t>
            </a:r>
          </a:p>
          <a:p>
            <a:r>
              <a:rPr lang="en-US" dirty="0"/>
              <a:t>“In the days of Herod”: Herod the Great – strangled his wife and then had her embalmed so he could still gaze at her. VERY wicked man</a:t>
            </a:r>
          </a:p>
          <a:p>
            <a:r>
              <a:rPr lang="en-US" dirty="0"/>
              <a:t>Herod heard about these wise men, and it troubled him, so he inquires NOT of the wise men first, but the chief priests and scribes to find out where Messiah was to be born.</a:t>
            </a:r>
          </a:p>
          <a:p>
            <a:r>
              <a:rPr lang="en-US" b="1" dirty="0"/>
              <a:t>Micah 5:2 </a:t>
            </a:r>
            <a:r>
              <a:rPr lang="en-US" dirty="0"/>
              <a:t>is fulfilled. Jesus is born in Bethlehem</a:t>
            </a:r>
          </a:p>
          <a:p>
            <a:r>
              <a:rPr lang="en-US" dirty="0"/>
              <a:t>They also say that He is to be ruler of God’s people.</a:t>
            </a:r>
          </a:p>
        </p:txBody>
      </p:sp>
    </p:spTree>
    <p:extLst>
      <p:ext uri="{BB962C8B-B14F-4D97-AF65-F5344CB8AC3E}">
        <p14:creationId xmlns:p14="http://schemas.microsoft.com/office/powerpoint/2010/main" val="20712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7C191-5A00-BE75-6BDF-188FD55B26B6}"/>
              </a:ext>
            </a:extLst>
          </p:cNvPr>
          <p:cNvSpPr>
            <a:spLocks noGrp="1"/>
          </p:cNvSpPr>
          <p:nvPr>
            <p:ph type="title"/>
          </p:nvPr>
        </p:nvSpPr>
        <p:spPr/>
        <p:txBody>
          <a:bodyPr/>
          <a:lstStyle/>
          <a:p>
            <a:r>
              <a:rPr lang="en-US" dirty="0"/>
              <a:t>Matthew 2:7-12</a:t>
            </a:r>
          </a:p>
        </p:txBody>
      </p:sp>
      <p:sp>
        <p:nvSpPr>
          <p:cNvPr id="3" name="Content Placeholder 2">
            <a:extLst>
              <a:ext uri="{FF2B5EF4-FFF2-40B4-BE49-F238E27FC236}">
                <a16:creationId xmlns:a16="http://schemas.microsoft.com/office/drawing/2014/main" id="{46B55588-E21C-BEEC-9864-132B602CD88A}"/>
              </a:ext>
            </a:extLst>
          </p:cNvPr>
          <p:cNvSpPr>
            <a:spLocks noGrp="1"/>
          </p:cNvSpPr>
          <p:nvPr>
            <p:ph idx="1"/>
          </p:nvPr>
        </p:nvSpPr>
        <p:spPr/>
        <p:txBody>
          <a:bodyPr/>
          <a:lstStyle/>
          <a:p>
            <a:r>
              <a:rPr lang="en-US" dirty="0"/>
              <a:t>Herod SECRETLY meets with the magi now, to determine from them the exact TIME of His birth and sends them to find Messiah.</a:t>
            </a:r>
          </a:p>
          <a:p>
            <a:r>
              <a:rPr lang="en-US" dirty="0"/>
              <a:t>He sends them to Bethlehem because that’s where the chief priest and scribes told him Messiah would be born: Magi didn’t know.</a:t>
            </a:r>
          </a:p>
          <a:p>
            <a:r>
              <a:rPr lang="en-US" b="1" dirty="0"/>
              <a:t>Vs. 11 </a:t>
            </a:r>
            <a:r>
              <a:rPr lang="en-US" dirty="0"/>
              <a:t>HIS star led them to a HOUSE where </a:t>
            </a:r>
            <a:r>
              <a:rPr lang="en-US" dirty="0" err="1"/>
              <a:t>they:</a:t>
            </a:r>
            <a:r>
              <a:rPr lang="en-US" b="1" dirty="0" err="1"/>
              <a:t>saw</a:t>
            </a:r>
            <a:r>
              <a:rPr lang="en-US" b="1" dirty="0"/>
              <a:t>, fell to the ground and worshipped, opened</a:t>
            </a:r>
            <a:r>
              <a:rPr lang="en-US" dirty="0"/>
              <a:t> their gifts, </a:t>
            </a:r>
            <a:r>
              <a:rPr lang="en-US" b="1" dirty="0"/>
              <a:t>presented</a:t>
            </a:r>
            <a:r>
              <a:rPr lang="en-US" dirty="0"/>
              <a:t> to Him gold, frankincense, and myrrh.</a:t>
            </a:r>
          </a:p>
          <a:p>
            <a:r>
              <a:rPr lang="en-US" dirty="0"/>
              <a:t>GOD warned them not to return to Herod. God warns Gentiles in a dream, just like He spoke to Joseph! And they obey.</a:t>
            </a:r>
          </a:p>
        </p:txBody>
      </p:sp>
    </p:spTree>
    <p:extLst>
      <p:ext uri="{BB962C8B-B14F-4D97-AF65-F5344CB8AC3E}">
        <p14:creationId xmlns:p14="http://schemas.microsoft.com/office/powerpoint/2010/main" val="69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7CC8E-0894-7153-F235-9191F2C86E0F}"/>
              </a:ext>
            </a:extLst>
          </p:cNvPr>
          <p:cNvSpPr>
            <a:spLocks noGrp="1"/>
          </p:cNvSpPr>
          <p:nvPr>
            <p:ph type="title"/>
          </p:nvPr>
        </p:nvSpPr>
        <p:spPr/>
        <p:txBody>
          <a:bodyPr/>
          <a:lstStyle/>
          <a:p>
            <a:r>
              <a:rPr lang="en-US" dirty="0"/>
              <a:t>Matthew 2:13-18</a:t>
            </a:r>
          </a:p>
        </p:txBody>
      </p:sp>
      <p:sp>
        <p:nvSpPr>
          <p:cNvPr id="3" name="Content Placeholder 2">
            <a:extLst>
              <a:ext uri="{FF2B5EF4-FFF2-40B4-BE49-F238E27FC236}">
                <a16:creationId xmlns:a16="http://schemas.microsoft.com/office/drawing/2014/main" id="{F70585AE-E6B9-52A1-3A68-FAF907203D57}"/>
              </a:ext>
            </a:extLst>
          </p:cNvPr>
          <p:cNvSpPr>
            <a:spLocks noGrp="1"/>
          </p:cNvSpPr>
          <p:nvPr>
            <p:ph idx="1"/>
          </p:nvPr>
        </p:nvSpPr>
        <p:spPr/>
        <p:txBody>
          <a:bodyPr/>
          <a:lstStyle/>
          <a:p>
            <a:r>
              <a:rPr lang="en-US" dirty="0"/>
              <a:t>Now God (an angel of the Lord) warns Joseph in a dream: #2, to get up and take the Child and His mother and flee to Egypt. </a:t>
            </a:r>
          </a:p>
          <a:p>
            <a:r>
              <a:rPr lang="en-US" dirty="0"/>
              <a:t>Herod wants to kill the Messiah: there can’t be two kings/rulers. </a:t>
            </a:r>
          </a:p>
          <a:p>
            <a:r>
              <a:rPr lang="en-US" b="1" dirty="0"/>
              <a:t>Hos. 11:1 </a:t>
            </a:r>
            <a:r>
              <a:rPr lang="en-US" dirty="0"/>
              <a:t>Jesus fulfills prophecy “Out of Egypt I called My Son”</a:t>
            </a:r>
          </a:p>
          <a:p>
            <a:r>
              <a:rPr lang="en-US" dirty="0"/>
              <a:t>Herod is enraged that the magi did not come back and report to him, so he orders all baby boys 2 and under to be killed.</a:t>
            </a:r>
          </a:p>
          <a:p>
            <a:r>
              <a:rPr lang="en-US" dirty="0"/>
              <a:t>Wiersbe says it is likely that not more than 20 children were slain in the small village of Bethlehem. But ONE is too many.</a:t>
            </a:r>
          </a:p>
          <a:p>
            <a:r>
              <a:rPr lang="en-US" b="1" dirty="0"/>
              <a:t>Jer. 31:15 </a:t>
            </a:r>
            <a:r>
              <a:rPr lang="en-US" dirty="0"/>
              <a:t>Jesus fulfills prophecy</a:t>
            </a:r>
          </a:p>
          <a:p>
            <a:r>
              <a:rPr lang="en-US" dirty="0"/>
              <a:t>Rachel is buried in Bethlehem. This is the wife that Jacob loved. The mother of Joseph and Benjamin.  </a:t>
            </a:r>
            <a:r>
              <a:rPr lang="en-US" b="1" dirty="0"/>
              <a:t>Gen. 35:19-20 </a:t>
            </a:r>
          </a:p>
        </p:txBody>
      </p:sp>
    </p:spTree>
    <p:extLst>
      <p:ext uri="{BB962C8B-B14F-4D97-AF65-F5344CB8AC3E}">
        <p14:creationId xmlns:p14="http://schemas.microsoft.com/office/powerpoint/2010/main" val="405861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C5F0-EF4E-B50F-90B0-1CFAF6BEBB33}"/>
              </a:ext>
            </a:extLst>
          </p:cNvPr>
          <p:cNvSpPr>
            <a:spLocks noGrp="1"/>
          </p:cNvSpPr>
          <p:nvPr>
            <p:ph type="title"/>
          </p:nvPr>
        </p:nvSpPr>
        <p:spPr/>
        <p:txBody>
          <a:bodyPr/>
          <a:lstStyle/>
          <a:p>
            <a:r>
              <a:rPr lang="en-US" dirty="0"/>
              <a:t>Matthew 2:19-23</a:t>
            </a:r>
          </a:p>
        </p:txBody>
      </p:sp>
      <p:sp>
        <p:nvSpPr>
          <p:cNvPr id="3" name="Content Placeholder 2">
            <a:extLst>
              <a:ext uri="{FF2B5EF4-FFF2-40B4-BE49-F238E27FC236}">
                <a16:creationId xmlns:a16="http://schemas.microsoft.com/office/drawing/2014/main" id="{17FBE50F-1926-45EA-C5B2-80BB70323F57}"/>
              </a:ext>
            </a:extLst>
          </p:cNvPr>
          <p:cNvSpPr>
            <a:spLocks noGrp="1"/>
          </p:cNvSpPr>
          <p:nvPr>
            <p:ph idx="1"/>
          </p:nvPr>
        </p:nvSpPr>
        <p:spPr/>
        <p:txBody>
          <a:bodyPr/>
          <a:lstStyle/>
          <a:p>
            <a:r>
              <a:rPr lang="en-US" dirty="0"/>
              <a:t>“When Herod died”: Scholars debate whether this was 4BC or 2-3 BC. This dates Christ’s birth between 6 and 5 BC, depending on his death</a:t>
            </a:r>
          </a:p>
          <a:p>
            <a:r>
              <a:rPr lang="en-US" dirty="0"/>
              <a:t>The angel of the Lord appeared to Joseph in a dream: #3</a:t>
            </a:r>
          </a:p>
          <a:p>
            <a:r>
              <a:rPr lang="en-US" dirty="0"/>
              <a:t>Return to Israel; it’s now safe</a:t>
            </a:r>
          </a:p>
          <a:p>
            <a:r>
              <a:rPr lang="en-US" dirty="0"/>
              <a:t>Joseph is afraid to obey because he hears that Herod’s son, Archelaus, is now king in Judea.</a:t>
            </a:r>
          </a:p>
          <a:p>
            <a:r>
              <a:rPr lang="en-US" dirty="0"/>
              <a:t>The Lord warns Joseph in a dream (#4), so he leaves for the regions of Galilee.</a:t>
            </a:r>
          </a:p>
          <a:p>
            <a:r>
              <a:rPr lang="en-US" dirty="0"/>
              <a:t>Here in Nazareth, they settle for the rest of Jesus’ childhood.</a:t>
            </a:r>
          </a:p>
        </p:txBody>
      </p:sp>
    </p:spTree>
    <p:extLst>
      <p:ext uri="{BB962C8B-B14F-4D97-AF65-F5344CB8AC3E}">
        <p14:creationId xmlns:p14="http://schemas.microsoft.com/office/powerpoint/2010/main" val="362519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6F74-6B47-1776-CC45-A8A313CA6CA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B63529B-6D77-0309-8566-18F5313C202D}"/>
              </a:ext>
            </a:extLst>
          </p:cNvPr>
          <p:cNvSpPr>
            <a:spLocks noGrp="1"/>
          </p:cNvSpPr>
          <p:nvPr>
            <p:ph idx="1"/>
          </p:nvPr>
        </p:nvSpPr>
        <p:spPr/>
        <p:txBody>
          <a:bodyPr/>
          <a:lstStyle/>
          <a:p>
            <a:r>
              <a:rPr lang="en-US" dirty="0"/>
              <a:t>Why did Matthew quote so much of the Old Testament when he began his book?</a:t>
            </a:r>
          </a:p>
          <a:p>
            <a:r>
              <a:rPr lang="en-US" dirty="0"/>
              <a:t>Should I know this about Messiah?</a:t>
            </a:r>
          </a:p>
          <a:p>
            <a:r>
              <a:rPr lang="en-US" dirty="0"/>
              <a:t>Is my faith just a blind faith or do I have facts and history to back it up?</a:t>
            </a:r>
          </a:p>
          <a:p>
            <a:r>
              <a:rPr lang="en-US" dirty="0"/>
              <a:t>Now I even have archeology to </a:t>
            </a:r>
            <a:r>
              <a:rPr lang="en-US" b="1" dirty="0"/>
              <a:t>prove</a:t>
            </a:r>
            <a:r>
              <a:rPr lang="en-US" dirty="0"/>
              <a:t> the facts quoted in Scripture.</a:t>
            </a:r>
          </a:p>
          <a:p>
            <a:r>
              <a:rPr lang="en-US" dirty="0"/>
              <a:t>Matthew was reasoning the Scriptures just as Paul did in </a:t>
            </a:r>
            <a:r>
              <a:rPr lang="en-US" b="1" dirty="0"/>
              <a:t>Acts 17:1-3</a:t>
            </a:r>
          </a:p>
          <a:p>
            <a:r>
              <a:rPr lang="en-US" dirty="0"/>
              <a:t>I need to be able to “reason the Scriptures” as I witness to others about my Savior and why they need Him to be THEIR Savior as well. </a:t>
            </a:r>
          </a:p>
        </p:txBody>
      </p:sp>
    </p:spTree>
    <p:extLst>
      <p:ext uri="{BB962C8B-B14F-4D97-AF65-F5344CB8AC3E}">
        <p14:creationId xmlns:p14="http://schemas.microsoft.com/office/powerpoint/2010/main" val="101716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F73A-971D-A0D0-71F0-3471061F629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86A90F5-2746-9E55-C154-C7F42DDF769C}"/>
              </a:ext>
            </a:extLst>
          </p:cNvPr>
          <p:cNvSpPr>
            <a:spLocks noGrp="1"/>
          </p:cNvSpPr>
          <p:nvPr>
            <p:ph idx="1"/>
          </p:nvPr>
        </p:nvSpPr>
        <p:spPr/>
        <p:txBody>
          <a:bodyPr/>
          <a:lstStyle/>
          <a:p>
            <a:r>
              <a:rPr lang="en-US" b="1" dirty="0"/>
              <a:t>Themes:</a:t>
            </a:r>
          </a:p>
          <a:p>
            <a:r>
              <a:rPr lang="en-US" b="1" dirty="0"/>
              <a:t>Matthew 1  </a:t>
            </a:r>
            <a:r>
              <a:rPr lang="en-US" dirty="0"/>
              <a:t>Jesus IS Messiah; genealogy and birth</a:t>
            </a:r>
          </a:p>
          <a:p>
            <a:r>
              <a:rPr lang="en-US" b="1" dirty="0"/>
              <a:t>Matthew 2  </a:t>
            </a:r>
            <a:r>
              <a:rPr lang="en-US" dirty="0"/>
              <a:t>Magi and Herod; Jesus to Egypt and Nazareth</a:t>
            </a:r>
          </a:p>
          <a:p>
            <a:r>
              <a:rPr lang="en-US" b="1" dirty="0"/>
              <a:t>Matthew 3</a:t>
            </a:r>
            <a:r>
              <a:rPr lang="en-US" dirty="0"/>
              <a:t>  John the Baptist preaches repentance; Jesus baptized</a:t>
            </a:r>
          </a:p>
          <a:p>
            <a:r>
              <a:rPr lang="en-US" b="1" dirty="0"/>
              <a:t>Matthew 4  </a:t>
            </a:r>
            <a:r>
              <a:rPr lang="en-US" dirty="0"/>
              <a:t>Jesus tempted by Satan; 4 disciples called; His ministry begins</a:t>
            </a:r>
          </a:p>
          <a:p>
            <a:r>
              <a:rPr lang="en-US" b="1" dirty="0"/>
              <a:t>Common theme: </a:t>
            </a:r>
            <a:r>
              <a:rPr lang="en-US" dirty="0"/>
              <a:t>Old Testament prophecy fulfilled. </a:t>
            </a:r>
          </a:p>
        </p:txBody>
      </p:sp>
    </p:spTree>
    <p:extLst>
      <p:ext uri="{BB962C8B-B14F-4D97-AF65-F5344CB8AC3E}">
        <p14:creationId xmlns:p14="http://schemas.microsoft.com/office/powerpoint/2010/main" val="28823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D9EE-2CE1-4D63-7EB7-08D5C4D05CB2}"/>
              </a:ext>
            </a:extLst>
          </p:cNvPr>
          <p:cNvSpPr>
            <a:spLocks noGrp="1"/>
          </p:cNvSpPr>
          <p:nvPr>
            <p:ph type="title"/>
          </p:nvPr>
        </p:nvSpPr>
        <p:spPr/>
        <p:txBody>
          <a:bodyPr/>
          <a:lstStyle/>
          <a:p>
            <a:r>
              <a:rPr lang="en-US" dirty="0"/>
              <a:t>Matthew 1</a:t>
            </a:r>
          </a:p>
        </p:txBody>
      </p:sp>
      <p:sp>
        <p:nvSpPr>
          <p:cNvPr id="3" name="Content Placeholder 2">
            <a:extLst>
              <a:ext uri="{FF2B5EF4-FFF2-40B4-BE49-F238E27FC236}">
                <a16:creationId xmlns:a16="http://schemas.microsoft.com/office/drawing/2014/main" id="{001CF9DA-645A-430D-0A41-C1CF8ADFAE81}"/>
              </a:ext>
            </a:extLst>
          </p:cNvPr>
          <p:cNvSpPr>
            <a:spLocks noGrp="1"/>
          </p:cNvSpPr>
          <p:nvPr>
            <p:ph idx="1"/>
          </p:nvPr>
        </p:nvSpPr>
        <p:spPr/>
        <p:txBody>
          <a:bodyPr/>
          <a:lstStyle/>
          <a:p>
            <a:r>
              <a:rPr lang="en-US" b="1" dirty="0"/>
              <a:t>Vs. 1-11  </a:t>
            </a:r>
            <a:r>
              <a:rPr lang="en-US" dirty="0"/>
              <a:t>Jesus’ genealogy up to the time of deportation (exile)</a:t>
            </a:r>
          </a:p>
          <a:p>
            <a:r>
              <a:rPr lang="en-US" b="1" dirty="0"/>
              <a:t>Vs. 12-17 </a:t>
            </a:r>
            <a:r>
              <a:rPr lang="en-US" dirty="0"/>
              <a:t>Jesus’ genealogy from deportation to Babylon</a:t>
            </a:r>
          </a:p>
          <a:p>
            <a:r>
              <a:rPr lang="en-US" b="1" dirty="0"/>
              <a:t>Vs. 18-25 </a:t>
            </a:r>
            <a:r>
              <a:rPr lang="en-US" dirty="0"/>
              <a:t>Jesus’ birth</a:t>
            </a:r>
          </a:p>
          <a:p>
            <a:r>
              <a:rPr lang="en-US" dirty="0"/>
              <a:t>He is Messiah, son of David, son of Abraham</a:t>
            </a:r>
          </a:p>
          <a:p>
            <a:r>
              <a:rPr lang="en-US" b="1" dirty="0"/>
              <a:t>Son of David</a:t>
            </a:r>
          </a:p>
          <a:p>
            <a:r>
              <a:rPr lang="en-US" dirty="0"/>
              <a:t>Prophecy fulfilled: </a:t>
            </a:r>
            <a:r>
              <a:rPr lang="en-US" b="1" dirty="0"/>
              <a:t>2 Sam. 7:8-13, 16; 2 Chron. 13:5; 21:17; Ps. 89:3-4,</a:t>
            </a:r>
            <a:r>
              <a:rPr lang="en-US" dirty="0"/>
              <a:t> </a:t>
            </a:r>
            <a:r>
              <a:rPr lang="en-US" b="1" dirty="0"/>
              <a:t>29; Is. 9:6-7; Jer. 23: 5-6</a:t>
            </a:r>
          </a:p>
          <a:p>
            <a:r>
              <a:rPr lang="en-US" b="1" dirty="0"/>
              <a:t>“I will” </a:t>
            </a:r>
            <a:r>
              <a:rPr lang="en-US" dirty="0"/>
              <a:t>is throughout these verses: God is the One this depended on, not man.</a:t>
            </a:r>
          </a:p>
          <a:p>
            <a:r>
              <a:rPr lang="en-US" b="1" dirty="0"/>
              <a:t>Vs. 1-17, 20  </a:t>
            </a:r>
            <a:r>
              <a:rPr lang="en-US" dirty="0"/>
              <a:t>Joseph was a descendant of David, so this is Joseph’s genealogy.   </a:t>
            </a:r>
          </a:p>
        </p:txBody>
      </p:sp>
    </p:spTree>
    <p:extLst>
      <p:ext uri="{BB962C8B-B14F-4D97-AF65-F5344CB8AC3E}">
        <p14:creationId xmlns:p14="http://schemas.microsoft.com/office/powerpoint/2010/main" val="84328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9206-E9D7-3396-C7E3-F199957586E6}"/>
              </a:ext>
            </a:extLst>
          </p:cNvPr>
          <p:cNvSpPr>
            <a:spLocks noGrp="1"/>
          </p:cNvSpPr>
          <p:nvPr>
            <p:ph type="title"/>
          </p:nvPr>
        </p:nvSpPr>
        <p:spPr/>
        <p:txBody>
          <a:bodyPr/>
          <a:lstStyle/>
          <a:p>
            <a:r>
              <a:rPr lang="en-US" dirty="0"/>
              <a:t>Son of Abraham</a:t>
            </a:r>
          </a:p>
        </p:txBody>
      </p:sp>
      <p:sp>
        <p:nvSpPr>
          <p:cNvPr id="3" name="Content Placeholder 2">
            <a:extLst>
              <a:ext uri="{FF2B5EF4-FFF2-40B4-BE49-F238E27FC236}">
                <a16:creationId xmlns:a16="http://schemas.microsoft.com/office/drawing/2014/main" id="{31A7CC91-6C2E-83EB-2559-58CD06C3B836}"/>
              </a:ext>
            </a:extLst>
          </p:cNvPr>
          <p:cNvSpPr>
            <a:spLocks noGrp="1"/>
          </p:cNvSpPr>
          <p:nvPr>
            <p:ph idx="1"/>
          </p:nvPr>
        </p:nvSpPr>
        <p:spPr/>
        <p:txBody>
          <a:bodyPr/>
          <a:lstStyle/>
          <a:p>
            <a:r>
              <a:rPr lang="en-US" b="1" dirty="0"/>
              <a:t>Gen. 12:1-3; 15:1-6  </a:t>
            </a:r>
            <a:r>
              <a:rPr lang="en-US" dirty="0"/>
              <a:t>Jesus fulfilled the promise God made to Abraham</a:t>
            </a:r>
          </a:p>
          <a:p>
            <a:r>
              <a:rPr lang="en-US" b="1" dirty="0"/>
              <a:t>Gal. 3:16 </a:t>
            </a:r>
            <a:r>
              <a:rPr lang="en-US" dirty="0"/>
              <a:t>Jesus is the seed that was promised that in him, all the families of the earth would be blessed.</a:t>
            </a:r>
          </a:p>
          <a:p>
            <a:r>
              <a:rPr lang="en-US" b="1" dirty="0"/>
              <a:t>Is. 9:6 </a:t>
            </a:r>
            <a:r>
              <a:rPr lang="en-US" dirty="0"/>
              <a:t>He is the </a:t>
            </a:r>
            <a:r>
              <a:rPr lang="en-US" b="1" dirty="0"/>
              <a:t>Prince of Peace: </a:t>
            </a:r>
            <a:r>
              <a:rPr lang="en-US" dirty="0"/>
              <a:t>Peace is capitalized because this word is “shalom”- completeness, soundness, welfare, safety. Peace with God that only Jesus can give. </a:t>
            </a:r>
          </a:p>
          <a:p>
            <a:r>
              <a:rPr lang="en-US" dirty="0"/>
              <a:t>Matthew proves Jesus’ legal right to the throne through His genealogy and fulfillment of prophecy.</a:t>
            </a:r>
          </a:p>
          <a:p>
            <a:r>
              <a:rPr lang="en-US" dirty="0"/>
              <a:t>From David on, KINGS are listed in His genealogy </a:t>
            </a:r>
          </a:p>
        </p:txBody>
      </p:sp>
    </p:spTree>
    <p:extLst>
      <p:ext uri="{BB962C8B-B14F-4D97-AF65-F5344CB8AC3E}">
        <p14:creationId xmlns:p14="http://schemas.microsoft.com/office/powerpoint/2010/main" val="105194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6029-8718-DA61-08A9-A663BCAD5F41}"/>
              </a:ext>
            </a:extLst>
          </p:cNvPr>
          <p:cNvSpPr>
            <a:spLocks noGrp="1"/>
          </p:cNvSpPr>
          <p:nvPr>
            <p:ph type="title"/>
          </p:nvPr>
        </p:nvSpPr>
        <p:spPr/>
        <p:txBody>
          <a:bodyPr/>
          <a:lstStyle/>
          <a:p>
            <a:r>
              <a:rPr lang="en-US" dirty="0"/>
              <a:t>Women in Jesus’ Genealogy</a:t>
            </a:r>
          </a:p>
        </p:txBody>
      </p:sp>
      <p:sp>
        <p:nvSpPr>
          <p:cNvPr id="3" name="Content Placeholder 2">
            <a:extLst>
              <a:ext uri="{FF2B5EF4-FFF2-40B4-BE49-F238E27FC236}">
                <a16:creationId xmlns:a16="http://schemas.microsoft.com/office/drawing/2014/main" id="{A194DE84-945B-59CC-DD50-A26EDBB945B6}"/>
              </a:ext>
            </a:extLst>
          </p:cNvPr>
          <p:cNvSpPr>
            <a:spLocks noGrp="1"/>
          </p:cNvSpPr>
          <p:nvPr>
            <p:ph idx="1"/>
          </p:nvPr>
        </p:nvSpPr>
        <p:spPr/>
        <p:txBody>
          <a:bodyPr/>
          <a:lstStyle/>
          <a:p>
            <a:r>
              <a:rPr lang="en-US" b="1" dirty="0"/>
              <a:t>Tamar:</a:t>
            </a:r>
            <a:r>
              <a:rPr lang="en-US" dirty="0"/>
              <a:t> Judah’s daughter – in – law who played the harlot, deceived Judah and conceived twins by him: Perez and Zerah </a:t>
            </a:r>
          </a:p>
          <a:p>
            <a:r>
              <a:rPr lang="en-US" b="1" dirty="0"/>
              <a:t>Rahab:</a:t>
            </a:r>
            <a:r>
              <a:rPr lang="en-US" dirty="0"/>
              <a:t> Harlot of Jericho who hid the two spies, confessed God as the only God. Saved by the spies before they burned the city.</a:t>
            </a:r>
          </a:p>
          <a:p>
            <a:r>
              <a:rPr lang="en-US" b="1" dirty="0"/>
              <a:t>Ruth: </a:t>
            </a:r>
            <a:r>
              <a:rPr lang="en-US" dirty="0"/>
              <a:t>A Moabite, who followed her mother-in-law, Naomi, to Israel. Chose the Lord God over her idols, married Boaz and they had Obed, who fathered Jesse, who fathered David. </a:t>
            </a:r>
          </a:p>
          <a:p>
            <a:r>
              <a:rPr lang="en-US" b="1" dirty="0"/>
              <a:t>The Moabites were descendants of Lot from an incestual relationship with his daughter. Gen. 19:37</a:t>
            </a:r>
          </a:p>
          <a:p>
            <a:r>
              <a:rPr lang="en-US" dirty="0"/>
              <a:t>Judah was the brother who came up with the idea to sell Joseph into slavery. He’s also the one who offered himself as ransom until his brothers and father came back with Benjamin.</a:t>
            </a:r>
          </a:p>
        </p:txBody>
      </p:sp>
    </p:spTree>
    <p:extLst>
      <p:ext uri="{BB962C8B-B14F-4D97-AF65-F5344CB8AC3E}">
        <p14:creationId xmlns:p14="http://schemas.microsoft.com/office/powerpoint/2010/main" val="56325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DE4F3-E2D4-E9AB-5004-66BBFDE06B17}"/>
              </a:ext>
            </a:extLst>
          </p:cNvPr>
          <p:cNvSpPr>
            <a:spLocks noGrp="1"/>
          </p:cNvSpPr>
          <p:nvPr>
            <p:ph type="title"/>
          </p:nvPr>
        </p:nvSpPr>
        <p:spPr/>
        <p:txBody>
          <a:bodyPr/>
          <a:lstStyle/>
          <a:p>
            <a:r>
              <a:rPr lang="en-US" dirty="0"/>
              <a:t>Tamar’s sons</a:t>
            </a:r>
          </a:p>
        </p:txBody>
      </p:sp>
      <p:sp>
        <p:nvSpPr>
          <p:cNvPr id="3" name="Content Placeholder 2">
            <a:extLst>
              <a:ext uri="{FF2B5EF4-FFF2-40B4-BE49-F238E27FC236}">
                <a16:creationId xmlns:a16="http://schemas.microsoft.com/office/drawing/2014/main" id="{8AFA41B9-A89D-CF45-A65C-86D3F1E4D30F}"/>
              </a:ext>
            </a:extLst>
          </p:cNvPr>
          <p:cNvSpPr>
            <a:spLocks noGrp="1"/>
          </p:cNvSpPr>
          <p:nvPr>
            <p:ph idx="1"/>
          </p:nvPr>
        </p:nvSpPr>
        <p:spPr/>
        <p:txBody>
          <a:bodyPr/>
          <a:lstStyle/>
          <a:p>
            <a:r>
              <a:rPr lang="en-US" dirty="0"/>
              <a:t>Er is the 1</a:t>
            </a:r>
            <a:r>
              <a:rPr lang="en-US" baseline="30000" dirty="0"/>
              <a:t>st</a:t>
            </a:r>
            <a:r>
              <a:rPr lang="en-US" dirty="0"/>
              <a:t> named individual in the Bible whose life God takes as punishment.</a:t>
            </a:r>
          </a:p>
          <a:p>
            <a:r>
              <a:rPr lang="en-US" dirty="0"/>
              <a:t>Perez is described as a “blessing” in </a:t>
            </a:r>
            <a:r>
              <a:rPr lang="en-US" b="1" dirty="0"/>
              <a:t>Ruth 4:12</a:t>
            </a:r>
            <a:r>
              <a:rPr lang="en-US" dirty="0"/>
              <a:t>, though he is a child born out of incest.</a:t>
            </a:r>
          </a:p>
          <a:p>
            <a:r>
              <a:rPr lang="en-US" dirty="0"/>
              <a:t>By having twins, both Er and Onan had sons to replace them and their family line.</a:t>
            </a:r>
          </a:p>
          <a:p>
            <a:r>
              <a:rPr lang="en-US" dirty="0"/>
              <a:t>Messiah is now descendant of a Canaanite woman (Tamar) and a Moabite woman (Ruth); two nations that were historic enemies of Israel.</a:t>
            </a:r>
          </a:p>
          <a:p>
            <a:r>
              <a:rPr lang="en-US" dirty="0"/>
              <a:t>What does this show us about our Messiah Jesus?</a:t>
            </a:r>
          </a:p>
          <a:p>
            <a:r>
              <a:rPr lang="en-US" dirty="0"/>
              <a:t>He is for ALL people, no matter their heritage.</a:t>
            </a:r>
          </a:p>
        </p:txBody>
      </p:sp>
    </p:spTree>
    <p:extLst>
      <p:ext uri="{BB962C8B-B14F-4D97-AF65-F5344CB8AC3E}">
        <p14:creationId xmlns:p14="http://schemas.microsoft.com/office/powerpoint/2010/main" val="39365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F5AD-5BCE-7B41-F2DF-5952C422F5FD}"/>
              </a:ext>
            </a:extLst>
          </p:cNvPr>
          <p:cNvSpPr>
            <a:spLocks noGrp="1"/>
          </p:cNvSpPr>
          <p:nvPr>
            <p:ph type="title"/>
          </p:nvPr>
        </p:nvSpPr>
        <p:spPr/>
        <p:txBody>
          <a:bodyPr/>
          <a:lstStyle/>
          <a:p>
            <a:r>
              <a:rPr lang="en-US" dirty="0"/>
              <a:t>Kings listed in Matt. 1:6-11</a:t>
            </a:r>
          </a:p>
        </p:txBody>
      </p:sp>
      <p:sp>
        <p:nvSpPr>
          <p:cNvPr id="3" name="Content Placeholder 2">
            <a:extLst>
              <a:ext uri="{FF2B5EF4-FFF2-40B4-BE49-F238E27FC236}">
                <a16:creationId xmlns:a16="http://schemas.microsoft.com/office/drawing/2014/main" id="{A8EFD61E-20B6-CCD6-E65B-C77167F96564}"/>
              </a:ext>
            </a:extLst>
          </p:cNvPr>
          <p:cNvSpPr>
            <a:spLocks noGrp="1"/>
          </p:cNvSpPr>
          <p:nvPr>
            <p:ph idx="1"/>
          </p:nvPr>
        </p:nvSpPr>
        <p:spPr/>
        <p:txBody>
          <a:bodyPr/>
          <a:lstStyle/>
          <a:p>
            <a:r>
              <a:rPr lang="en-US" b="1" dirty="0"/>
              <a:t>David</a:t>
            </a:r>
            <a:r>
              <a:rPr lang="en-US" dirty="0"/>
              <a:t> – father of Solomon by Bathsheba who HAD BEEN the wife of Uriah.</a:t>
            </a:r>
          </a:p>
          <a:p>
            <a:r>
              <a:rPr lang="en-US" b="1" dirty="0"/>
              <a:t>Solomon: </a:t>
            </a:r>
            <a:r>
              <a:rPr lang="en-US" dirty="0"/>
              <a:t>good king; Israel split into two kingdoms after he dies</a:t>
            </a:r>
          </a:p>
          <a:p>
            <a:r>
              <a:rPr lang="en-US" b="1" dirty="0"/>
              <a:t>Rehoboam:</a:t>
            </a:r>
            <a:r>
              <a:rPr lang="en-US" dirty="0"/>
              <a:t> bad king who led Israel to rebellion</a:t>
            </a:r>
          </a:p>
          <a:p>
            <a:r>
              <a:rPr lang="en-US" b="1" dirty="0"/>
              <a:t>Abijah:</a:t>
            </a:r>
            <a:r>
              <a:rPr lang="en-US" dirty="0"/>
              <a:t> bad king, walked in all the sins of his father</a:t>
            </a:r>
          </a:p>
          <a:p>
            <a:r>
              <a:rPr lang="en-US" b="1" dirty="0"/>
              <a:t>Asa:</a:t>
            </a:r>
            <a:r>
              <a:rPr lang="en-US" dirty="0"/>
              <a:t> good king, reigned 41 years, land has rest. He restored the altar</a:t>
            </a:r>
          </a:p>
          <a:p>
            <a:r>
              <a:rPr lang="en-US" b="1" dirty="0"/>
              <a:t>Jehoshaphat: </a:t>
            </a:r>
            <a:r>
              <a:rPr lang="en-US" dirty="0"/>
              <a:t>good king, followed David’s example.</a:t>
            </a:r>
          </a:p>
          <a:p>
            <a:r>
              <a:rPr lang="en-US" b="1" dirty="0" err="1"/>
              <a:t>Joram</a:t>
            </a:r>
            <a:r>
              <a:rPr lang="en-US" b="1" dirty="0"/>
              <a:t>:</a:t>
            </a:r>
            <a:r>
              <a:rPr lang="en-US" dirty="0"/>
              <a:t> bad king, married Ahab’s daughter, killed all his brothers</a:t>
            </a:r>
          </a:p>
          <a:p>
            <a:r>
              <a:rPr lang="en-US" b="1" dirty="0"/>
              <a:t>Ahaz:</a:t>
            </a:r>
            <a:r>
              <a:rPr lang="en-US" dirty="0"/>
              <a:t> bad king, son of Ahab’s daughter, killed by Jehu,</a:t>
            </a:r>
          </a:p>
          <a:p>
            <a:r>
              <a:rPr lang="en-US" b="1" dirty="0"/>
              <a:t>Hezekiah: </a:t>
            </a:r>
            <a:r>
              <a:rPr lang="en-US" dirty="0"/>
              <a:t>good king. None like him among all the kings; removed the high places and pillars</a:t>
            </a:r>
          </a:p>
          <a:p>
            <a:pPr marL="0" indent="0">
              <a:buNone/>
            </a:pPr>
            <a:endParaRPr lang="en-US" dirty="0"/>
          </a:p>
        </p:txBody>
      </p:sp>
    </p:spTree>
    <p:extLst>
      <p:ext uri="{BB962C8B-B14F-4D97-AF65-F5344CB8AC3E}">
        <p14:creationId xmlns:p14="http://schemas.microsoft.com/office/powerpoint/2010/main" val="244922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86E36-DF21-D44C-EE7A-91E051E51B77}"/>
              </a:ext>
            </a:extLst>
          </p:cNvPr>
          <p:cNvSpPr>
            <a:spLocks noGrp="1"/>
          </p:cNvSpPr>
          <p:nvPr>
            <p:ph type="title"/>
          </p:nvPr>
        </p:nvSpPr>
        <p:spPr/>
        <p:txBody>
          <a:bodyPr/>
          <a:lstStyle/>
          <a:p>
            <a:r>
              <a:rPr lang="en-US" dirty="0"/>
              <a:t>Kings listed in Matthew 1:6-11</a:t>
            </a:r>
          </a:p>
        </p:txBody>
      </p:sp>
      <p:sp>
        <p:nvSpPr>
          <p:cNvPr id="3" name="Content Placeholder 2">
            <a:extLst>
              <a:ext uri="{FF2B5EF4-FFF2-40B4-BE49-F238E27FC236}">
                <a16:creationId xmlns:a16="http://schemas.microsoft.com/office/drawing/2014/main" id="{5DE58289-D3BD-8C6C-EF93-87DC94F24FD5}"/>
              </a:ext>
            </a:extLst>
          </p:cNvPr>
          <p:cNvSpPr>
            <a:spLocks noGrp="1"/>
          </p:cNvSpPr>
          <p:nvPr>
            <p:ph idx="1"/>
          </p:nvPr>
        </p:nvSpPr>
        <p:spPr/>
        <p:txBody>
          <a:bodyPr/>
          <a:lstStyle/>
          <a:p>
            <a:r>
              <a:rPr lang="en-US" dirty="0"/>
              <a:t>Manasseh: bad king, did more evil than the nations God destroyed. Sacrificed his own son. But repented in the end! </a:t>
            </a:r>
            <a:r>
              <a:rPr lang="en-US" b="1" dirty="0"/>
              <a:t>2 Chron. 33:10-20</a:t>
            </a:r>
          </a:p>
          <a:p>
            <a:r>
              <a:rPr lang="en-US" b="1" dirty="0"/>
              <a:t>Amon:</a:t>
            </a:r>
            <a:r>
              <a:rPr lang="en-US" dirty="0"/>
              <a:t> bad king, reigned 2 years and killed by his servant</a:t>
            </a:r>
          </a:p>
          <a:p>
            <a:r>
              <a:rPr lang="en-US" b="1" dirty="0"/>
              <a:t>Josiah:</a:t>
            </a:r>
            <a:r>
              <a:rPr lang="en-US" dirty="0"/>
              <a:t> good king, became king at 8 years old; removed all the abominations. Called “son of David”. Made all Israel make a covenant with God.</a:t>
            </a:r>
          </a:p>
          <a:p>
            <a:r>
              <a:rPr lang="en-US" b="1" dirty="0"/>
              <a:t>Jeconiah:</a:t>
            </a:r>
            <a:r>
              <a:rPr lang="en-US" dirty="0"/>
              <a:t> bad king, reigned 3 months, then Israel went into exile.</a:t>
            </a:r>
          </a:p>
          <a:p>
            <a:r>
              <a:rPr lang="en-US" dirty="0"/>
              <a:t>Kings are no longer listed now because they have gone into captivity. </a:t>
            </a:r>
          </a:p>
          <a:p>
            <a:pPr marL="0" indent="0">
              <a:buNone/>
            </a:pPr>
            <a:endParaRPr lang="en-US" dirty="0"/>
          </a:p>
          <a:p>
            <a:endParaRPr lang="en-US" dirty="0"/>
          </a:p>
        </p:txBody>
      </p:sp>
    </p:spTree>
    <p:extLst>
      <p:ext uri="{BB962C8B-B14F-4D97-AF65-F5344CB8AC3E}">
        <p14:creationId xmlns:p14="http://schemas.microsoft.com/office/powerpoint/2010/main" val="149422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4C7FE-E6DD-0B5B-1418-B17C68ED42A2}"/>
              </a:ext>
            </a:extLst>
          </p:cNvPr>
          <p:cNvSpPr>
            <a:spLocks noGrp="1"/>
          </p:cNvSpPr>
          <p:nvPr>
            <p:ph type="title"/>
          </p:nvPr>
        </p:nvSpPr>
        <p:spPr/>
        <p:txBody>
          <a:bodyPr/>
          <a:lstStyle/>
          <a:p>
            <a:r>
              <a:rPr lang="en-US" dirty="0"/>
              <a:t>Women in Jesus’ Genealogy</a:t>
            </a:r>
          </a:p>
        </p:txBody>
      </p:sp>
      <p:sp>
        <p:nvSpPr>
          <p:cNvPr id="3" name="Content Placeholder 2">
            <a:extLst>
              <a:ext uri="{FF2B5EF4-FFF2-40B4-BE49-F238E27FC236}">
                <a16:creationId xmlns:a16="http://schemas.microsoft.com/office/drawing/2014/main" id="{8A63CA8E-5935-081A-60C1-EBE5527688FE}"/>
              </a:ext>
            </a:extLst>
          </p:cNvPr>
          <p:cNvSpPr>
            <a:spLocks noGrp="1"/>
          </p:cNvSpPr>
          <p:nvPr>
            <p:ph idx="1"/>
          </p:nvPr>
        </p:nvSpPr>
        <p:spPr/>
        <p:txBody>
          <a:bodyPr/>
          <a:lstStyle/>
          <a:p>
            <a:r>
              <a:rPr lang="en-US" b="1" dirty="0"/>
              <a:t>Bathsheba:</a:t>
            </a:r>
            <a:r>
              <a:rPr lang="en-US" dirty="0"/>
              <a:t> David’s wife and Solomon’s mother, but Matthew describes her as one “who had been the wife of Uriah”.</a:t>
            </a:r>
          </a:p>
          <a:p>
            <a:r>
              <a:rPr lang="en-US" dirty="0"/>
              <a:t>She became David’s wife through adultery and murder.</a:t>
            </a:r>
          </a:p>
          <a:p>
            <a:r>
              <a:rPr lang="en-US" dirty="0"/>
              <a:t>Why would Matthew include this scandalous list in Messiah’s genealogy?</a:t>
            </a:r>
          </a:p>
          <a:p>
            <a:r>
              <a:rPr lang="en-US" dirty="0"/>
              <a:t>The people in the Bible, in Messiah’s genealogy, were not perfect!! Only HE is perfect. </a:t>
            </a:r>
          </a:p>
          <a:p>
            <a:r>
              <a:rPr lang="en-US" dirty="0"/>
              <a:t>Your bloodline does not determine your destiny.</a:t>
            </a:r>
          </a:p>
        </p:txBody>
      </p:sp>
    </p:spTree>
    <p:extLst>
      <p:ext uri="{BB962C8B-B14F-4D97-AF65-F5344CB8AC3E}">
        <p14:creationId xmlns:p14="http://schemas.microsoft.com/office/powerpoint/2010/main" val="119106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ll power 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fall power point</Template>
  <TotalTime>328</TotalTime>
  <Words>1696</Words>
  <Application>Microsoft Office PowerPoint</Application>
  <PresentationFormat>Widescreen</PresentationFormat>
  <Paragraphs>109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fall power point</vt:lpstr>
      <vt:lpstr>Matthew</vt:lpstr>
      <vt:lpstr>Overview</vt:lpstr>
      <vt:lpstr>Matthew 1</vt:lpstr>
      <vt:lpstr>Son of Abraham</vt:lpstr>
      <vt:lpstr>Women in Jesus’ Genealogy</vt:lpstr>
      <vt:lpstr>Tamar’s sons</vt:lpstr>
      <vt:lpstr>Kings listed in Matt. 1:6-11</vt:lpstr>
      <vt:lpstr>Kings listed in Matthew 1:6-11</vt:lpstr>
      <vt:lpstr>Women in Jesus’ Genealogy</vt:lpstr>
      <vt:lpstr>Matthew 1:18-25</vt:lpstr>
      <vt:lpstr>Cross References</vt:lpstr>
      <vt:lpstr>Matthew 2:1-6</vt:lpstr>
      <vt:lpstr>Matthew 2:7-12</vt:lpstr>
      <vt:lpstr>Matthew 2:13-18</vt:lpstr>
      <vt:lpstr>Matthew 2:19-23</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dc:title>
  <dc:creator>Ron Goins</dc:creator>
  <cp:lastModifiedBy>Ron Goins</cp:lastModifiedBy>
  <cp:revision>34</cp:revision>
  <dcterms:created xsi:type="dcterms:W3CDTF">2023-09-27T10:08:54Z</dcterms:created>
  <dcterms:modified xsi:type="dcterms:W3CDTF">2023-09-27T16:50:46Z</dcterms:modified>
</cp:coreProperties>
</file>