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502400" y="2590800"/>
            <a:ext cx="5689600" cy="1295400"/>
          </a:xfrm>
        </p:spPr>
        <p:txBody>
          <a:bodyPr anchor="b" anchorCtr="0"/>
          <a:lstStyle>
            <a:lvl1pPr>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6502400" y="3810000"/>
            <a:ext cx="5689600" cy="533400"/>
          </a:xfrm>
        </p:spPr>
        <p:txBody>
          <a:bodyPr/>
          <a:lstStyle>
            <a:lvl1pPr marL="0" indent="0">
              <a:buFontTx/>
              <a:buNone/>
              <a:defRPr sz="1800" b="1">
                <a:solidFill>
                  <a:schemeClr val="accent2">
                    <a:lumMod val="50000"/>
                  </a:schemeClr>
                </a:solidFill>
              </a:defRPr>
            </a:lvl1pPr>
          </a:lstStyle>
          <a:p>
            <a:r>
              <a:rPr lang="en-US"/>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0926A2AE-2A9B-4733-994D-1C60DE831F7A}" type="datetimeFigureOut">
              <a:rPr lang="en-US" smtClean="0"/>
              <a:t>10/3/2023</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9C6362C7-2CAA-4803-8C20-709D74210602}" type="slidenum">
              <a:rPr lang="en-US" smtClean="0"/>
              <a:t>‹#›</a:t>
            </a:fld>
            <a:endParaRPr lang="en-US"/>
          </a:p>
        </p:txBody>
      </p:sp>
    </p:spTree>
    <p:extLst>
      <p:ext uri="{BB962C8B-B14F-4D97-AF65-F5344CB8AC3E}">
        <p14:creationId xmlns:p14="http://schemas.microsoft.com/office/powerpoint/2010/main" val="3048433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56000"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556000"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556000"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926A2AE-2A9B-4733-994D-1C60DE831F7A}" type="datetimeFigureOut">
              <a:rPr lang="en-US" smtClean="0"/>
              <a:t>10/3/2023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6362C7-2CAA-4803-8C20-709D74210602}" type="slidenum">
              <a:rPr lang="en-US" smtClean="0"/>
              <a:t>‹#›</a:t>
            </a:fld>
            <a:endParaRPr lang="en-US"/>
          </a:p>
        </p:txBody>
      </p:sp>
    </p:spTree>
    <p:extLst>
      <p:ext uri="{BB962C8B-B14F-4D97-AF65-F5344CB8AC3E}">
        <p14:creationId xmlns:p14="http://schemas.microsoft.com/office/powerpoint/2010/main" val="4111080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926A2AE-2A9B-4733-994D-1C60DE831F7A}" type="datetimeFigureOut">
              <a:rPr lang="en-US" smtClean="0"/>
              <a:t>10/3/2023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6362C7-2CAA-4803-8C20-709D74210602}" type="slidenum">
              <a:rPr lang="en-US" smtClean="0"/>
              <a:t>‹#›</a:t>
            </a:fld>
            <a:endParaRPr lang="en-US"/>
          </a:p>
        </p:txBody>
      </p:sp>
    </p:spTree>
    <p:extLst>
      <p:ext uri="{BB962C8B-B14F-4D97-AF65-F5344CB8AC3E}">
        <p14:creationId xmlns:p14="http://schemas.microsoft.com/office/powerpoint/2010/main" val="3235377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274639"/>
            <a:ext cx="2311400" cy="5851525"/>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336800" y="274639"/>
            <a:ext cx="673100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0926A2AE-2A9B-4733-994D-1C60DE831F7A}" type="datetimeFigureOut">
              <a:rPr lang="en-US" smtClean="0"/>
              <a:t>10/3/2023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6362C7-2CAA-4803-8C20-709D74210602}" type="slidenum">
              <a:rPr lang="en-US" smtClean="0"/>
              <a:t>‹#›</a:t>
            </a:fld>
            <a:endParaRPr lang="en-US"/>
          </a:p>
        </p:txBody>
      </p:sp>
    </p:spTree>
    <p:extLst>
      <p:ext uri="{BB962C8B-B14F-4D97-AF65-F5344CB8AC3E}">
        <p14:creationId xmlns:p14="http://schemas.microsoft.com/office/powerpoint/2010/main" val="270828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926A2AE-2A9B-4733-994D-1C60DE831F7A}" type="datetimeFigureOut">
              <a:rPr lang="en-US" smtClean="0"/>
              <a:t>10/3/2023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6362C7-2CAA-4803-8C20-709D74210602}" type="slidenum">
              <a:rPr lang="en-US" smtClean="0"/>
              <a:t>‹#›</a:t>
            </a:fld>
            <a:endParaRPr lang="en-US"/>
          </a:p>
        </p:txBody>
      </p:sp>
    </p:spTree>
    <p:extLst>
      <p:ext uri="{BB962C8B-B14F-4D97-AF65-F5344CB8AC3E}">
        <p14:creationId xmlns:p14="http://schemas.microsoft.com/office/powerpoint/2010/main" val="405347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0926A2AE-2A9B-4733-994D-1C60DE831F7A}" type="datetimeFigureOut">
              <a:rPr lang="en-US" smtClean="0"/>
              <a:t>10/3/2023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6362C7-2CAA-4803-8C20-709D74210602}" type="slidenum">
              <a:rPr lang="en-US" smtClean="0"/>
              <a:t>‹#›</a:t>
            </a:fld>
            <a:endParaRPr lang="en-US"/>
          </a:p>
        </p:txBody>
      </p:sp>
    </p:spTree>
    <p:extLst>
      <p:ext uri="{BB962C8B-B14F-4D97-AF65-F5344CB8AC3E}">
        <p14:creationId xmlns:p14="http://schemas.microsoft.com/office/powerpoint/2010/main" val="1933532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73392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3233739"/>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0926A2AE-2A9B-4733-994D-1C60DE831F7A}" type="datetimeFigureOut">
              <a:rPr lang="en-US" smtClean="0"/>
              <a:t>10/3/2023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6362C7-2CAA-4803-8C20-709D74210602}" type="slidenum">
              <a:rPr lang="en-US" smtClean="0"/>
              <a:t>‹#›</a:t>
            </a:fld>
            <a:endParaRPr lang="en-US"/>
          </a:p>
        </p:txBody>
      </p:sp>
    </p:spTree>
    <p:extLst>
      <p:ext uri="{BB962C8B-B14F-4D97-AF65-F5344CB8AC3E}">
        <p14:creationId xmlns:p14="http://schemas.microsoft.com/office/powerpoint/2010/main" val="275163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219201"/>
            <a:ext cx="4419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62800" y="1219201"/>
            <a:ext cx="4419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0926A2AE-2A9B-4733-994D-1C60DE831F7A}" type="datetimeFigureOut">
              <a:rPr lang="en-US" smtClean="0"/>
              <a:t>10/3/2023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6362C7-2CAA-4803-8C20-709D74210602}" type="slidenum">
              <a:rPr lang="en-US" smtClean="0"/>
              <a:t>‹#›</a:t>
            </a:fld>
            <a:endParaRPr lang="en-US"/>
          </a:p>
        </p:txBody>
      </p:sp>
    </p:spTree>
    <p:extLst>
      <p:ext uri="{BB962C8B-B14F-4D97-AF65-F5344CB8AC3E}">
        <p14:creationId xmlns:p14="http://schemas.microsoft.com/office/powerpoint/2010/main" val="219433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36800" y="274638"/>
            <a:ext cx="9245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334683" y="1535113"/>
            <a:ext cx="47773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334683" y="2174875"/>
            <a:ext cx="47773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12000" y="1535113"/>
            <a:ext cx="4470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12000" y="2174875"/>
            <a:ext cx="4470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0926A2AE-2A9B-4733-994D-1C60DE831F7A}" type="datetimeFigureOut">
              <a:rPr lang="en-US" smtClean="0"/>
              <a:t>10/3/2023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C6362C7-2CAA-4803-8C20-709D74210602}" type="slidenum">
              <a:rPr lang="en-US" smtClean="0"/>
              <a:t>‹#›</a:t>
            </a:fld>
            <a:endParaRPr lang="en-US"/>
          </a:p>
        </p:txBody>
      </p:sp>
    </p:spTree>
    <p:extLst>
      <p:ext uri="{BB962C8B-B14F-4D97-AF65-F5344CB8AC3E}">
        <p14:creationId xmlns:p14="http://schemas.microsoft.com/office/powerpoint/2010/main" val="325425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0926A2AE-2A9B-4733-994D-1C60DE831F7A}" type="datetimeFigureOut">
              <a:rPr lang="en-US" smtClean="0"/>
              <a:t>10/3/2023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C6362C7-2CAA-4803-8C20-709D74210602}" type="slidenum">
              <a:rPr lang="en-US" smtClean="0"/>
              <a:t>‹#›</a:t>
            </a:fld>
            <a:endParaRPr lang="en-US"/>
          </a:p>
        </p:txBody>
      </p:sp>
    </p:spTree>
    <p:extLst>
      <p:ext uri="{BB962C8B-B14F-4D97-AF65-F5344CB8AC3E}">
        <p14:creationId xmlns:p14="http://schemas.microsoft.com/office/powerpoint/2010/main" val="2807444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926A2AE-2A9B-4733-994D-1C60DE831F7A}" type="datetimeFigureOut">
              <a:rPr lang="en-US" smtClean="0"/>
              <a:t>10/3/2023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C6362C7-2CAA-4803-8C20-709D74210602}" type="slidenum">
              <a:rPr lang="en-US" smtClean="0"/>
              <a:t>‹#›</a:t>
            </a:fld>
            <a:endParaRPr lang="en-US"/>
          </a:p>
        </p:txBody>
      </p:sp>
    </p:spTree>
    <p:extLst>
      <p:ext uri="{BB962C8B-B14F-4D97-AF65-F5344CB8AC3E}">
        <p14:creationId xmlns:p14="http://schemas.microsoft.com/office/powerpoint/2010/main" val="562662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6800" y="273050"/>
            <a:ext cx="345440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791200" y="273051"/>
            <a:ext cx="5791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336800" y="1435101"/>
            <a:ext cx="3454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926A2AE-2A9B-4733-994D-1C60DE831F7A}" type="datetimeFigureOut">
              <a:rPr lang="en-US" smtClean="0"/>
              <a:t>10/3/2023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6362C7-2CAA-4803-8C20-709D74210602}" type="slidenum">
              <a:rPr lang="en-US" smtClean="0"/>
              <a:t>‹#›</a:t>
            </a:fld>
            <a:endParaRPr lang="en-US"/>
          </a:p>
        </p:txBody>
      </p:sp>
    </p:spTree>
    <p:extLst>
      <p:ext uri="{BB962C8B-B14F-4D97-AF65-F5344CB8AC3E}">
        <p14:creationId xmlns:p14="http://schemas.microsoft.com/office/powerpoint/2010/main" val="145095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36800" y="274638"/>
            <a:ext cx="9245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2336800" y="1143001"/>
            <a:ext cx="92456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926A2AE-2A9B-4733-994D-1C60DE831F7A}" type="datetimeFigureOut">
              <a:rPr lang="en-US" smtClean="0"/>
              <a:t>10/3/2023</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C6362C7-2CAA-4803-8C20-709D74210602}" type="slidenum">
              <a:rPr lang="en-US" smtClean="0"/>
              <a:t>‹#›</a:t>
            </a:fld>
            <a:endParaRPr lang="en-US"/>
          </a:p>
        </p:txBody>
      </p:sp>
    </p:spTree>
    <p:extLst>
      <p:ext uri="{BB962C8B-B14F-4D97-AF65-F5344CB8AC3E}">
        <p14:creationId xmlns:p14="http://schemas.microsoft.com/office/powerpoint/2010/main" val="3982693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rgbClr val="990000"/>
          </a:solidFill>
          <a:latin typeface="Times New Roman" pitchFamily="18" charset="0"/>
        </a:defRPr>
      </a:lvl2pPr>
      <a:lvl3pPr algn="l" rtl="0" eaLnBrk="1" fontAlgn="base" hangingPunct="1">
        <a:spcBef>
          <a:spcPct val="0"/>
        </a:spcBef>
        <a:spcAft>
          <a:spcPct val="0"/>
        </a:spcAft>
        <a:defRPr sz="4400">
          <a:solidFill>
            <a:srgbClr val="990000"/>
          </a:solidFill>
          <a:latin typeface="Times New Roman" pitchFamily="18" charset="0"/>
        </a:defRPr>
      </a:lvl3pPr>
      <a:lvl4pPr algn="l" rtl="0" eaLnBrk="1" fontAlgn="base" hangingPunct="1">
        <a:spcBef>
          <a:spcPct val="0"/>
        </a:spcBef>
        <a:spcAft>
          <a:spcPct val="0"/>
        </a:spcAft>
        <a:defRPr sz="4400">
          <a:solidFill>
            <a:srgbClr val="990000"/>
          </a:solidFill>
          <a:latin typeface="Times New Roman" pitchFamily="18" charset="0"/>
        </a:defRPr>
      </a:lvl4pPr>
      <a:lvl5pPr algn="l" rtl="0" eaLnBrk="1" fontAlgn="base" hangingPunct="1">
        <a:spcBef>
          <a:spcPct val="0"/>
        </a:spcBef>
        <a:spcAft>
          <a:spcPct val="0"/>
        </a:spcAft>
        <a:defRPr sz="4400">
          <a:solidFill>
            <a:srgbClr val="990000"/>
          </a:solidFill>
          <a:latin typeface="Times New Roman" pitchFamily="18" charset="0"/>
        </a:defRPr>
      </a:lvl5pPr>
      <a:lvl6pPr marL="457200" algn="l" rtl="0" eaLnBrk="1" fontAlgn="base" hangingPunct="1">
        <a:spcBef>
          <a:spcPct val="0"/>
        </a:spcBef>
        <a:spcAft>
          <a:spcPct val="0"/>
        </a:spcAft>
        <a:defRPr sz="4400">
          <a:solidFill>
            <a:srgbClr val="990000"/>
          </a:solidFill>
          <a:latin typeface="Times New Roman" pitchFamily="18" charset="0"/>
        </a:defRPr>
      </a:lvl6pPr>
      <a:lvl7pPr marL="914400" algn="l" rtl="0" eaLnBrk="1" fontAlgn="base" hangingPunct="1">
        <a:spcBef>
          <a:spcPct val="0"/>
        </a:spcBef>
        <a:spcAft>
          <a:spcPct val="0"/>
        </a:spcAft>
        <a:defRPr sz="4400">
          <a:solidFill>
            <a:srgbClr val="990000"/>
          </a:solidFill>
          <a:latin typeface="Times New Roman" pitchFamily="18" charset="0"/>
        </a:defRPr>
      </a:lvl7pPr>
      <a:lvl8pPr marL="1371600" algn="l" rtl="0" eaLnBrk="1" fontAlgn="base" hangingPunct="1">
        <a:spcBef>
          <a:spcPct val="0"/>
        </a:spcBef>
        <a:spcAft>
          <a:spcPct val="0"/>
        </a:spcAft>
        <a:defRPr sz="4400">
          <a:solidFill>
            <a:srgbClr val="990000"/>
          </a:solidFill>
          <a:latin typeface="Times New Roman" pitchFamily="18" charset="0"/>
        </a:defRPr>
      </a:lvl8pPr>
      <a:lvl9pPr marL="1828800" algn="l" rtl="0" eaLnBrk="1" fontAlgn="base" hangingPunct="1">
        <a:spcBef>
          <a:spcPct val="0"/>
        </a:spcBef>
        <a:spcAft>
          <a:spcPct val="0"/>
        </a:spcAft>
        <a:defRPr sz="44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accent2"/>
          </a:solidFill>
          <a:latin typeface="+mj-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j-lt"/>
        </a:defRPr>
      </a:lvl2pPr>
      <a:lvl3pPr marL="1143000" indent="-228600" algn="l" rtl="0" eaLnBrk="1" fontAlgn="base" hangingPunct="1">
        <a:spcBef>
          <a:spcPct val="20000"/>
        </a:spcBef>
        <a:spcAft>
          <a:spcPct val="0"/>
        </a:spcAft>
        <a:buChar char="•"/>
        <a:defRPr>
          <a:solidFill>
            <a:schemeClr val="accent2"/>
          </a:solidFill>
          <a:latin typeface="+mj-lt"/>
        </a:defRPr>
      </a:lvl3pPr>
      <a:lvl4pPr marL="1600200" indent="-228600" algn="l" rtl="0" eaLnBrk="1" fontAlgn="base" hangingPunct="1">
        <a:spcBef>
          <a:spcPct val="20000"/>
        </a:spcBef>
        <a:spcAft>
          <a:spcPct val="0"/>
        </a:spcAft>
        <a:buChar char="–"/>
        <a:defRPr sz="1600">
          <a:solidFill>
            <a:schemeClr val="accent2"/>
          </a:solidFill>
          <a:latin typeface="+mj-lt"/>
        </a:defRPr>
      </a:lvl4pPr>
      <a:lvl5pPr marL="2057400" indent="-228600" algn="l" rtl="0" eaLnBrk="1" fontAlgn="base" hangingPunct="1">
        <a:spcBef>
          <a:spcPct val="20000"/>
        </a:spcBef>
        <a:spcAft>
          <a:spcPct val="0"/>
        </a:spcAft>
        <a:buChar char="»"/>
        <a:defRPr sz="1600">
          <a:solidFill>
            <a:schemeClr val="accent2"/>
          </a:solidFill>
          <a:latin typeface="+mj-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8562-F68D-4BBC-7E56-1BB6C64E442B}"/>
              </a:ext>
            </a:extLst>
          </p:cNvPr>
          <p:cNvSpPr>
            <a:spLocks noGrp="1"/>
          </p:cNvSpPr>
          <p:nvPr>
            <p:ph type="ctrTitle"/>
          </p:nvPr>
        </p:nvSpPr>
        <p:spPr/>
        <p:txBody>
          <a:bodyPr/>
          <a:lstStyle/>
          <a:p>
            <a:r>
              <a:rPr lang="en-US" dirty="0"/>
              <a:t>Matthew</a:t>
            </a:r>
          </a:p>
        </p:txBody>
      </p:sp>
      <p:sp>
        <p:nvSpPr>
          <p:cNvPr id="3" name="Subtitle 2">
            <a:extLst>
              <a:ext uri="{FF2B5EF4-FFF2-40B4-BE49-F238E27FC236}">
                <a16:creationId xmlns:a16="http://schemas.microsoft.com/office/drawing/2014/main" id="{66BE0603-DDC4-AE4D-73CE-D14E897E0B2B}"/>
              </a:ext>
            </a:extLst>
          </p:cNvPr>
          <p:cNvSpPr>
            <a:spLocks noGrp="1"/>
          </p:cNvSpPr>
          <p:nvPr>
            <p:ph type="subTitle" idx="1"/>
          </p:nvPr>
        </p:nvSpPr>
        <p:spPr/>
        <p:txBody>
          <a:bodyPr/>
          <a:lstStyle/>
          <a:p>
            <a:r>
              <a:rPr lang="en-US" dirty="0"/>
              <a:t>Lesson 2</a:t>
            </a:r>
          </a:p>
        </p:txBody>
      </p:sp>
    </p:spTree>
    <p:extLst>
      <p:ext uri="{BB962C8B-B14F-4D97-AF65-F5344CB8AC3E}">
        <p14:creationId xmlns:p14="http://schemas.microsoft.com/office/powerpoint/2010/main" val="1538794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6145E-D55E-395D-EE9E-0A1685E2970A}"/>
              </a:ext>
            </a:extLst>
          </p:cNvPr>
          <p:cNvSpPr>
            <a:spLocks noGrp="1"/>
          </p:cNvSpPr>
          <p:nvPr>
            <p:ph type="title"/>
          </p:nvPr>
        </p:nvSpPr>
        <p:spPr/>
        <p:txBody>
          <a:bodyPr/>
          <a:lstStyle/>
          <a:p>
            <a:r>
              <a:rPr lang="en-US" dirty="0"/>
              <a:t>Matthew 4:12-17</a:t>
            </a:r>
          </a:p>
        </p:txBody>
      </p:sp>
      <p:sp>
        <p:nvSpPr>
          <p:cNvPr id="3" name="Content Placeholder 2">
            <a:extLst>
              <a:ext uri="{FF2B5EF4-FFF2-40B4-BE49-F238E27FC236}">
                <a16:creationId xmlns:a16="http://schemas.microsoft.com/office/drawing/2014/main" id="{5DD7F152-CD17-4AC0-0672-77DFD19A4665}"/>
              </a:ext>
            </a:extLst>
          </p:cNvPr>
          <p:cNvSpPr>
            <a:spLocks noGrp="1"/>
          </p:cNvSpPr>
          <p:nvPr>
            <p:ph idx="1"/>
          </p:nvPr>
        </p:nvSpPr>
        <p:spPr/>
        <p:txBody>
          <a:bodyPr/>
          <a:lstStyle/>
          <a:p>
            <a:r>
              <a:rPr lang="en-US" dirty="0"/>
              <a:t>Matthew is written topically, not chronologically so when this says, “Now when Jesus heard that John had been taken into custody, He withdrew into Galilee” it doesn’t mean immediately.</a:t>
            </a:r>
          </a:p>
          <a:p>
            <a:r>
              <a:rPr lang="en-US" b="1" dirty="0"/>
              <a:t>John 1:33, 35-37 </a:t>
            </a:r>
            <a:r>
              <a:rPr lang="en-US" dirty="0"/>
              <a:t>Speak of John WITH Jesus</a:t>
            </a:r>
          </a:p>
          <a:p>
            <a:r>
              <a:rPr lang="en-US" b="1" dirty="0"/>
              <a:t>John 3:22-36 </a:t>
            </a:r>
            <a:r>
              <a:rPr lang="en-US" dirty="0"/>
              <a:t>Speak of John’s disciples asking Him about Jesus, whom he had baptized, and whether He was the Christ.</a:t>
            </a:r>
          </a:p>
          <a:p>
            <a:r>
              <a:rPr lang="en-US" dirty="0"/>
              <a:t>He left Nazareth (North), settled in Capernaum (further North), by the Sea of Galilee, in the region of Zebulun and Naphtali.</a:t>
            </a:r>
          </a:p>
          <a:p>
            <a:r>
              <a:rPr lang="en-US" b="1" dirty="0"/>
              <a:t>Is. 9:1-2 </a:t>
            </a:r>
            <a:r>
              <a:rPr lang="en-US" dirty="0"/>
              <a:t>Prophecy fulfilled  They heard His message of light</a:t>
            </a:r>
          </a:p>
          <a:p>
            <a:r>
              <a:rPr lang="en-US" dirty="0"/>
              <a:t>Isaiah wrote they “walk” in darkness. Matthew wrote they “sit” in darkness. This shows their point of desperation. “Wiersbe”</a:t>
            </a:r>
          </a:p>
        </p:txBody>
      </p:sp>
    </p:spTree>
    <p:extLst>
      <p:ext uri="{BB962C8B-B14F-4D97-AF65-F5344CB8AC3E}">
        <p14:creationId xmlns:p14="http://schemas.microsoft.com/office/powerpoint/2010/main" val="286216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60895-92F8-4B37-808A-D13BB573702B}"/>
              </a:ext>
            </a:extLst>
          </p:cNvPr>
          <p:cNvSpPr>
            <a:spLocks noGrp="1"/>
          </p:cNvSpPr>
          <p:nvPr>
            <p:ph type="title"/>
          </p:nvPr>
        </p:nvSpPr>
        <p:spPr/>
        <p:txBody>
          <a:bodyPr/>
          <a:lstStyle/>
          <a:p>
            <a:r>
              <a:rPr lang="en-US" dirty="0"/>
              <a:t>Cross References on the kingdom</a:t>
            </a:r>
          </a:p>
        </p:txBody>
      </p:sp>
      <p:sp>
        <p:nvSpPr>
          <p:cNvPr id="3" name="Content Placeholder 2">
            <a:extLst>
              <a:ext uri="{FF2B5EF4-FFF2-40B4-BE49-F238E27FC236}">
                <a16:creationId xmlns:a16="http://schemas.microsoft.com/office/drawing/2014/main" id="{52E63FC3-4CB2-75E9-2B96-EE82DBC30009}"/>
              </a:ext>
            </a:extLst>
          </p:cNvPr>
          <p:cNvSpPr>
            <a:spLocks noGrp="1"/>
          </p:cNvSpPr>
          <p:nvPr>
            <p:ph idx="1"/>
          </p:nvPr>
        </p:nvSpPr>
        <p:spPr/>
        <p:txBody>
          <a:bodyPr/>
          <a:lstStyle/>
          <a:p>
            <a:r>
              <a:rPr lang="en-US" b="1" dirty="0"/>
              <a:t>I Sam. 8:4-7 </a:t>
            </a:r>
            <a:r>
              <a:rPr lang="en-US" dirty="0"/>
              <a:t>Israel rejected Him as their King, and wanted a man like everyone else.</a:t>
            </a:r>
          </a:p>
          <a:p>
            <a:r>
              <a:rPr lang="en-US" b="1" dirty="0"/>
              <a:t>Ps. 47; 103:19 </a:t>
            </a:r>
            <a:r>
              <a:rPr lang="en-US" dirty="0"/>
              <a:t>God’s throne is in heaven, and He rules over all</a:t>
            </a:r>
          </a:p>
          <a:p>
            <a:r>
              <a:rPr lang="en-US" b="1" dirty="0"/>
              <a:t>Dan. 4:24-26; 7:13-14  </a:t>
            </a:r>
            <a:r>
              <a:rPr lang="en-US" dirty="0"/>
              <a:t>God Most High, ruled and gave rule on earth to whomever He chose. Nebuchadnezzar was who He chose for that time in history.</a:t>
            </a:r>
          </a:p>
          <a:p>
            <a:r>
              <a:rPr lang="en-US" dirty="0"/>
              <a:t>Jesus’ kingdom will not be destroyed: it is everlasting</a:t>
            </a:r>
          </a:p>
          <a:p>
            <a:r>
              <a:rPr lang="en-US" b="1" dirty="0"/>
              <a:t>Mark 1:9-15</a:t>
            </a:r>
            <a:r>
              <a:rPr lang="en-US" dirty="0"/>
              <a:t> Jesus said, “The time is fulfilled” “Repent and believe”</a:t>
            </a:r>
          </a:p>
          <a:p>
            <a:r>
              <a:rPr lang="en-US" b="1" dirty="0"/>
              <a:t>Luke</a:t>
            </a:r>
            <a:r>
              <a:rPr lang="en-US" dirty="0"/>
              <a:t>  John the Baptist preached a repentance for forgiveness of sins</a:t>
            </a:r>
          </a:p>
          <a:p>
            <a:r>
              <a:rPr lang="en-US" b="1" dirty="0"/>
              <a:t>Acts 1:1-3; 28:23,31 </a:t>
            </a:r>
            <a:r>
              <a:rPr lang="en-US" dirty="0"/>
              <a:t>Jesus spoke to the disciples after His resurrection, about the kingdom; Paul testified about the kingdom of God and Jesus from the Law and the Prophets, to the Roman believers</a:t>
            </a:r>
            <a:endParaRPr lang="en-US" b="1" dirty="0"/>
          </a:p>
          <a:p>
            <a:endParaRPr lang="en-US" dirty="0"/>
          </a:p>
        </p:txBody>
      </p:sp>
    </p:spTree>
    <p:extLst>
      <p:ext uri="{BB962C8B-B14F-4D97-AF65-F5344CB8AC3E}">
        <p14:creationId xmlns:p14="http://schemas.microsoft.com/office/powerpoint/2010/main" val="94944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6F81B-0F31-00E9-209F-A6C74AFBD1F0}"/>
              </a:ext>
            </a:extLst>
          </p:cNvPr>
          <p:cNvSpPr>
            <a:spLocks noGrp="1"/>
          </p:cNvSpPr>
          <p:nvPr>
            <p:ph type="title"/>
          </p:nvPr>
        </p:nvSpPr>
        <p:spPr/>
        <p:txBody>
          <a:bodyPr/>
          <a:lstStyle/>
          <a:p>
            <a:r>
              <a:rPr lang="en-US" dirty="0"/>
              <a:t>Matthew 4:18-25</a:t>
            </a:r>
          </a:p>
        </p:txBody>
      </p:sp>
      <p:sp>
        <p:nvSpPr>
          <p:cNvPr id="3" name="Content Placeholder 2">
            <a:extLst>
              <a:ext uri="{FF2B5EF4-FFF2-40B4-BE49-F238E27FC236}">
                <a16:creationId xmlns:a16="http://schemas.microsoft.com/office/drawing/2014/main" id="{F66D11EF-70FB-2ADE-7518-A76AD65EFF87}"/>
              </a:ext>
            </a:extLst>
          </p:cNvPr>
          <p:cNvSpPr>
            <a:spLocks noGrp="1"/>
          </p:cNvSpPr>
          <p:nvPr>
            <p:ph idx="1"/>
          </p:nvPr>
        </p:nvSpPr>
        <p:spPr/>
        <p:txBody>
          <a:bodyPr/>
          <a:lstStyle/>
          <a:p>
            <a:r>
              <a:rPr lang="en-US" dirty="0"/>
              <a:t>Jesus calls two sets of brothers to follow Him.</a:t>
            </a:r>
          </a:p>
          <a:p>
            <a:r>
              <a:rPr lang="en-US" dirty="0"/>
              <a:t>Repent – turn-follow Jesus</a:t>
            </a:r>
          </a:p>
          <a:p>
            <a:r>
              <a:rPr lang="en-US" dirty="0"/>
              <a:t>Peter and Andrew left their nets to follow Him</a:t>
            </a:r>
          </a:p>
          <a:p>
            <a:r>
              <a:rPr lang="en-US" dirty="0"/>
              <a:t>James and John left their boat and their father to follow Him</a:t>
            </a:r>
          </a:p>
          <a:p>
            <a:r>
              <a:rPr lang="en-US" b="1" dirty="0"/>
              <a:t>Vs. 23</a:t>
            </a:r>
            <a:r>
              <a:rPr lang="en-US" dirty="0"/>
              <a:t> Jesus was teaching in the synagogues</a:t>
            </a:r>
          </a:p>
          <a:p>
            <a:r>
              <a:rPr lang="en-US" dirty="0"/>
              <a:t>Jesus was proclaiming the gospel of the kingdom</a:t>
            </a:r>
          </a:p>
          <a:p>
            <a:r>
              <a:rPr lang="en-US" b="1" dirty="0"/>
              <a:t>Vs. 24-25 </a:t>
            </a:r>
            <a:r>
              <a:rPr lang="en-US" dirty="0"/>
              <a:t>Jesus was healing ALL kinds of diseases, demoniacs, epileptics, and paralytics.</a:t>
            </a:r>
          </a:p>
          <a:p>
            <a:r>
              <a:rPr lang="en-US" dirty="0"/>
              <a:t>Syria – Northern Galilee</a:t>
            </a:r>
          </a:p>
          <a:p>
            <a:r>
              <a:rPr lang="en-US" dirty="0"/>
              <a:t>Decapolis – 10 cities in the NE part of Galilee</a:t>
            </a:r>
          </a:p>
          <a:p>
            <a:r>
              <a:rPr lang="en-US" dirty="0"/>
              <a:t>Jerusalem and Judea – Southern part of Israel</a:t>
            </a:r>
          </a:p>
          <a:p>
            <a:r>
              <a:rPr lang="en-US" dirty="0"/>
              <a:t>Beyond the Jordan – </a:t>
            </a:r>
            <a:r>
              <a:rPr lang="en-US" dirty="0" err="1"/>
              <a:t>Perea</a:t>
            </a:r>
            <a:r>
              <a:rPr lang="en-US" dirty="0"/>
              <a:t>   (south)</a:t>
            </a:r>
          </a:p>
        </p:txBody>
      </p:sp>
    </p:spTree>
    <p:extLst>
      <p:ext uri="{BB962C8B-B14F-4D97-AF65-F5344CB8AC3E}">
        <p14:creationId xmlns:p14="http://schemas.microsoft.com/office/powerpoint/2010/main" val="56241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D94BF-584A-B5D6-2404-CB665BC7BC9C}"/>
              </a:ext>
            </a:extLst>
          </p:cNvPr>
          <p:cNvSpPr>
            <a:spLocks noGrp="1"/>
          </p:cNvSpPr>
          <p:nvPr>
            <p:ph type="title"/>
          </p:nvPr>
        </p:nvSpPr>
        <p:spPr/>
        <p:txBody>
          <a:bodyPr/>
          <a:lstStyle/>
          <a:p>
            <a:r>
              <a:rPr lang="en-US" dirty="0"/>
              <a:t>Jesus is the Conqueror! </a:t>
            </a:r>
          </a:p>
        </p:txBody>
      </p:sp>
      <p:sp>
        <p:nvSpPr>
          <p:cNvPr id="3" name="Content Placeholder 2">
            <a:extLst>
              <a:ext uri="{FF2B5EF4-FFF2-40B4-BE49-F238E27FC236}">
                <a16:creationId xmlns:a16="http://schemas.microsoft.com/office/drawing/2014/main" id="{B5FF23B2-9787-8F11-7A90-71074F6A2BC5}"/>
              </a:ext>
            </a:extLst>
          </p:cNvPr>
          <p:cNvSpPr>
            <a:spLocks noGrp="1"/>
          </p:cNvSpPr>
          <p:nvPr>
            <p:ph idx="1"/>
          </p:nvPr>
        </p:nvSpPr>
        <p:spPr/>
        <p:txBody>
          <a:bodyPr/>
          <a:lstStyle/>
          <a:p>
            <a:r>
              <a:rPr lang="en-US" b="1" dirty="0"/>
              <a:t>Adam</a:t>
            </a:r>
            <a:r>
              <a:rPr lang="en-US" dirty="0"/>
              <a:t> met Satan in a beautiful garden.</a:t>
            </a:r>
          </a:p>
          <a:p>
            <a:r>
              <a:rPr lang="en-US" b="1" dirty="0"/>
              <a:t>Jesus</a:t>
            </a:r>
            <a:r>
              <a:rPr lang="en-US" dirty="0"/>
              <a:t> met Satan in a terrible wilderness</a:t>
            </a:r>
          </a:p>
          <a:p>
            <a:r>
              <a:rPr lang="en-US" b="1" dirty="0"/>
              <a:t>Adam</a:t>
            </a:r>
            <a:r>
              <a:rPr lang="en-US" dirty="0"/>
              <a:t> had everything he needed.</a:t>
            </a:r>
          </a:p>
          <a:p>
            <a:r>
              <a:rPr lang="en-US" b="1" dirty="0"/>
              <a:t>Jesus </a:t>
            </a:r>
            <a:r>
              <a:rPr lang="en-US" dirty="0"/>
              <a:t>was hungry after 40 days of fasting</a:t>
            </a:r>
          </a:p>
          <a:p>
            <a:r>
              <a:rPr lang="en-US" b="1" dirty="0"/>
              <a:t>Adam</a:t>
            </a:r>
            <a:r>
              <a:rPr lang="en-US" dirty="0"/>
              <a:t> lost the battle – mankind was plunged into sin and death</a:t>
            </a:r>
          </a:p>
          <a:p>
            <a:r>
              <a:rPr lang="en-US" b="1" dirty="0"/>
              <a:t>Jesus </a:t>
            </a:r>
            <a:r>
              <a:rPr lang="en-US" dirty="0"/>
              <a:t>won the battle for all and is the victor over sin and death! (Wiersbe)</a:t>
            </a:r>
          </a:p>
          <a:p>
            <a:r>
              <a:rPr lang="en-US" dirty="0"/>
              <a:t>I am a Jesus follower, Holy Spirit indwelled; I CAN be a conqueror too, over Satan and his temptations. </a:t>
            </a:r>
          </a:p>
          <a:p>
            <a:r>
              <a:rPr lang="en-US" dirty="0"/>
              <a:t>I can use exactly what Jesus did: Holy Spirit power inside me and the Word of God.</a:t>
            </a:r>
          </a:p>
        </p:txBody>
      </p:sp>
    </p:spTree>
    <p:extLst>
      <p:ext uri="{BB962C8B-B14F-4D97-AF65-F5344CB8AC3E}">
        <p14:creationId xmlns:p14="http://schemas.microsoft.com/office/powerpoint/2010/main" val="539955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C7F8-4BA9-D0FB-A552-83E694243CD6}"/>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00F71B12-1A69-6128-15DC-F1E257DDF2E5}"/>
              </a:ext>
            </a:extLst>
          </p:cNvPr>
          <p:cNvSpPr>
            <a:spLocks noGrp="1"/>
          </p:cNvSpPr>
          <p:nvPr>
            <p:ph idx="1"/>
          </p:nvPr>
        </p:nvSpPr>
        <p:spPr/>
        <p:txBody>
          <a:bodyPr/>
          <a:lstStyle/>
          <a:p>
            <a:r>
              <a:rPr lang="en-US" b="1" dirty="0"/>
              <a:t>Matt. 1 </a:t>
            </a:r>
            <a:r>
              <a:rPr lang="en-US" dirty="0"/>
              <a:t>Jesus is Messiah, son of David, son of Abraham</a:t>
            </a:r>
          </a:p>
          <a:p>
            <a:r>
              <a:rPr lang="en-US" dirty="0"/>
              <a:t>Covers Jesus’ birth and genealogy </a:t>
            </a:r>
          </a:p>
          <a:p>
            <a:r>
              <a:rPr lang="en-US" dirty="0"/>
              <a:t>Fulfills prophecy of Isaiah: Immanuel, God with us and virgin birth</a:t>
            </a:r>
          </a:p>
          <a:p>
            <a:r>
              <a:rPr lang="en-US" b="1" dirty="0"/>
              <a:t>Matt. 2 </a:t>
            </a:r>
            <a:r>
              <a:rPr lang="en-US" dirty="0"/>
              <a:t>Magi, Herod, Jesus to Egypt and Nazareth. King of the Jews</a:t>
            </a:r>
          </a:p>
          <a:p>
            <a:r>
              <a:rPr lang="en-US" dirty="0"/>
              <a:t>Prophecy fulfilled: </a:t>
            </a:r>
            <a:r>
              <a:rPr lang="en-US" b="1" dirty="0"/>
              <a:t>Micah 5:2, Hos. 11:1 </a:t>
            </a:r>
            <a:r>
              <a:rPr lang="en-US" dirty="0"/>
              <a:t>and </a:t>
            </a:r>
            <a:r>
              <a:rPr lang="en-US" b="1" dirty="0"/>
              <a:t>Jer. 31:15</a:t>
            </a:r>
          </a:p>
          <a:p>
            <a:r>
              <a:rPr lang="en-US" b="1" dirty="0"/>
              <a:t>Matt. 3 </a:t>
            </a:r>
            <a:r>
              <a:rPr lang="en-US" dirty="0"/>
              <a:t>John the Baptist preached repentance, the kingdom is at hand and baptized Jesus</a:t>
            </a:r>
          </a:p>
          <a:p>
            <a:r>
              <a:rPr lang="en-US" b="1" dirty="0"/>
              <a:t>This does NOT immediately follow Matthew 2, but is 30 years later.</a:t>
            </a:r>
          </a:p>
          <a:p>
            <a:r>
              <a:rPr lang="en-US" dirty="0"/>
              <a:t>Prophecy fulfilled: </a:t>
            </a:r>
            <a:r>
              <a:rPr lang="en-US" b="1" dirty="0"/>
              <a:t>Is. 40:3 </a:t>
            </a:r>
            <a:r>
              <a:rPr lang="en-US" dirty="0"/>
              <a:t>Voice of one crying in the wilderness…</a:t>
            </a:r>
          </a:p>
          <a:p>
            <a:endParaRPr lang="en-US" b="1" dirty="0"/>
          </a:p>
        </p:txBody>
      </p:sp>
    </p:spTree>
    <p:extLst>
      <p:ext uri="{BB962C8B-B14F-4D97-AF65-F5344CB8AC3E}">
        <p14:creationId xmlns:p14="http://schemas.microsoft.com/office/powerpoint/2010/main" val="223680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91C9-B722-F605-4432-2D131D4BD911}"/>
              </a:ext>
            </a:extLst>
          </p:cNvPr>
          <p:cNvSpPr>
            <a:spLocks noGrp="1"/>
          </p:cNvSpPr>
          <p:nvPr>
            <p:ph type="title"/>
          </p:nvPr>
        </p:nvSpPr>
        <p:spPr/>
        <p:txBody>
          <a:bodyPr/>
          <a:lstStyle/>
          <a:p>
            <a:r>
              <a:rPr lang="en-US" dirty="0"/>
              <a:t>Matthew 3:1-6</a:t>
            </a:r>
          </a:p>
        </p:txBody>
      </p:sp>
      <p:sp>
        <p:nvSpPr>
          <p:cNvPr id="3" name="Content Placeholder 2">
            <a:extLst>
              <a:ext uri="{FF2B5EF4-FFF2-40B4-BE49-F238E27FC236}">
                <a16:creationId xmlns:a16="http://schemas.microsoft.com/office/drawing/2014/main" id="{B62EB135-2C92-5D16-1745-D7D1FEB20F58}"/>
              </a:ext>
            </a:extLst>
          </p:cNvPr>
          <p:cNvSpPr>
            <a:spLocks noGrp="1"/>
          </p:cNvSpPr>
          <p:nvPr>
            <p:ph idx="1"/>
          </p:nvPr>
        </p:nvSpPr>
        <p:spPr/>
        <p:txBody>
          <a:bodyPr/>
          <a:lstStyle/>
          <a:p>
            <a:r>
              <a:rPr lang="en-US" dirty="0"/>
              <a:t>John the Baptist comes wearing strange clothes and bringing the same message as Elijah. He is like a New Testament Elijah.</a:t>
            </a:r>
          </a:p>
          <a:p>
            <a:r>
              <a:rPr lang="en-US" dirty="0"/>
              <a:t>Last of the Old Testament prophets</a:t>
            </a:r>
          </a:p>
          <a:p>
            <a:r>
              <a:rPr lang="en-US" dirty="0"/>
              <a:t>NOW God has spoken to us through His Son  </a:t>
            </a:r>
            <a:r>
              <a:rPr lang="en-US" b="1" dirty="0"/>
              <a:t>Heb. 1:2</a:t>
            </a:r>
          </a:p>
          <a:p>
            <a:r>
              <a:rPr lang="en-US" dirty="0"/>
              <a:t>Isaiah said he was the one who would “make the paths straight”.</a:t>
            </a:r>
          </a:p>
          <a:p>
            <a:r>
              <a:rPr lang="en-US" b="1" dirty="0"/>
              <a:t>Is 40 </a:t>
            </a:r>
            <a:r>
              <a:rPr lang="en-US" dirty="0"/>
              <a:t>The desert would be smooth, the valley lifted up and every mountain made low: so everything is smooth and straight</a:t>
            </a:r>
          </a:p>
          <a:p>
            <a:r>
              <a:rPr lang="en-US" dirty="0"/>
              <a:t>People of Jerusalem, Judea, and the district around the Jordan River came out to HIM to be baptized….as they confessed their sins.</a:t>
            </a:r>
          </a:p>
          <a:p>
            <a:r>
              <a:rPr lang="en-US" dirty="0"/>
              <a:t>This was the message of repentance</a:t>
            </a:r>
          </a:p>
          <a:p>
            <a:endParaRPr lang="en-US" dirty="0"/>
          </a:p>
        </p:txBody>
      </p:sp>
    </p:spTree>
    <p:extLst>
      <p:ext uri="{BB962C8B-B14F-4D97-AF65-F5344CB8AC3E}">
        <p14:creationId xmlns:p14="http://schemas.microsoft.com/office/powerpoint/2010/main" val="340144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D579D-0A13-D152-BF04-E2AF113800D2}"/>
              </a:ext>
            </a:extLst>
          </p:cNvPr>
          <p:cNvSpPr>
            <a:spLocks noGrp="1"/>
          </p:cNvSpPr>
          <p:nvPr>
            <p:ph type="title"/>
          </p:nvPr>
        </p:nvSpPr>
        <p:spPr/>
        <p:txBody>
          <a:bodyPr/>
          <a:lstStyle/>
          <a:p>
            <a:r>
              <a:rPr lang="en-US" dirty="0"/>
              <a:t>Matthew 3:7-12</a:t>
            </a:r>
          </a:p>
        </p:txBody>
      </p:sp>
      <p:sp>
        <p:nvSpPr>
          <p:cNvPr id="3" name="Content Placeholder 2">
            <a:extLst>
              <a:ext uri="{FF2B5EF4-FFF2-40B4-BE49-F238E27FC236}">
                <a16:creationId xmlns:a16="http://schemas.microsoft.com/office/drawing/2014/main" id="{96789326-BEDB-7377-0C39-F5B657D870F1}"/>
              </a:ext>
            </a:extLst>
          </p:cNvPr>
          <p:cNvSpPr>
            <a:spLocks noGrp="1"/>
          </p:cNvSpPr>
          <p:nvPr>
            <p:ph idx="1"/>
          </p:nvPr>
        </p:nvSpPr>
        <p:spPr/>
        <p:txBody>
          <a:bodyPr/>
          <a:lstStyle/>
          <a:p>
            <a:r>
              <a:rPr lang="en-US" dirty="0"/>
              <a:t>Pharisees and Sadducees went to be baptized too</a:t>
            </a:r>
            <a:r>
              <a:rPr lang="en-US" b="1" dirty="0"/>
              <a:t>.  Why?</a:t>
            </a:r>
          </a:p>
          <a:p>
            <a:r>
              <a:rPr lang="en-US" dirty="0"/>
              <a:t>They are fleeing the wrath to come, which must have been part of John’s message.  A changed life. </a:t>
            </a:r>
          </a:p>
          <a:p>
            <a:r>
              <a:rPr lang="en-US" dirty="0"/>
              <a:t>Bear fruit in keeping with repentance. Evidence of a changed life</a:t>
            </a:r>
          </a:p>
          <a:p>
            <a:r>
              <a:rPr lang="en-US" dirty="0"/>
              <a:t>“Repent” – </a:t>
            </a:r>
            <a:r>
              <a:rPr lang="en-US" dirty="0" err="1"/>
              <a:t>metanoeo</a:t>
            </a:r>
            <a:r>
              <a:rPr lang="en-US" dirty="0"/>
              <a:t>: to change the mind, a change of mind which issues in regret and in a change of conduct. Change the inner man (particularly with reference to acceptance of the will of God), abhorring sin. </a:t>
            </a:r>
          </a:p>
          <a:p>
            <a:r>
              <a:rPr lang="en-US" dirty="0"/>
              <a:t>This kind of repentance would show a life change in their behavior which came from their heart, not just in law keeping.</a:t>
            </a:r>
          </a:p>
          <a:p>
            <a:endParaRPr lang="en-US" dirty="0"/>
          </a:p>
        </p:txBody>
      </p:sp>
    </p:spTree>
    <p:extLst>
      <p:ext uri="{BB962C8B-B14F-4D97-AF65-F5344CB8AC3E}">
        <p14:creationId xmlns:p14="http://schemas.microsoft.com/office/powerpoint/2010/main" val="201513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14DF1-3D9E-FF08-47A6-F7AB08690159}"/>
              </a:ext>
            </a:extLst>
          </p:cNvPr>
          <p:cNvSpPr>
            <a:spLocks noGrp="1"/>
          </p:cNvSpPr>
          <p:nvPr>
            <p:ph type="title"/>
          </p:nvPr>
        </p:nvSpPr>
        <p:spPr/>
        <p:txBody>
          <a:bodyPr/>
          <a:lstStyle/>
          <a:p>
            <a:r>
              <a:rPr lang="en-US" dirty="0"/>
              <a:t>Cross References</a:t>
            </a:r>
          </a:p>
        </p:txBody>
      </p:sp>
      <p:sp>
        <p:nvSpPr>
          <p:cNvPr id="3" name="Content Placeholder 2">
            <a:extLst>
              <a:ext uri="{FF2B5EF4-FFF2-40B4-BE49-F238E27FC236}">
                <a16:creationId xmlns:a16="http://schemas.microsoft.com/office/drawing/2014/main" id="{0D005724-D0C0-A69C-1576-F84D55475026}"/>
              </a:ext>
            </a:extLst>
          </p:cNvPr>
          <p:cNvSpPr>
            <a:spLocks noGrp="1"/>
          </p:cNvSpPr>
          <p:nvPr>
            <p:ph idx="1"/>
          </p:nvPr>
        </p:nvSpPr>
        <p:spPr/>
        <p:txBody>
          <a:bodyPr/>
          <a:lstStyle/>
          <a:p>
            <a:r>
              <a:rPr lang="en-US" b="1" dirty="0"/>
              <a:t>Is. 44 &amp; 55 </a:t>
            </a:r>
            <a:r>
              <a:rPr lang="en-US" dirty="0"/>
              <a:t>“Return to the Lord who abundantly pardons”</a:t>
            </a:r>
          </a:p>
          <a:p>
            <a:r>
              <a:rPr lang="en-US" b="1" dirty="0"/>
              <a:t>Jer. 3:11-15 </a:t>
            </a:r>
            <a:r>
              <a:rPr lang="en-US" dirty="0"/>
              <a:t>“Return to Me and acknowledge your iniquity”</a:t>
            </a:r>
          </a:p>
          <a:p>
            <a:r>
              <a:rPr lang="en-US" b="1" dirty="0"/>
              <a:t>Deut. 30:1-3 </a:t>
            </a:r>
            <a:r>
              <a:rPr lang="en-US" dirty="0"/>
              <a:t>“Return to the Lord, who scattered you, and obey Him”.</a:t>
            </a:r>
          </a:p>
          <a:p>
            <a:r>
              <a:rPr lang="en-US" dirty="0"/>
              <a:t>Same message as John is preaching</a:t>
            </a:r>
          </a:p>
          <a:p>
            <a:endParaRPr lang="en-US" dirty="0"/>
          </a:p>
        </p:txBody>
      </p:sp>
    </p:spTree>
    <p:extLst>
      <p:ext uri="{BB962C8B-B14F-4D97-AF65-F5344CB8AC3E}">
        <p14:creationId xmlns:p14="http://schemas.microsoft.com/office/powerpoint/2010/main" val="352684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DA3B-2BFB-E110-21F1-C5B067F2FEE7}"/>
              </a:ext>
            </a:extLst>
          </p:cNvPr>
          <p:cNvSpPr>
            <a:spLocks noGrp="1"/>
          </p:cNvSpPr>
          <p:nvPr>
            <p:ph type="title"/>
          </p:nvPr>
        </p:nvSpPr>
        <p:spPr/>
        <p:txBody>
          <a:bodyPr/>
          <a:lstStyle/>
          <a:p>
            <a:r>
              <a:rPr lang="en-US" dirty="0"/>
              <a:t>Matthew 3:10-15</a:t>
            </a:r>
          </a:p>
        </p:txBody>
      </p:sp>
      <p:sp>
        <p:nvSpPr>
          <p:cNvPr id="3" name="Content Placeholder 2">
            <a:extLst>
              <a:ext uri="{FF2B5EF4-FFF2-40B4-BE49-F238E27FC236}">
                <a16:creationId xmlns:a16="http://schemas.microsoft.com/office/drawing/2014/main" id="{B3DFB811-945B-A3BB-C0E4-05560579C600}"/>
              </a:ext>
            </a:extLst>
          </p:cNvPr>
          <p:cNvSpPr>
            <a:spLocks noGrp="1"/>
          </p:cNvSpPr>
          <p:nvPr>
            <p:ph idx="1"/>
          </p:nvPr>
        </p:nvSpPr>
        <p:spPr/>
        <p:txBody>
          <a:bodyPr/>
          <a:lstStyle/>
          <a:p>
            <a:r>
              <a:rPr lang="en-US" dirty="0"/>
              <a:t>The axe is ready, so is the fire, for the tree that does not bear good fruit</a:t>
            </a:r>
          </a:p>
          <a:p>
            <a:r>
              <a:rPr lang="en-US" b="1" dirty="0"/>
              <a:t>Vs. 10 Fire</a:t>
            </a:r>
            <a:r>
              <a:rPr lang="en-US" dirty="0"/>
              <a:t> that burns up the bad tree</a:t>
            </a:r>
          </a:p>
          <a:p>
            <a:r>
              <a:rPr lang="en-US" b="1" dirty="0"/>
              <a:t>Vs. 11 </a:t>
            </a:r>
            <a:r>
              <a:rPr lang="en-US" dirty="0"/>
              <a:t>John baptized with water for repentance</a:t>
            </a:r>
          </a:p>
          <a:p>
            <a:r>
              <a:rPr lang="en-US" dirty="0"/>
              <a:t>Jesus will baptize with Holy Spirit and fire.</a:t>
            </a:r>
          </a:p>
          <a:p>
            <a:r>
              <a:rPr lang="en-US" b="1" dirty="0"/>
              <a:t>Fire</a:t>
            </a:r>
            <a:r>
              <a:rPr lang="en-US" dirty="0"/>
              <a:t> of judgment</a:t>
            </a:r>
          </a:p>
          <a:p>
            <a:r>
              <a:rPr lang="en-US" b="1" dirty="0"/>
              <a:t>Vs. 12 </a:t>
            </a:r>
            <a:r>
              <a:rPr lang="en-US" dirty="0"/>
              <a:t>Jesus gathers up the chaff, “objects of little or no value”, and burns it with unquenchable </a:t>
            </a:r>
            <a:r>
              <a:rPr lang="en-US" b="1" dirty="0"/>
              <a:t>fire.</a:t>
            </a:r>
          </a:p>
          <a:p>
            <a:r>
              <a:rPr lang="en-US" b="1" dirty="0"/>
              <a:t>Vs. 15 </a:t>
            </a:r>
            <a:r>
              <a:rPr lang="en-US" dirty="0"/>
              <a:t>Jesus asks John to “Permit” His baptizing. “In this way it is fitting for </a:t>
            </a:r>
            <a:r>
              <a:rPr lang="en-US" b="1" dirty="0"/>
              <a:t>us</a:t>
            </a:r>
            <a:r>
              <a:rPr lang="en-US" dirty="0"/>
              <a:t> to fulfill all righteousness.” Prophecy was fulfilled</a:t>
            </a:r>
          </a:p>
          <a:p>
            <a:r>
              <a:rPr lang="en-US" b="1" dirty="0"/>
              <a:t>John 1:31 </a:t>
            </a:r>
            <a:r>
              <a:rPr lang="en-US" dirty="0"/>
              <a:t>“I did not recognize Him, but so that He might be manifested to Israel, I came baptizing in water.” Jesus’ baptism revealed Him to Israel</a:t>
            </a:r>
          </a:p>
        </p:txBody>
      </p:sp>
    </p:spTree>
    <p:extLst>
      <p:ext uri="{BB962C8B-B14F-4D97-AF65-F5344CB8AC3E}">
        <p14:creationId xmlns:p14="http://schemas.microsoft.com/office/powerpoint/2010/main" val="290548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334A-F9DB-A109-1034-834D3190F874}"/>
              </a:ext>
            </a:extLst>
          </p:cNvPr>
          <p:cNvSpPr>
            <a:spLocks noGrp="1"/>
          </p:cNvSpPr>
          <p:nvPr>
            <p:ph type="title"/>
          </p:nvPr>
        </p:nvSpPr>
        <p:spPr/>
        <p:txBody>
          <a:bodyPr/>
          <a:lstStyle/>
          <a:p>
            <a:r>
              <a:rPr lang="en-US" dirty="0"/>
              <a:t>Matthew 3:16-17</a:t>
            </a:r>
          </a:p>
        </p:txBody>
      </p:sp>
      <p:sp>
        <p:nvSpPr>
          <p:cNvPr id="3" name="Content Placeholder 2">
            <a:extLst>
              <a:ext uri="{FF2B5EF4-FFF2-40B4-BE49-F238E27FC236}">
                <a16:creationId xmlns:a16="http://schemas.microsoft.com/office/drawing/2014/main" id="{B857E6BF-17D6-AEE3-C836-D7304B6EB1DC}"/>
              </a:ext>
            </a:extLst>
          </p:cNvPr>
          <p:cNvSpPr>
            <a:spLocks noGrp="1"/>
          </p:cNvSpPr>
          <p:nvPr>
            <p:ph idx="1"/>
          </p:nvPr>
        </p:nvSpPr>
        <p:spPr/>
        <p:txBody>
          <a:bodyPr/>
          <a:lstStyle/>
          <a:p>
            <a:r>
              <a:rPr lang="en-US" b="1" dirty="0"/>
              <a:t>AFTER</a:t>
            </a:r>
            <a:r>
              <a:rPr lang="en-US" dirty="0"/>
              <a:t> Jesus was baptized, immediately the heavens opened, and John the Baptist saw the Spirit of God descending as a dove and lighting on Him.</a:t>
            </a:r>
          </a:p>
          <a:p>
            <a:r>
              <a:rPr lang="en-US" b="1" dirty="0"/>
              <a:t>Vs. 17 </a:t>
            </a:r>
            <a:r>
              <a:rPr lang="en-US" dirty="0"/>
              <a:t>A voice out of the heavens (that had just opened) said, “This is My beloved Son, in whom I am well-pleased.”</a:t>
            </a:r>
          </a:p>
          <a:p>
            <a:r>
              <a:rPr lang="en-US" b="1" dirty="0"/>
              <a:t>Matt. 17:3 </a:t>
            </a:r>
            <a:r>
              <a:rPr lang="en-US" dirty="0"/>
              <a:t>Transfiguration “This is My beloved Son, with whom I am well-pleased; listen to Him!”</a:t>
            </a:r>
          </a:p>
          <a:p>
            <a:r>
              <a:rPr lang="en-US" b="1" dirty="0"/>
              <a:t>John 12:28 </a:t>
            </a:r>
            <a:r>
              <a:rPr lang="en-US" dirty="0"/>
              <a:t>“Father, glorify Your name,” Jesus said. Then a voice came out of heaven: “I have both glorified </a:t>
            </a:r>
            <a:r>
              <a:rPr lang="en-US" dirty="0" err="1"/>
              <a:t>it,and</a:t>
            </a:r>
            <a:r>
              <a:rPr lang="en-US" dirty="0"/>
              <a:t> will glorify it again.”  This is while He is speaking to a crowd, foretelling His death.</a:t>
            </a:r>
          </a:p>
          <a:p>
            <a:r>
              <a:rPr lang="en-US" dirty="0"/>
              <a:t>The Trinity is represented here is </a:t>
            </a:r>
            <a:r>
              <a:rPr lang="en-US" b="1" dirty="0"/>
              <a:t>Matthew 3:17</a:t>
            </a:r>
            <a:br>
              <a:rPr lang="en-US" dirty="0"/>
            </a:br>
            <a:endParaRPr lang="en-US" b="1" dirty="0"/>
          </a:p>
        </p:txBody>
      </p:sp>
    </p:spTree>
    <p:extLst>
      <p:ext uri="{BB962C8B-B14F-4D97-AF65-F5344CB8AC3E}">
        <p14:creationId xmlns:p14="http://schemas.microsoft.com/office/powerpoint/2010/main" val="427061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3DB8-2195-1622-A0BD-A8D61664A9F3}"/>
              </a:ext>
            </a:extLst>
          </p:cNvPr>
          <p:cNvSpPr>
            <a:spLocks noGrp="1"/>
          </p:cNvSpPr>
          <p:nvPr>
            <p:ph type="title"/>
          </p:nvPr>
        </p:nvSpPr>
        <p:spPr/>
        <p:txBody>
          <a:bodyPr/>
          <a:lstStyle/>
          <a:p>
            <a:r>
              <a:rPr lang="en-US" dirty="0"/>
              <a:t>Matthew 4:1-4</a:t>
            </a:r>
          </a:p>
        </p:txBody>
      </p:sp>
      <p:sp>
        <p:nvSpPr>
          <p:cNvPr id="3" name="Content Placeholder 2">
            <a:extLst>
              <a:ext uri="{FF2B5EF4-FFF2-40B4-BE49-F238E27FC236}">
                <a16:creationId xmlns:a16="http://schemas.microsoft.com/office/drawing/2014/main" id="{8CA978AF-5D76-C44E-09C4-096521F1C109}"/>
              </a:ext>
            </a:extLst>
          </p:cNvPr>
          <p:cNvSpPr>
            <a:spLocks noGrp="1"/>
          </p:cNvSpPr>
          <p:nvPr>
            <p:ph idx="1"/>
          </p:nvPr>
        </p:nvSpPr>
        <p:spPr/>
        <p:txBody>
          <a:bodyPr/>
          <a:lstStyle/>
          <a:p>
            <a:r>
              <a:rPr lang="en-US" dirty="0"/>
              <a:t>Then….after being baptized, after God the Father spoke</a:t>
            </a:r>
          </a:p>
          <a:p>
            <a:r>
              <a:rPr lang="en-US" dirty="0"/>
              <a:t>The Spirit led Him into the wilderness to be tempted by the devil AFTER He had fasted for 40 days and 40 nights.</a:t>
            </a:r>
          </a:p>
          <a:p>
            <a:r>
              <a:rPr lang="en-US" b="1" dirty="0"/>
              <a:t>Heb. 4:14-16 </a:t>
            </a:r>
            <a:r>
              <a:rPr lang="en-US" dirty="0"/>
              <a:t>Tells us He was tempted in ALL points, just as we are, but without sin.</a:t>
            </a:r>
          </a:p>
          <a:p>
            <a:r>
              <a:rPr lang="en-US" b="1" dirty="0"/>
              <a:t>Temptation #1</a:t>
            </a:r>
            <a:r>
              <a:rPr lang="en-US" dirty="0"/>
              <a:t>   Jesus was hungry, so Satan tells Him to turn the stones into bread.</a:t>
            </a:r>
          </a:p>
          <a:p>
            <a:r>
              <a:rPr lang="en-US" dirty="0"/>
              <a:t>“Use Your divine powers to meet Your own needs.” Wiersbe</a:t>
            </a:r>
          </a:p>
          <a:p>
            <a:r>
              <a:rPr lang="en-US" dirty="0"/>
              <a:t>Jesus’ answer: </a:t>
            </a:r>
            <a:r>
              <a:rPr lang="en-US" b="1" dirty="0"/>
              <a:t>Deut. 8:3  </a:t>
            </a:r>
            <a:r>
              <a:rPr lang="en-US" dirty="0"/>
              <a:t>Man shall not live on bread alone, BUT on every word that proceeds out of the mouth of God.</a:t>
            </a:r>
          </a:p>
          <a:p>
            <a:r>
              <a:rPr lang="en-US" b="1" dirty="0"/>
              <a:t>Context:</a:t>
            </a:r>
            <a:r>
              <a:rPr lang="en-US" dirty="0"/>
              <a:t> Israel is getting ready to go into the Promised Land. Remember how I fed you, supernaturally. God will provide.</a:t>
            </a:r>
          </a:p>
          <a:p>
            <a:endParaRPr lang="en-US" dirty="0"/>
          </a:p>
        </p:txBody>
      </p:sp>
    </p:spTree>
    <p:extLst>
      <p:ext uri="{BB962C8B-B14F-4D97-AF65-F5344CB8AC3E}">
        <p14:creationId xmlns:p14="http://schemas.microsoft.com/office/powerpoint/2010/main" val="251521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5629F-AE2B-3961-8FE6-9C75C72D17CC}"/>
              </a:ext>
            </a:extLst>
          </p:cNvPr>
          <p:cNvSpPr>
            <a:spLocks noGrp="1"/>
          </p:cNvSpPr>
          <p:nvPr>
            <p:ph type="title"/>
          </p:nvPr>
        </p:nvSpPr>
        <p:spPr/>
        <p:txBody>
          <a:bodyPr/>
          <a:lstStyle/>
          <a:p>
            <a:r>
              <a:rPr lang="en-US" dirty="0"/>
              <a:t>Matthew 4:5-11</a:t>
            </a:r>
          </a:p>
        </p:txBody>
      </p:sp>
      <p:sp>
        <p:nvSpPr>
          <p:cNvPr id="3" name="Content Placeholder 2">
            <a:extLst>
              <a:ext uri="{FF2B5EF4-FFF2-40B4-BE49-F238E27FC236}">
                <a16:creationId xmlns:a16="http://schemas.microsoft.com/office/drawing/2014/main" id="{C93C2FE0-0B3C-B21C-A358-8D9CDB0CC9B6}"/>
              </a:ext>
            </a:extLst>
          </p:cNvPr>
          <p:cNvSpPr>
            <a:spLocks noGrp="1"/>
          </p:cNvSpPr>
          <p:nvPr>
            <p:ph idx="1"/>
          </p:nvPr>
        </p:nvSpPr>
        <p:spPr/>
        <p:txBody>
          <a:bodyPr/>
          <a:lstStyle/>
          <a:p>
            <a:r>
              <a:rPr lang="en-US" b="1" dirty="0"/>
              <a:t>Temptation #2  </a:t>
            </a:r>
            <a:r>
              <a:rPr lang="en-US" dirty="0"/>
              <a:t>Tests God’s care for Him</a:t>
            </a:r>
          </a:p>
          <a:p>
            <a:r>
              <a:rPr lang="en-US" dirty="0"/>
              <a:t>Jesus quotes </a:t>
            </a:r>
            <a:r>
              <a:rPr lang="en-US" b="1" dirty="0"/>
              <a:t>Deut. 6:16 </a:t>
            </a:r>
            <a:r>
              <a:rPr lang="en-US" dirty="0"/>
              <a:t>“You shall not put the Lord your God to the test.”</a:t>
            </a:r>
            <a:br>
              <a:rPr lang="en-US" dirty="0"/>
            </a:br>
            <a:r>
              <a:rPr lang="en-US" b="1" dirty="0"/>
              <a:t>Context:</a:t>
            </a:r>
            <a:r>
              <a:rPr lang="en-US" dirty="0"/>
              <a:t> </a:t>
            </a:r>
            <a:r>
              <a:rPr lang="en-US" b="1" dirty="0"/>
              <a:t>Ex. 17:7 </a:t>
            </a:r>
            <a:r>
              <a:rPr lang="en-US" dirty="0"/>
              <a:t>Israel tested God’s care for them at </a:t>
            </a:r>
            <a:r>
              <a:rPr lang="en-US" dirty="0" err="1"/>
              <a:t>Massah</a:t>
            </a:r>
            <a:r>
              <a:rPr lang="en-US" dirty="0"/>
              <a:t> when they lacked water. Yet God provided water for them.</a:t>
            </a:r>
          </a:p>
          <a:p>
            <a:r>
              <a:rPr lang="en-US" b="1" dirty="0"/>
              <a:t>Temptation #3  </a:t>
            </a:r>
            <a:r>
              <a:rPr lang="en-US" dirty="0"/>
              <a:t>Take at the present time, what WILL be Yours in the future. He is the King, the One who will rule all the nations, but the cross has to come first.</a:t>
            </a:r>
          </a:p>
          <a:p>
            <a:r>
              <a:rPr lang="en-US" b="1" dirty="0"/>
              <a:t>I John 5:19 </a:t>
            </a:r>
            <a:r>
              <a:rPr lang="en-US" dirty="0"/>
              <a:t>The whole world lies in the evil one’s power</a:t>
            </a:r>
          </a:p>
          <a:p>
            <a:r>
              <a:rPr lang="en-US" b="1" dirty="0"/>
              <a:t>Deut. 6:13 </a:t>
            </a:r>
            <a:r>
              <a:rPr lang="en-US" dirty="0"/>
              <a:t>Warned the Israelites to worship only </a:t>
            </a:r>
            <a:r>
              <a:rPr lang="en-US" dirty="0" err="1"/>
              <a:t>God,and</a:t>
            </a:r>
            <a:r>
              <a:rPr lang="en-US" dirty="0"/>
              <a:t> serve Him only.  (worship and service must go together. Wiersbe)</a:t>
            </a:r>
          </a:p>
          <a:p>
            <a:r>
              <a:rPr lang="en-US" b="1" dirty="0"/>
              <a:t>Jesus used what WE have to defeat Satan: God’s Word and Holy Spirit.</a:t>
            </a:r>
          </a:p>
          <a:p>
            <a:endParaRPr lang="en-US" b="1" dirty="0"/>
          </a:p>
        </p:txBody>
      </p:sp>
    </p:spTree>
    <p:extLst>
      <p:ext uri="{BB962C8B-B14F-4D97-AF65-F5344CB8AC3E}">
        <p14:creationId xmlns:p14="http://schemas.microsoft.com/office/powerpoint/2010/main" val="158326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ll power 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fall power point</Template>
  <TotalTime>112</TotalTime>
  <Words>1443</Words>
  <Application>Microsoft Office PowerPoint</Application>
  <PresentationFormat>Widescreen</PresentationFormat>
  <Paragraphs>96</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fall power point</vt:lpstr>
      <vt:lpstr>Matthew</vt:lpstr>
      <vt:lpstr>Review</vt:lpstr>
      <vt:lpstr>Matthew 3:1-6</vt:lpstr>
      <vt:lpstr>Matthew 3:7-12</vt:lpstr>
      <vt:lpstr>Cross References</vt:lpstr>
      <vt:lpstr>Matthew 3:10-15</vt:lpstr>
      <vt:lpstr>Matthew 3:16-17</vt:lpstr>
      <vt:lpstr>Matthew 4:1-4</vt:lpstr>
      <vt:lpstr>Matthew 4:5-11</vt:lpstr>
      <vt:lpstr>Matthew 4:12-17</vt:lpstr>
      <vt:lpstr>Cross References on the kingdom</vt:lpstr>
      <vt:lpstr>Matthew 4:18-25</vt:lpstr>
      <vt:lpstr>Jesus is the Conqueror!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dc:title>
  <dc:creator>Ron Goins</dc:creator>
  <cp:lastModifiedBy>Ron Goins</cp:lastModifiedBy>
  <cp:revision>29</cp:revision>
  <dcterms:created xsi:type="dcterms:W3CDTF">2023-10-03T12:02:59Z</dcterms:created>
  <dcterms:modified xsi:type="dcterms:W3CDTF">2023-10-03T15:59:16Z</dcterms:modified>
</cp:coreProperties>
</file>