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F721D74-1A60-4B58-BC91-9B3D7279D1C8}" type="datetimeFigureOut">
              <a:rPr lang="en-US" smtClean="0"/>
              <a:t>9/19/2023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5B06B6F-3BCC-4D28-90F5-A25AEC89FE8D}" type="slidenum">
              <a:rPr lang="en-US" smtClean="0"/>
              <a:t>‹#›</a:t>
            </a:fld>
            <a:endParaRPr lang="en-US"/>
          </a:p>
        </p:txBody>
      </p:sp>
    </p:spTree>
    <p:extLst>
      <p:ext uri="{BB962C8B-B14F-4D97-AF65-F5344CB8AC3E}">
        <p14:creationId xmlns:p14="http://schemas.microsoft.com/office/powerpoint/2010/main" val="647695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F721D74-1A60-4B58-BC91-9B3D7279D1C8}" type="datetimeFigureOut">
              <a:rPr lang="en-US" smtClean="0"/>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06B6F-3BCC-4D28-90F5-A25AEC89FE8D}" type="slidenum">
              <a:rPr lang="en-US" smtClean="0"/>
              <a:t>‹#›</a:t>
            </a:fld>
            <a:endParaRPr lang="en-US"/>
          </a:p>
        </p:txBody>
      </p:sp>
    </p:spTree>
    <p:extLst>
      <p:ext uri="{BB962C8B-B14F-4D97-AF65-F5344CB8AC3E}">
        <p14:creationId xmlns:p14="http://schemas.microsoft.com/office/powerpoint/2010/main" val="2028295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F721D74-1A60-4B58-BC91-9B3D7279D1C8}" type="datetimeFigureOut">
              <a:rPr lang="en-US" smtClean="0"/>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06B6F-3BCC-4D28-90F5-A25AEC89FE8D}" type="slidenum">
              <a:rPr lang="en-US" smtClean="0"/>
              <a:t>‹#›</a:t>
            </a:fld>
            <a:endParaRPr lang="en-US"/>
          </a:p>
        </p:txBody>
      </p:sp>
    </p:spTree>
    <p:extLst>
      <p:ext uri="{BB962C8B-B14F-4D97-AF65-F5344CB8AC3E}">
        <p14:creationId xmlns:p14="http://schemas.microsoft.com/office/powerpoint/2010/main" val="3241533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F721D74-1A60-4B58-BC91-9B3D7279D1C8}" type="datetimeFigureOut">
              <a:rPr lang="en-US" smtClean="0"/>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06B6F-3BCC-4D28-90F5-A25AEC89FE8D}"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84438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F721D74-1A60-4B58-BC91-9B3D7279D1C8}" type="datetimeFigureOut">
              <a:rPr lang="en-US" smtClean="0"/>
              <a:t>9/19/2023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B06B6F-3BCC-4D28-90F5-A25AEC89FE8D}" type="slidenum">
              <a:rPr lang="en-US" smtClean="0"/>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231599438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F721D74-1A60-4B58-BC91-9B3D7279D1C8}" type="datetimeFigureOut">
              <a:rPr lang="en-US" smtClean="0"/>
              <a:t>9/19/2023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B06B6F-3BCC-4D28-90F5-A25AEC89FE8D}"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49105674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F721D74-1A60-4B58-BC91-9B3D7279D1C8}" type="datetimeFigureOut">
              <a:rPr lang="en-US" smtClean="0"/>
              <a:t>9/19/2023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B06B6F-3BCC-4D28-90F5-A25AEC89FE8D}" type="slidenum">
              <a:rPr lang="en-US" smtClean="0"/>
              <a:t>‹#›</a:t>
            </a:fld>
            <a:endParaRPr lang="en-US"/>
          </a:p>
        </p:txBody>
      </p:sp>
    </p:spTree>
    <p:extLst>
      <p:ext uri="{BB962C8B-B14F-4D97-AF65-F5344CB8AC3E}">
        <p14:creationId xmlns:p14="http://schemas.microsoft.com/office/powerpoint/2010/main" val="239913713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F721D74-1A60-4B58-BC91-9B3D7279D1C8}" type="datetimeFigureOut">
              <a:rPr lang="en-US" smtClean="0"/>
              <a:t>9/19/2023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B06B6F-3BCC-4D28-90F5-A25AEC89FE8D}"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060930726"/>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721D74-1A60-4B58-BC91-9B3D7279D1C8}" type="datetimeFigureOut">
              <a:rPr lang="en-US" smtClean="0"/>
              <a:t>9/19/2023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B06B6F-3BCC-4D28-90F5-A25AEC89FE8D}" type="slidenum">
              <a:rPr lang="en-US" smtClean="0"/>
              <a:t>‹#›</a:t>
            </a:fld>
            <a:endParaRPr lang="en-US"/>
          </a:p>
        </p:txBody>
      </p:sp>
    </p:spTree>
    <p:extLst>
      <p:ext uri="{BB962C8B-B14F-4D97-AF65-F5344CB8AC3E}">
        <p14:creationId xmlns:p14="http://schemas.microsoft.com/office/powerpoint/2010/main" val="2468509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EF721D74-1A60-4B58-BC91-9B3D7279D1C8}" type="datetimeFigureOut">
              <a:rPr lang="en-US" smtClean="0"/>
              <a:t>9/19/2023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B06B6F-3BCC-4D28-90F5-A25AEC89FE8D}" type="slidenum">
              <a:rPr lang="en-US" smtClean="0"/>
              <a:t>‹#›</a:t>
            </a:fld>
            <a:endParaRPr lang="en-US"/>
          </a:p>
        </p:txBody>
      </p:sp>
    </p:spTree>
    <p:extLst>
      <p:ext uri="{BB962C8B-B14F-4D97-AF65-F5344CB8AC3E}">
        <p14:creationId xmlns:p14="http://schemas.microsoft.com/office/powerpoint/2010/main" val="356293968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F721D74-1A60-4B58-BC91-9B3D7279D1C8}" type="datetimeFigureOut">
              <a:rPr lang="en-US" smtClean="0"/>
              <a:t>9/19/2023</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5B06B6F-3BCC-4D28-90F5-A25AEC89FE8D}" type="slidenum">
              <a:rPr lang="en-US" smtClean="0"/>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102839918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EF721D74-1A60-4B58-BC91-9B3D7279D1C8}" type="datetimeFigureOut">
              <a:rPr lang="en-US" smtClean="0"/>
              <a:t>9/19/2023</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15B06B6F-3BCC-4D28-90F5-A25AEC89FE8D}" type="slidenum">
              <a:rPr lang="en-US" smtClean="0"/>
              <a:t>‹#›</a:t>
            </a:fld>
            <a:endParaRPr lang="en-US"/>
          </a:p>
        </p:txBody>
      </p:sp>
    </p:spTree>
    <p:extLst>
      <p:ext uri="{BB962C8B-B14F-4D97-AF65-F5344CB8AC3E}">
        <p14:creationId xmlns:p14="http://schemas.microsoft.com/office/powerpoint/2010/main" val="311680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5431B-C606-EDB9-6176-A1FA78F802E2}"/>
              </a:ext>
            </a:extLst>
          </p:cNvPr>
          <p:cNvSpPr>
            <a:spLocks noGrp="1"/>
          </p:cNvSpPr>
          <p:nvPr>
            <p:ph type="ctrTitle"/>
          </p:nvPr>
        </p:nvSpPr>
        <p:spPr/>
        <p:txBody>
          <a:bodyPr/>
          <a:lstStyle/>
          <a:p>
            <a:r>
              <a:rPr lang="en-US" dirty="0"/>
              <a:t>Sermon on the Mount</a:t>
            </a:r>
          </a:p>
        </p:txBody>
      </p:sp>
      <p:sp>
        <p:nvSpPr>
          <p:cNvPr id="3" name="Subtitle 2">
            <a:extLst>
              <a:ext uri="{FF2B5EF4-FFF2-40B4-BE49-F238E27FC236}">
                <a16:creationId xmlns:a16="http://schemas.microsoft.com/office/drawing/2014/main" id="{47E36419-16B9-3EF6-D527-D76F6D4A86C2}"/>
              </a:ext>
            </a:extLst>
          </p:cNvPr>
          <p:cNvSpPr>
            <a:spLocks noGrp="1"/>
          </p:cNvSpPr>
          <p:nvPr>
            <p:ph type="subTitle" idx="1"/>
          </p:nvPr>
        </p:nvSpPr>
        <p:spPr/>
        <p:txBody>
          <a:bodyPr/>
          <a:lstStyle/>
          <a:p>
            <a:r>
              <a:rPr lang="en-US" dirty="0"/>
              <a:t>Lesson 10</a:t>
            </a:r>
          </a:p>
        </p:txBody>
      </p:sp>
    </p:spTree>
    <p:extLst>
      <p:ext uri="{BB962C8B-B14F-4D97-AF65-F5344CB8AC3E}">
        <p14:creationId xmlns:p14="http://schemas.microsoft.com/office/powerpoint/2010/main" val="1156539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22638A-76CD-B1CD-AE79-AF9826147881}"/>
              </a:ext>
            </a:extLst>
          </p:cNvPr>
          <p:cNvSpPr>
            <a:spLocks noGrp="1"/>
          </p:cNvSpPr>
          <p:nvPr>
            <p:ph idx="1"/>
          </p:nvPr>
        </p:nvSpPr>
        <p:spPr/>
        <p:txBody>
          <a:bodyPr/>
          <a:lstStyle/>
          <a:p>
            <a:r>
              <a:rPr lang="en-US" dirty="0"/>
              <a:t>Many will not enter into the kingdom because they chose the wide gate of destruction.</a:t>
            </a:r>
          </a:p>
          <a:p>
            <a:r>
              <a:rPr lang="en-US" dirty="0"/>
              <a:t>Some did amazing things: prophesied, cast out demons and healed people…. In the NAME of Jesus. The power is in His name, not them.</a:t>
            </a:r>
          </a:p>
          <a:p>
            <a:r>
              <a:rPr lang="en-US" dirty="0"/>
              <a:t>These miracles are NOT indicative of righteousness. </a:t>
            </a:r>
          </a:p>
          <a:p>
            <a:r>
              <a:rPr lang="en-US" dirty="0"/>
              <a:t>“practice”: </a:t>
            </a:r>
            <a:r>
              <a:rPr lang="en-US" dirty="0" err="1"/>
              <a:t>ergazomai</a:t>
            </a:r>
            <a:r>
              <a:rPr lang="en-US" dirty="0"/>
              <a:t> – be engaged in or with, an inner desire</a:t>
            </a:r>
          </a:p>
          <a:p>
            <a:r>
              <a:rPr lang="en-US" dirty="0"/>
              <a:t>“lawlessness”: anomia – The utter disregard for God’s law, includes the negative influence on a person’s soul.</a:t>
            </a:r>
          </a:p>
          <a:p>
            <a:r>
              <a:rPr lang="en-US" dirty="0"/>
              <a:t>So they knew God’s Law, but did what was right in their eyes</a:t>
            </a:r>
          </a:p>
        </p:txBody>
      </p:sp>
      <p:sp>
        <p:nvSpPr>
          <p:cNvPr id="3" name="Title 2">
            <a:extLst>
              <a:ext uri="{FF2B5EF4-FFF2-40B4-BE49-F238E27FC236}">
                <a16:creationId xmlns:a16="http://schemas.microsoft.com/office/drawing/2014/main" id="{66375ACD-857F-586D-276D-1647CCB35326}"/>
              </a:ext>
            </a:extLst>
          </p:cNvPr>
          <p:cNvSpPr>
            <a:spLocks noGrp="1"/>
          </p:cNvSpPr>
          <p:nvPr>
            <p:ph type="title"/>
          </p:nvPr>
        </p:nvSpPr>
        <p:spPr/>
        <p:txBody>
          <a:bodyPr/>
          <a:lstStyle/>
          <a:p>
            <a:r>
              <a:rPr lang="en-US" dirty="0"/>
              <a:t>Matthew 7:21-23</a:t>
            </a:r>
          </a:p>
        </p:txBody>
      </p:sp>
    </p:spTree>
    <p:extLst>
      <p:ext uri="{BB962C8B-B14F-4D97-AF65-F5344CB8AC3E}">
        <p14:creationId xmlns:p14="http://schemas.microsoft.com/office/powerpoint/2010/main" val="125034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6D3D98-D90B-F16D-074C-1EAA88397FAB}"/>
              </a:ext>
            </a:extLst>
          </p:cNvPr>
          <p:cNvSpPr>
            <a:spLocks noGrp="1"/>
          </p:cNvSpPr>
          <p:nvPr>
            <p:ph idx="1"/>
          </p:nvPr>
        </p:nvSpPr>
        <p:spPr/>
        <p:txBody>
          <a:bodyPr/>
          <a:lstStyle/>
          <a:p>
            <a:r>
              <a:rPr lang="en-US" dirty="0"/>
              <a:t>Wise man and the foolish man.</a:t>
            </a:r>
          </a:p>
          <a:p>
            <a:r>
              <a:rPr lang="en-US" dirty="0"/>
              <a:t>Wise man hears Jesus’ words and acts on them. Headed for the kingdom.</a:t>
            </a:r>
          </a:p>
          <a:p>
            <a:r>
              <a:rPr lang="en-US" dirty="0"/>
              <a:t>Foolish man hears Jesus’ words and does NOT act on them. He’s headed for GREAT destruction.</a:t>
            </a:r>
          </a:p>
          <a:p>
            <a:r>
              <a:rPr lang="en-US" dirty="0"/>
              <a:t>Two </a:t>
            </a:r>
            <a:r>
              <a:rPr lang="en-US" b="1" dirty="0"/>
              <a:t>builders</a:t>
            </a:r>
            <a:r>
              <a:rPr lang="en-US" dirty="0"/>
              <a:t> and their </a:t>
            </a:r>
            <a:r>
              <a:rPr lang="en-US" b="1" dirty="0"/>
              <a:t>houses</a:t>
            </a:r>
            <a:r>
              <a:rPr lang="en-US" dirty="0"/>
              <a:t>: “Remind us that true faith in Christ will last, not only in the storms of life, but also in the final judgment.” Wiersbe </a:t>
            </a:r>
          </a:p>
          <a:p>
            <a:r>
              <a:rPr lang="en-US" dirty="0"/>
              <a:t>Hears: “</a:t>
            </a:r>
            <a:r>
              <a:rPr lang="en-US" dirty="0" err="1"/>
              <a:t>akouo</a:t>
            </a:r>
            <a:r>
              <a:rPr lang="en-US"/>
              <a:t>” </a:t>
            </a:r>
            <a:r>
              <a:rPr lang="en-US" dirty="0"/>
              <a:t>– to hear, to hear God’s voice which prompts Him to birth faith within. Foolish man hears, but rejects.</a:t>
            </a:r>
          </a:p>
          <a:p>
            <a:endParaRPr lang="en-US" dirty="0"/>
          </a:p>
        </p:txBody>
      </p:sp>
      <p:sp>
        <p:nvSpPr>
          <p:cNvPr id="3" name="Title 2">
            <a:extLst>
              <a:ext uri="{FF2B5EF4-FFF2-40B4-BE49-F238E27FC236}">
                <a16:creationId xmlns:a16="http://schemas.microsoft.com/office/drawing/2014/main" id="{A0530E8C-2F29-CB94-1ED5-85E423B9F710}"/>
              </a:ext>
            </a:extLst>
          </p:cNvPr>
          <p:cNvSpPr>
            <a:spLocks noGrp="1"/>
          </p:cNvSpPr>
          <p:nvPr>
            <p:ph type="title"/>
          </p:nvPr>
        </p:nvSpPr>
        <p:spPr/>
        <p:txBody>
          <a:bodyPr/>
          <a:lstStyle/>
          <a:p>
            <a:r>
              <a:rPr lang="en-US" dirty="0"/>
              <a:t>Matthew 7:24-27</a:t>
            </a:r>
          </a:p>
        </p:txBody>
      </p:sp>
    </p:spTree>
    <p:extLst>
      <p:ext uri="{BB962C8B-B14F-4D97-AF65-F5344CB8AC3E}">
        <p14:creationId xmlns:p14="http://schemas.microsoft.com/office/powerpoint/2010/main" val="3371090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6A78415-3C0F-CB15-186A-B504DC13F5E5}"/>
              </a:ext>
            </a:extLst>
          </p:cNvPr>
          <p:cNvSpPr>
            <a:spLocks noGrp="1"/>
          </p:cNvSpPr>
          <p:nvPr>
            <p:ph idx="1"/>
          </p:nvPr>
        </p:nvSpPr>
        <p:spPr/>
        <p:txBody>
          <a:bodyPr/>
          <a:lstStyle/>
          <a:p>
            <a:r>
              <a:rPr lang="en-US" dirty="0"/>
              <a:t>“amazed”: </a:t>
            </a:r>
            <a:r>
              <a:rPr lang="en-US" dirty="0" err="1"/>
              <a:t>ekplesso</a:t>
            </a:r>
            <a:r>
              <a:rPr lang="en-US" dirty="0"/>
              <a:t> – to be exceedingly struck in mind, to be dumbfounded, or left “at a loss” from witnessing the incredible.</a:t>
            </a:r>
          </a:p>
          <a:p>
            <a:r>
              <a:rPr lang="en-US" dirty="0"/>
              <a:t>They were amazed because Jesus taught with authority! NOT like their scribes taught them.</a:t>
            </a:r>
          </a:p>
          <a:p>
            <a:r>
              <a:rPr lang="en-US" dirty="0"/>
              <a:t>Scribes taught them to </a:t>
            </a:r>
            <a:r>
              <a:rPr lang="en-US" b="1" dirty="0"/>
              <a:t>externally</a:t>
            </a:r>
            <a:r>
              <a:rPr lang="en-US" dirty="0"/>
              <a:t> keep the Law.</a:t>
            </a:r>
          </a:p>
          <a:p>
            <a:r>
              <a:rPr lang="en-US" dirty="0"/>
              <a:t>Jesus dealt with the </a:t>
            </a:r>
            <a:r>
              <a:rPr lang="en-US" b="1" dirty="0"/>
              <a:t>heart</a:t>
            </a:r>
            <a:r>
              <a:rPr lang="en-US" dirty="0"/>
              <a:t>, the WHY we want to please our Father. He knew, because He had been in His presence, seen Father face to face, and because He was the Son of God.</a:t>
            </a:r>
          </a:p>
        </p:txBody>
      </p:sp>
      <p:sp>
        <p:nvSpPr>
          <p:cNvPr id="3" name="Title 2">
            <a:extLst>
              <a:ext uri="{FF2B5EF4-FFF2-40B4-BE49-F238E27FC236}">
                <a16:creationId xmlns:a16="http://schemas.microsoft.com/office/drawing/2014/main" id="{18304119-59B0-F469-B4FD-AD364B717A68}"/>
              </a:ext>
            </a:extLst>
          </p:cNvPr>
          <p:cNvSpPr>
            <a:spLocks noGrp="1"/>
          </p:cNvSpPr>
          <p:nvPr>
            <p:ph type="title"/>
          </p:nvPr>
        </p:nvSpPr>
        <p:spPr/>
        <p:txBody>
          <a:bodyPr/>
          <a:lstStyle/>
          <a:p>
            <a:r>
              <a:rPr lang="en-US" dirty="0"/>
              <a:t>Matthew 7:28-29</a:t>
            </a:r>
          </a:p>
        </p:txBody>
      </p:sp>
    </p:spTree>
    <p:extLst>
      <p:ext uri="{BB962C8B-B14F-4D97-AF65-F5344CB8AC3E}">
        <p14:creationId xmlns:p14="http://schemas.microsoft.com/office/powerpoint/2010/main" val="956712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6E6AF0-489E-12E7-575B-220577727471}"/>
              </a:ext>
            </a:extLst>
          </p:cNvPr>
          <p:cNvSpPr>
            <a:spLocks noGrp="1"/>
          </p:cNvSpPr>
          <p:nvPr>
            <p:ph idx="1"/>
          </p:nvPr>
        </p:nvSpPr>
        <p:spPr/>
        <p:txBody>
          <a:bodyPr/>
          <a:lstStyle/>
          <a:p>
            <a:r>
              <a:rPr lang="en-US" dirty="0"/>
              <a:t>Will we pray differently now?</a:t>
            </a:r>
          </a:p>
          <a:p>
            <a:r>
              <a:rPr lang="en-US" dirty="0"/>
              <a:t>Will I focus on His kingdom, storing up treasure in heaven?</a:t>
            </a:r>
          </a:p>
          <a:p>
            <a:r>
              <a:rPr lang="en-US" dirty="0"/>
              <a:t>Will I judge ME first and then minister to my brother?</a:t>
            </a:r>
          </a:p>
          <a:p>
            <a:r>
              <a:rPr lang="en-US" dirty="0"/>
              <a:t>Lord, give me “</a:t>
            </a:r>
            <a:r>
              <a:rPr lang="en-US"/>
              <a:t>clear eyes”. </a:t>
            </a:r>
          </a:p>
        </p:txBody>
      </p:sp>
      <p:sp>
        <p:nvSpPr>
          <p:cNvPr id="3" name="Title 2">
            <a:extLst>
              <a:ext uri="{FF2B5EF4-FFF2-40B4-BE49-F238E27FC236}">
                <a16:creationId xmlns:a16="http://schemas.microsoft.com/office/drawing/2014/main" id="{E698A6FF-B276-16AC-E6FF-7C59DA9D59E4}"/>
              </a:ext>
            </a:extLst>
          </p:cNvPr>
          <p:cNvSpPr>
            <a:spLocks noGrp="1"/>
          </p:cNvSpPr>
          <p:nvPr>
            <p:ph type="title"/>
          </p:nvPr>
        </p:nvSpPr>
        <p:spPr/>
        <p:txBody>
          <a:bodyPr/>
          <a:lstStyle/>
          <a:p>
            <a:r>
              <a:rPr lang="en-US" dirty="0"/>
              <a:t>Application </a:t>
            </a:r>
          </a:p>
        </p:txBody>
      </p:sp>
    </p:spTree>
    <p:extLst>
      <p:ext uri="{BB962C8B-B14F-4D97-AF65-F5344CB8AC3E}">
        <p14:creationId xmlns:p14="http://schemas.microsoft.com/office/powerpoint/2010/main" val="843984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7A89BAC-2D2F-E295-B6BE-68709705A518}"/>
              </a:ext>
            </a:extLst>
          </p:cNvPr>
          <p:cNvSpPr>
            <a:spLocks noGrp="1"/>
          </p:cNvSpPr>
          <p:nvPr>
            <p:ph idx="1"/>
          </p:nvPr>
        </p:nvSpPr>
        <p:spPr/>
        <p:txBody>
          <a:bodyPr/>
          <a:lstStyle/>
          <a:p>
            <a:r>
              <a:rPr lang="en-US" dirty="0"/>
              <a:t>Main statement which summarizes Jesus’ sermon   5:20</a:t>
            </a:r>
          </a:p>
          <a:p>
            <a:r>
              <a:rPr lang="en-US" b="1" dirty="0"/>
              <a:t>5:1-20</a:t>
            </a:r>
            <a:r>
              <a:rPr lang="en-US" dirty="0"/>
              <a:t> begins with who was truly the blessed and part of the kingdom of heaven</a:t>
            </a:r>
          </a:p>
          <a:p>
            <a:r>
              <a:rPr lang="en-US" b="1" dirty="0"/>
              <a:t>5:21-48</a:t>
            </a:r>
            <a:r>
              <a:rPr lang="en-US" dirty="0"/>
              <a:t> Jesus’ explanation of the Law that was to be obeyed from the heart and not just externally: “You have heard it said”, “But I say to you”.</a:t>
            </a:r>
          </a:p>
          <a:p>
            <a:r>
              <a:rPr lang="en-US" dirty="0"/>
              <a:t>In Matthew 6 Jesus taught about the practicing of the Law</a:t>
            </a:r>
          </a:p>
          <a:p>
            <a:r>
              <a:rPr lang="en-US" b="1" dirty="0"/>
              <a:t>6:19</a:t>
            </a:r>
            <a:r>
              <a:rPr lang="en-US" dirty="0"/>
              <a:t>  Jesus began contrasting true believers with hypocrites</a:t>
            </a:r>
          </a:p>
          <a:p>
            <a:r>
              <a:rPr lang="en-US" dirty="0"/>
              <a:t>Store up for yourselves treasures in heaven</a:t>
            </a:r>
          </a:p>
          <a:p>
            <a:r>
              <a:rPr lang="en-US" b="1" dirty="0"/>
              <a:t>7:1-5</a:t>
            </a:r>
            <a:r>
              <a:rPr lang="en-US" dirty="0"/>
              <a:t> Judging with God’s standard, not man’s</a:t>
            </a:r>
          </a:p>
          <a:p>
            <a:endParaRPr lang="en-US" dirty="0"/>
          </a:p>
        </p:txBody>
      </p:sp>
      <p:sp>
        <p:nvSpPr>
          <p:cNvPr id="3" name="Title 2">
            <a:extLst>
              <a:ext uri="{FF2B5EF4-FFF2-40B4-BE49-F238E27FC236}">
                <a16:creationId xmlns:a16="http://schemas.microsoft.com/office/drawing/2014/main" id="{8FAE5028-7A2B-CD9D-CB5B-DF96FD421DF1}"/>
              </a:ext>
            </a:extLst>
          </p:cNvPr>
          <p:cNvSpPr>
            <a:spLocks noGrp="1"/>
          </p:cNvSpPr>
          <p:nvPr>
            <p:ph type="title"/>
          </p:nvPr>
        </p:nvSpPr>
        <p:spPr/>
        <p:txBody>
          <a:bodyPr/>
          <a:lstStyle/>
          <a:p>
            <a:r>
              <a:rPr lang="en-US" dirty="0"/>
              <a:t>Review </a:t>
            </a:r>
          </a:p>
        </p:txBody>
      </p:sp>
    </p:spTree>
    <p:extLst>
      <p:ext uri="{BB962C8B-B14F-4D97-AF65-F5344CB8AC3E}">
        <p14:creationId xmlns:p14="http://schemas.microsoft.com/office/powerpoint/2010/main" val="88361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C8CCAF6-5C40-4E5A-0055-6BED34512F08}"/>
              </a:ext>
            </a:extLst>
          </p:cNvPr>
          <p:cNvSpPr>
            <a:spLocks noGrp="1"/>
          </p:cNvSpPr>
          <p:nvPr>
            <p:ph idx="1"/>
          </p:nvPr>
        </p:nvSpPr>
        <p:spPr/>
        <p:txBody>
          <a:bodyPr/>
          <a:lstStyle/>
          <a:p>
            <a:r>
              <a:rPr lang="en-US" dirty="0"/>
              <a:t>“Purpose of judging was not that we might condemn others, but that we might be able to minister to them.” Wiersbe</a:t>
            </a:r>
          </a:p>
          <a:p>
            <a:r>
              <a:rPr lang="en-US" dirty="0"/>
              <a:t>Don’t give what is holy to dogs or pigs; it means nothing to them</a:t>
            </a:r>
          </a:p>
          <a:p>
            <a:r>
              <a:rPr lang="en-US" dirty="0"/>
              <a:t>What is holy is valuable, special, pure and clean</a:t>
            </a:r>
          </a:p>
          <a:p>
            <a:r>
              <a:rPr lang="en-US" dirty="0"/>
              <a:t>“We must not cheapen the gospel by a ministry that lacks discernment.” Wiersbe</a:t>
            </a:r>
          </a:p>
          <a:p>
            <a:r>
              <a:rPr lang="en-US" dirty="0"/>
              <a:t>There are people who will simply NOT accept the gospel no matter how many times and ways you share it.</a:t>
            </a:r>
          </a:p>
        </p:txBody>
      </p:sp>
      <p:sp>
        <p:nvSpPr>
          <p:cNvPr id="3" name="Title 2">
            <a:extLst>
              <a:ext uri="{FF2B5EF4-FFF2-40B4-BE49-F238E27FC236}">
                <a16:creationId xmlns:a16="http://schemas.microsoft.com/office/drawing/2014/main" id="{F6430EB4-8CE8-8AD6-8296-E79A331B48FE}"/>
              </a:ext>
            </a:extLst>
          </p:cNvPr>
          <p:cNvSpPr>
            <a:spLocks noGrp="1"/>
          </p:cNvSpPr>
          <p:nvPr>
            <p:ph type="title"/>
          </p:nvPr>
        </p:nvSpPr>
        <p:spPr/>
        <p:txBody>
          <a:bodyPr/>
          <a:lstStyle/>
          <a:p>
            <a:r>
              <a:rPr lang="en-US" dirty="0"/>
              <a:t>Matthew 7:6</a:t>
            </a:r>
          </a:p>
        </p:txBody>
      </p:sp>
    </p:spTree>
    <p:extLst>
      <p:ext uri="{BB962C8B-B14F-4D97-AF65-F5344CB8AC3E}">
        <p14:creationId xmlns:p14="http://schemas.microsoft.com/office/powerpoint/2010/main" val="3768597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6D363FD-8CD4-F1E5-0EFA-27DE4D8C5D61}"/>
              </a:ext>
            </a:extLst>
          </p:cNvPr>
          <p:cNvSpPr>
            <a:spLocks noGrp="1"/>
          </p:cNvSpPr>
          <p:nvPr>
            <p:ph idx="1"/>
          </p:nvPr>
        </p:nvSpPr>
        <p:spPr/>
        <p:txBody>
          <a:bodyPr/>
          <a:lstStyle/>
          <a:p>
            <a:r>
              <a:rPr lang="en-US" b="1" dirty="0"/>
              <a:t>Phil. 3:2 </a:t>
            </a:r>
            <a:r>
              <a:rPr lang="en-US" dirty="0"/>
              <a:t>Dogs were associated with evil workers, false circumcision, the scribes and Pharisees</a:t>
            </a:r>
          </a:p>
          <a:p>
            <a:r>
              <a:rPr lang="en-US" b="1" dirty="0"/>
              <a:t>Rev. 22:14-15 </a:t>
            </a:r>
            <a:r>
              <a:rPr lang="en-US" dirty="0"/>
              <a:t>The Lake of Fire, outside the new Jerusalem, is reserved for them</a:t>
            </a:r>
          </a:p>
          <a:p>
            <a:r>
              <a:rPr lang="en-US" b="1" dirty="0"/>
              <a:t>2 Pet. 2:22 </a:t>
            </a:r>
            <a:r>
              <a:rPr lang="en-US" dirty="0"/>
              <a:t>“A dog returns to its own vomit”, and “A sow, after washing, returns to wallowing in the mire.” It’s their nature; their hearts have not changed. (2:18 these are false teachers)</a:t>
            </a:r>
          </a:p>
          <a:p>
            <a:r>
              <a:rPr lang="en-US" b="1" dirty="0"/>
              <a:t>Matt. 10:11-15 </a:t>
            </a:r>
            <a:r>
              <a:rPr lang="en-US" dirty="0"/>
              <a:t>It takes discernment to know who to share the gospel with</a:t>
            </a:r>
          </a:p>
          <a:p>
            <a:r>
              <a:rPr lang="en-US" b="1" dirty="0"/>
              <a:t>Acts 18:1-6 </a:t>
            </a:r>
            <a:r>
              <a:rPr lang="en-US" dirty="0"/>
              <a:t>Paul left the Jews and went to the Gentiles</a:t>
            </a:r>
          </a:p>
        </p:txBody>
      </p:sp>
      <p:sp>
        <p:nvSpPr>
          <p:cNvPr id="3" name="Title 2">
            <a:extLst>
              <a:ext uri="{FF2B5EF4-FFF2-40B4-BE49-F238E27FC236}">
                <a16:creationId xmlns:a16="http://schemas.microsoft.com/office/drawing/2014/main" id="{9FF125D6-93EF-C6EC-2021-860B87F42E74}"/>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396405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6E1791-73A6-25D9-F45B-5BE949241F53}"/>
              </a:ext>
            </a:extLst>
          </p:cNvPr>
          <p:cNvSpPr>
            <a:spLocks noGrp="1"/>
          </p:cNvSpPr>
          <p:nvPr>
            <p:ph idx="1"/>
          </p:nvPr>
        </p:nvSpPr>
        <p:spPr/>
        <p:txBody>
          <a:bodyPr/>
          <a:lstStyle/>
          <a:p>
            <a:r>
              <a:rPr lang="en-US" b="1" dirty="0"/>
              <a:t>Acts 13:44-49</a:t>
            </a:r>
            <a:r>
              <a:rPr lang="en-US" dirty="0"/>
              <a:t> (not in your homework) Paul quotes </a:t>
            </a:r>
            <a:r>
              <a:rPr lang="en-US" b="1" dirty="0"/>
              <a:t>Is. 49:6 </a:t>
            </a:r>
            <a:r>
              <a:rPr lang="en-US" dirty="0"/>
              <a:t>“I have placed you as a light for the Gentiles, that you may bring salvation to the end of the earth.” The Jews, says Paul, had actually judged themselves unworthy of eternal life since they repudiated the word of God which was spoken to them first.</a:t>
            </a:r>
          </a:p>
          <a:p>
            <a:r>
              <a:rPr lang="en-US" b="1" dirty="0"/>
              <a:t>Titus 3:10-11 </a:t>
            </a:r>
            <a:r>
              <a:rPr lang="en-US" dirty="0"/>
              <a:t>Watch out for those who only want to cause division. They are factious.</a:t>
            </a:r>
          </a:p>
          <a:p>
            <a:r>
              <a:rPr lang="en-US" b="1" dirty="0"/>
              <a:t>“Factious”: </a:t>
            </a:r>
            <a:r>
              <a:rPr lang="en-US" dirty="0"/>
              <a:t>specializing in ½ truths and misimpression “to win others over” to their personal opinion, while creating harmful divisions.</a:t>
            </a:r>
          </a:p>
        </p:txBody>
      </p:sp>
      <p:sp>
        <p:nvSpPr>
          <p:cNvPr id="3" name="Title 2">
            <a:extLst>
              <a:ext uri="{FF2B5EF4-FFF2-40B4-BE49-F238E27FC236}">
                <a16:creationId xmlns:a16="http://schemas.microsoft.com/office/drawing/2014/main" id="{EEF05F7D-8967-899A-5577-F4262903ECB7}"/>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3958247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140C2D7-EFA0-9028-AD56-6D737ACACD82}"/>
              </a:ext>
            </a:extLst>
          </p:cNvPr>
          <p:cNvSpPr>
            <a:spLocks noGrp="1"/>
          </p:cNvSpPr>
          <p:nvPr>
            <p:ph idx="1"/>
          </p:nvPr>
        </p:nvSpPr>
        <p:spPr/>
        <p:txBody>
          <a:bodyPr/>
          <a:lstStyle/>
          <a:p>
            <a:r>
              <a:rPr lang="en-US" dirty="0"/>
              <a:t>Ask, seek, and knock – by faith – believing He will answer according to His Word.</a:t>
            </a:r>
          </a:p>
          <a:p>
            <a:r>
              <a:rPr lang="en-US" dirty="0"/>
              <a:t>When we receive from the Lord what we ask, others will see and glorify Him……even unbelievers.</a:t>
            </a:r>
          </a:p>
          <a:p>
            <a:r>
              <a:rPr lang="en-US" b="1" dirty="0"/>
              <a:t>Rom. 3:22 </a:t>
            </a:r>
            <a:r>
              <a:rPr lang="en-US" dirty="0"/>
              <a:t>True righteousness comes from faith in Christ Jesus, not an external law.</a:t>
            </a:r>
          </a:p>
          <a:p>
            <a:r>
              <a:rPr lang="en-US" b="1" dirty="0"/>
              <a:t>Matt. 7:12 </a:t>
            </a:r>
            <a:r>
              <a:rPr lang="en-US" dirty="0"/>
              <a:t>True righteousness is extended toward others</a:t>
            </a:r>
          </a:p>
          <a:p>
            <a:r>
              <a:rPr lang="en-US" b="1" dirty="0"/>
              <a:t>Matt. 22:35-40 </a:t>
            </a:r>
            <a:r>
              <a:rPr lang="en-US" dirty="0"/>
              <a:t>The greatest commandment is to love God, the 2</a:t>
            </a:r>
            <a:r>
              <a:rPr lang="en-US" baseline="30000" dirty="0"/>
              <a:t>nd</a:t>
            </a:r>
            <a:r>
              <a:rPr lang="en-US" dirty="0"/>
              <a:t> is to love your neighbor as yourself. The Whole Law and Prophets depend on these 2 commandments.</a:t>
            </a:r>
          </a:p>
        </p:txBody>
      </p:sp>
      <p:sp>
        <p:nvSpPr>
          <p:cNvPr id="3" name="Title 2">
            <a:extLst>
              <a:ext uri="{FF2B5EF4-FFF2-40B4-BE49-F238E27FC236}">
                <a16:creationId xmlns:a16="http://schemas.microsoft.com/office/drawing/2014/main" id="{38CFA240-3B23-651D-7508-31B4542C90BD}"/>
              </a:ext>
            </a:extLst>
          </p:cNvPr>
          <p:cNvSpPr>
            <a:spLocks noGrp="1"/>
          </p:cNvSpPr>
          <p:nvPr>
            <p:ph type="title"/>
          </p:nvPr>
        </p:nvSpPr>
        <p:spPr/>
        <p:txBody>
          <a:bodyPr/>
          <a:lstStyle/>
          <a:p>
            <a:r>
              <a:rPr lang="en-US" dirty="0"/>
              <a:t>Matthew 7:7-12</a:t>
            </a:r>
          </a:p>
        </p:txBody>
      </p:sp>
    </p:spTree>
    <p:extLst>
      <p:ext uri="{BB962C8B-B14F-4D97-AF65-F5344CB8AC3E}">
        <p14:creationId xmlns:p14="http://schemas.microsoft.com/office/powerpoint/2010/main" val="3491129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9C2203-FF33-E6C8-31B7-B95C6CD154A1}"/>
              </a:ext>
            </a:extLst>
          </p:cNvPr>
          <p:cNvSpPr>
            <a:spLocks noGrp="1"/>
          </p:cNvSpPr>
          <p:nvPr>
            <p:ph idx="1"/>
          </p:nvPr>
        </p:nvSpPr>
        <p:spPr/>
        <p:txBody>
          <a:bodyPr/>
          <a:lstStyle/>
          <a:p>
            <a:r>
              <a:rPr lang="en-US" dirty="0"/>
              <a:t>The way to enter the kingdom is through a narrow gate, which leads to life, but few find it. It’s by faith, not works.</a:t>
            </a:r>
          </a:p>
          <a:p>
            <a:r>
              <a:rPr lang="en-US" dirty="0"/>
              <a:t>Many take the wide gate to destruction, trying to work their way into heaven…..by being good and doing good deeds.</a:t>
            </a:r>
          </a:p>
          <a:p>
            <a:r>
              <a:rPr lang="en-US" dirty="0"/>
              <a:t>“Two </a:t>
            </a:r>
            <a:r>
              <a:rPr lang="en-US" b="1" dirty="0"/>
              <a:t>ways</a:t>
            </a:r>
            <a:r>
              <a:rPr lang="en-US" dirty="0"/>
              <a:t> tell us to examine the cost of our profession: Have we paid a price?”  Wiersbe</a:t>
            </a:r>
          </a:p>
          <a:p>
            <a:r>
              <a:rPr lang="en-US" b="1" dirty="0"/>
              <a:t>7:15</a:t>
            </a:r>
            <a:r>
              <a:rPr lang="en-US" dirty="0"/>
              <a:t> Beware!!! Like in </a:t>
            </a:r>
            <a:r>
              <a:rPr lang="en-US" b="1" dirty="0"/>
              <a:t>6:1</a:t>
            </a:r>
            <a:r>
              <a:rPr lang="en-US" dirty="0"/>
              <a:t>  Beware!! </a:t>
            </a:r>
          </a:p>
          <a:p>
            <a:r>
              <a:rPr lang="en-US" dirty="0"/>
              <a:t>Jesus warned us NOT to follow the wrong prophets and teachers…….but how will we know??</a:t>
            </a:r>
          </a:p>
          <a:p>
            <a:pPr marL="109728" indent="0">
              <a:buNone/>
            </a:pPr>
            <a:endParaRPr lang="en-US" dirty="0"/>
          </a:p>
        </p:txBody>
      </p:sp>
      <p:sp>
        <p:nvSpPr>
          <p:cNvPr id="3" name="Title 2">
            <a:extLst>
              <a:ext uri="{FF2B5EF4-FFF2-40B4-BE49-F238E27FC236}">
                <a16:creationId xmlns:a16="http://schemas.microsoft.com/office/drawing/2014/main" id="{7C5833CC-242A-9299-5110-BFBCE28F7F58}"/>
              </a:ext>
            </a:extLst>
          </p:cNvPr>
          <p:cNvSpPr>
            <a:spLocks noGrp="1"/>
          </p:cNvSpPr>
          <p:nvPr>
            <p:ph type="title"/>
          </p:nvPr>
        </p:nvSpPr>
        <p:spPr/>
        <p:txBody>
          <a:bodyPr/>
          <a:lstStyle/>
          <a:p>
            <a:r>
              <a:rPr lang="en-US" dirty="0"/>
              <a:t>Matthew 7:13-15</a:t>
            </a:r>
          </a:p>
        </p:txBody>
      </p:sp>
    </p:spTree>
    <p:extLst>
      <p:ext uri="{BB962C8B-B14F-4D97-AF65-F5344CB8AC3E}">
        <p14:creationId xmlns:p14="http://schemas.microsoft.com/office/powerpoint/2010/main" val="394755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B5DB386-E3B0-3409-8B20-7EFB70D4B1F3}"/>
              </a:ext>
            </a:extLst>
          </p:cNvPr>
          <p:cNvSpPr>
            <a:spLocks noGrp="1"/>
          </p:cNvSpPr>
          <p:nvPr>
            <p:ph idx="1"/>
          </p:nvPr>
        </p:nvSpPr>
        <p:spPr/>
        <p:txBody>
          <a:bodyPr/>
          <a:lstStyle/>
          <a:p>
            <a:r>
              <a:rPr lang="en-US" dirty="0"/>
              <a:t>“You will know them by their fruits.”</a:t>
            </a:r>
          </a:p>
          <a:p>
            <a:r>
              <a:rPr lang="en-US" dirty="0"/>
              <a:t>The “false prophets” should be evaluated by all that He taught us from the Sermon on the Mount.</a:t>
            </a:r>
          </a:p>
          <a:p>
            <a:r>
              <a:rPr lang="en-US" dirty="0"/>
              <a:t>They don’t produce good fruit because they can’t! They don’t have the source for it – Holy Spirit.</a:t>
            </a:r>
          </a:p>
          <a:p>
            <a:r>
              <a:rPr lang="en-US" dirty="0"/>
              <a:t>Two </a:t>
            </a:r>
            <a:r>
              <a:rPr lang="en-US" b="1" dirty="0"/>
              <a:t>Trees:</a:t>
            </a:r>
            <a:r>
              <a:rPr lang="en-US" dirty="0"/>
              <a:t> “tell us to investigate whether our lives have really changed. Is there godly fruit?” Wiersbe</a:t>
            </a:r>
          </a:p>
        </p:txBody>
      </p:sp>
      <p:sp>
        <p:nvSpPr>
          <p:cNvPr id="3" name="Title 2">
            <a:extLst>
              <a:ext uri="{FF2B5EF4-FFF2-40B4-BE49-F238E27FC236}">
                <a16:creationId xmlns:a16="http://schemas.microsoft.com/office/drawing/2014/main" id="{57F1BAF8-A944-4A90-185C-660B9E462CF4}"/>
              </a:ext>
            </a:extLst>
          </p:cNvPr>
          <p:cNvSpPr>
            <a:spLocks noGrp="1"/>
          </p:cNvSpPr>
          <p:nvPr>
            <p:ph type="title"/>
          </p:nvPr>
        </p:nvSpPr>
        <p:spPr/>
        <p:txBody>
          <a:bodyPr/>
          <a:lstStyle/>
          <a:p>
            <a:r>
              <a:rPr lang="en-US" dirty="0"/>
              <a:t>Matthew 7:16-20</a:t>
            </a:r>
          </a:p>
        </p:txBody>
      </p:sp>
    </p:spTree>
    <p:extLst>
      <p:ext uri="{BB962C8B-B14F-4D97-AF65-F5344CB8AC3E}">
        <p14:creationId xmlns:p14="http://schemas.microsoft.com/office/powerpoint/2010/main" val="1156207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87DFB9-26E2-C24D-80BF-AE4BE4950F30}"/>
              </a:ext>
            </a:extLst>
          </p:cNvPr>
          <p:cNvSpPr>
            <a:spLocks noGrp="1"/>
          </p:cNvSpPr>
          <p:nvPr>
            <p:ph idx="1"/>
          </p:nvPr>
        </p:nvSpPr>
        <p:spPr/>
        <p:txBody>
          <a:bodyPr/>
          <a:lstStyle/>
          <a:p>
            <a:r>
              <a:rPr lang="en-US" b="1" dirty="0"/>
              <a:t>Jer. 5:31; 23:16-40 </a:t>
            </a:r>
            <a:r>
              <a:rPr lang="en-US" dirty="0"/>
              <a:t>Israel LOVED the false prophets because they offered vain hope and said no disaster was coming.</a:t>
            </a:r>
          </a:p>
          <a:p>
            <a:r>
              <a:rPr lang="en-US" b="1" dirty="0"/>
              <a:t>2 Pet. 2:1-22 </a:t>
            </a:r>
            <a:r>
              <a:rPr lang="en-US" dirty="0"/>
              <a:t>Just like Israel had false prophets, so will the church. They will twist words, and many will follow them in sensuality.</a:t>
            </a:r>
          </a:p>
          <a:p>
            <a:r>
              <a:rPr lang="en-US" b="1" dirty="0"/>
              <a:t>Ez. 34:1-12 </a:t>
            </a:r>
            <a:r>
              <a:rPr lang="en-US" dirty="0"/>
              <a:t>These prophets cared only for themselves, but God said He would take care of His sheep.</a:t>
            </a:r>
          </a:p>
          <a:p>
            <a:r>
              <a:rPr lang="en-US" b="1" dirty="0"/>
              <a:t>Matt. 3:7-12  </a:t>
            </a:r>
            <a:r>
              <a:rPr lang="en-US" dirty="0"/>
              <a:t>John the Baptist described fruits of repentance which are evidence of salvation.</a:t>
            </a:r>
            <a:endParaRPr lang="en-US" b="1" dirty="0"/>
          </a:p>
        </p:txBody>
      </p:sp>
      <p:sp>
        <p:nvSpPr>
          <p:cNvPr id="3" name="Title 2">
            <a:extLst>
              <a:ext uri="{FF2B5EF4-FFF2-40B4-BE49-F238E27FC236}">
                <a16:creationId xmlns:a16="http://schemas.microsoft.com/office/drawing/2014/main" id="{B6C1B21B-E6AA-75DC-0665-30C45E4BDCB2}"/>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2059694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 Luk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Theme Luke" id="{955BE703-B9AE-4A5C-AFCF-AC282E1E427D}" vid="{2228BCD3-862B-4DDA-9176-8E058845AE29}"/>
    </a:ext>
  </a:extLst>
</a:theme>
</file>

<file path=docProps/app.xml><?xml version="1.0" encoding="utf-8"?>
<Properties xmlns="http://schemas.openxmlformats.org/officeDocument/2006/extended-properties" xmlns:vt="http://schemas.openxmlformats.org/officeDocument/2006/docPropsVTypes">
  <Template>Theme Luke</Template>
  <TotalTime>64</TotalTime>
  <Words>1110</Words>
  <Application>Microsoft Office PowerPoint</Application>
  <PresentationFormat>Widescreen</PresentationFormat>
  <Paragraphs>71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Lucida Sans Unicode</vt:lpstr>
      <vt:lpstr>Verdana</vt:lpstr>
      <vt:lpstr>Wingdings 2</vt:lpstr>
      <vt:lpstr>Wingdings 3</vt:lpstr>
      <vt:lpstr>Theme Luke</vt:lpstr>
      <vt:lpstr>Sermon on the Mount</vt:lpstr>
      <vt:lpstr>Review </vt:lpstr>
      <vt:lpstr>Matthew 7:6</vt:lpstr>
      <vt:lpstr>Cross References</vt:lpstr>
      <vt:lpstr>Cross References</vt:lpstr>
      <vt:lpstr>Matthew 7:7-12</vt:lpstr>
      <vt:lpstr>Matthew 7:13-15</vt:lpstr>
      <vt:lpstr>Matthew 7:16-20</vt:lpstr>
      <vt:lpstr>Cross References</vt:lpstr>
      <vt:lpstr>Matthew 7:21-23</vt:lpstr>
      <vt:lpstr>Matthew 7:24-27</vt:lpstr>
      <vt:lpstr>Matthew 7:28-29</vt:lpstr>
      <vt:lpstr>Application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on the Mount</dc:title>
  <dc:creator>Ron Goins</dc:creator>
  <cp:lastModifiedBy>Ron Goins</cp:lastModifiedBy>
  <cp:revision>27</cp:revision>
  <dcterms:created xsi:type="dcterms:W3CDTF">2023-09-19T23:44:53Z</dcterms:created>
  <dcterms:modified xsi:type="dcterms:W3CDTF">2023-09-20T00:53:31Z</dcterms:modified>
</cp:coreProperties>
</file>