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D2C56BB-82AC-424C-95F6-F8B87B97F1E2}" type="datetimeFigureOut">
              <a:rPr lang="en-US" smtClean="0"/>
              <a:t>10/19/2022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2C520F-A012-4FEE-99E4-5FC71838035B}" type="slidenum">
              <a:rPr lang="en-US" smtClean="0"/>
              <a:t>‹#›</a:t>
            </a:fld>
            <a:endParaRPr lang="en-US"/>
          </a:p>
        </p:txBody>
      </p:sp>
    </p:spTree>
    <p:extLst>
      <p:ext uri="{BB962C8B-B14F-4D97-AF65-F5344CB8AC3E}">
        <p14:creationId xmlns:p14="http://schemas.microsoft.com/office/powerpoint/2010/main" val="3071087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2C56BB-82AC-424C-95F6-F8B87B97F1E2}" type="datetimeFigureOut">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C520F-A012-4FEE-99E4-5FC71838035B}" type="slidenum">
              <a:rPr lang="en-US" smtClean="0"/>
              <a:t>‹#›</a:t>
            </a:fld>
            <a:endParaRPr lang="en-US"/>
          </a:p>
        </p:txBody>
      </p:sp>
    </p:spTree>
    <p:extLst>
      <p:ext uri="{BB962C8B-B14F-4D97-AF65-F5344CB8AC3E}">
        <p14:creationId xmlns:p14="http://schemas.microsoft.com/office/powerpoint/2010/main" val="1658719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2C56BB-82AC-424C-95F6-F8B87B97F1E2}" type="datetimeFigureOut">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C520F-A012-4FEE-99E4-5FC71838035B}" type="slidenum">
              <a:rPr lang="en-US" smtClean="0"/>
              <a:t>‹#›</a:t>
            </a:fld>
            <a:endParaRPr lang="en-US"/>
          </a:p>
        </p:txBody>
      </p:sp>
    </p:spTree>
    <p:extLst>
      <p:ext uri="{BB962C8B-B14F-4D97-AF65-F5344CB8AC3E}">
        <p14:creationId xmlns:p14="http://schemas.microsoft.com/office/powerpoint/2010/main" val="2150700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D2C56BB-82AC-424C-95F6-F8B87B97F1E2}" type="datetimeFigureOut">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C520F-A012-4FEE-99E4-5FC71838035B}"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1674573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D2C56BB-82AC-424C-95F6-F8B87B97F1E2}" type="datetimeFigureOut">
              <a:rPr lang="en-US" smtClean="0"/>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2C520F-A012-4FEE-99E4-5FC71838035B}" type="slidenum">
              <a:rPr lang="en-US" smtClean="0"/>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12028879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D2C56BB-82AC-424C-95F6-F8B87B97F1E2}" type="datetimeFigureOut">
              <a:rPr lang="en-US" smtClean="0"/>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C520F-A012-4FEE-99E4-5FC71838035B}"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79450759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D2C56BB-82AC-424C-95F6-F8B87B97F1E2}" type="datetimeFigureOut">
              <a:rPr lang="en-US" smtClean="0"/>
              <a:t>10/19/2022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2C520F-A012-4FEE-99E4-5FC71838035B}" type="slidenum">
              <a:rPr lang="en-US" smtClean="0"/>
              <a:t>‹#›</a:t>
            </a:fld>
            <a:endParaRPr lang="en-US"/>
          </a:p>
        </p:txBody>
      </p:sp>
    </p:spTree>
    <p:extLst>
      <p:ext uri="{BB962C8B-B14F-4D97-AF65-F5344CB8AC3E}">
        <p14:creationId xmlns:p14="http://schemas.microsoft.com/office/powerpoint/2010/main" val="548161813"/>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D2C56BB-82AC-424C-95F6-F8B87B97F1E2}" type="datetimeFigureOut">
              <a:rPr lang="en-US" smtClean="0"/>
              <a:t>10/19/2022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2C520F-A012-4FEE-99E4-5FC71838035B}"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421919560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2C56BB-82AC-424C-95F6-F8B87B97F1E2}" type="datetimeFigureOut">
              <a:rPr lang="en-US" smtClean="0"/>
              <a:t>10/19/2022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2C520F-A012-4FEE-99E4-5FC71838035B}" type="slidenum">
              <a:rPr lang="en-US" smtClean="0"/>
              <a:t>‹#›</a:t>
            </a:fld>
            <a:endParaRPr lang="en-US"/>
          </a:p>
        </p:txBody>
      </p:sp>
    </p:spTree>
    <p:extLst>
      <p:ext uri="{BB962C8B-B14F-4D97-AF65-F5344CB8AC3E}">
        <p14:creationId xmlns:p14="http://schemas.microsoft.com/office/powerpoint/2010/main" val="3244720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DD2C56BB-82AC-424C-95F6-F8B87B97F1E2}" type="datetimeFigureOut">
              <a:rPr lang="en-US" smtClean="0"/>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2C520F-A012-4FEE-99E4-5FC71838035B}" type="slidenum">
              <a:rPr lang="en-US" smtClean="0"/>
              <a:t>‹#›</a:t>
            </a:fld>
            <a:endParaRPr lang="en-US"/>
          </a:p>
        </p:txBody>
      </p:sp>
    </p:spTree>
    <p:extLst>
      <p:ext uri="{BB962C8B-B14F-4D97-AF65-F5344CB8AC3E}">
        <p14:creationId xmlns:p14="http://schemas.microsoft.com/office/powerpoint/2010/main" val="163220834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D2C56BB-82AC-424C-95F6-F8B87B97F1E2}" type="datetimeFigureOut">
              <a:rPr lang="en-US" smtClean="0"/>
              <a:t>10/19/2022</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2C520F-A012-4FEE-99E4-5FC71838035B}" type="slidenum">
              <a:rPr lang="en-US" smtClean="0"/>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extLst>
      <p:ext uri="{BB962C8B-B14F-4D97-AF65-F5344CB8AC3E}">
        <p14:creationId xmlns:p14="http://schemas.microsoft.com/office/powerpoint/2010/main" val="107194269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DD2C56BB-82AC-424C-95F6-F8B87B97F1E2}" type="datetimeFigureOut">
              <a:rPr lang="en-US" smtClean="0"/>
              <a:t>10/19/2022</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B62C520F-A012-4FEE-99E4-5FC71838035B}" type="slidenum">
              <a:rPr lang="en-US" smtClean="0"/>
              <a:t>‹#›</a:t>
            </a:fld>
            <a:endParaRPr lang="en-US"/>
          </a:p>
        </p:txBody>
      </p:sp>
    </p:spTree>
    <p:extLst>
      <p:ext uri="{BB962C8B-B14F-4D97-AF65-F5344CB8AC3E}">
        <p14:creationId xmlns:p14="http://schemas.microsoft.com/office/powerpoint/2010/main" val="3817953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F4813-0E5F-F162-7A0D-7C7A48DD7FB5}"/>
              </a:ext>
            </a:extLst>
          </p:cNvPr>
          <p:cNvSpPr>
            <a:spLocks noGrp="1"/>
          </p:cNvSpPr>
          <p:nvPr>
            <p:ph type="ctrTitle"/>
          </p:nvPr>
        </p:nvSpPr>
        <p:spPr/>
        <p:txBody>
          <a:bodyPr/>
          <a:lstStyle/>
          <a:p>
            <a:r>
              <a:rPr lang="en-US" dirty="0"/>
              <a:t>Sermon on the Mount</a:t>
            </a:r>
          </a:p>
        </p:txBody>
      </p:sp>
      <p:sp>
        <p:nvSpPr>
          <p:cNvPr id="3" name="Subtitle 2">
            <a:extLst>
              <a:ext uri="{FF2B5EF4-FFF2-40B4-BE49-F238E27FC236}">
                <a16:creationId xmlns:a16="http://schemas.microsoft.com/office/drawing/2014/main" id="{FED9CD94-3BDA-59FD-A202-3E574742D6D3}"/>
              </a:ext>
            </a:extLst>
          </p:cNvPr>
          <p:cNvSpPr>
            <a:spLocks noGrp="1"/>
          </p:cNvSpPr>
          <p:nvPr>
            <p:ph type="subTitle" idx="1"/>
          </p:nvPr>
        </p:nvSpPr>
        <p:spPr/>
        <p:txBody>
          <a:bodyPr/>
          <a:lstStyle/>
          <a:p>
            <a:r>
              <a:rPr lang="en-US" dirty="0"/>
              <a:t>Lesson 7</a:t>
            </a:r>
          </a:p>
        </p:txBody>
      </p:sp>
    </p:spTree>
    <p:extLst>
      <p:ext uri="{BB962C8B-B14F-4D97-AF65-F5344CB8AC3E}">
        <p14:creationId xmlns:p14="http://schemas.microsoft.com/office/powerpoint/2010/main" val="2609584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C629EAB-82F4-ED4F-145A-64907BF1851B}"/>
              </a:ext>
            </a:extLst>
          </p:cNvPr>
          <p:cNvSpPr>
            <a:spLocks noGrp="1"/>
          </p:cNvSpPr>
          <p:nvPr>
            <p:ph idx="1"/>
          </p:nvPr>
        </p:nvSpPr>
        <p:spPr/>
        <p:txBody>
          <a:bodyPr/>
          <a:lstStyle/>
          <a:p>
            <a:r>
              <a:rPr lang="en-US" b="1" dirty="0"/>
              <a:t>Warning: </a:t>
            </a:r>
            <a:r>
              <a:rPr lang="en-US" dirty="0"/>
              <a:t>Don’t make false vows, fulfill your vows to the Lord.</a:t>
            </a:r>
          </a:p>
          <a:p>
            <a:r>
              <a:rPr lang="en-US" b="1" dirty="0"/>
              <a:t>Heb. 6:13-18 </a:t>
            </a:r>
            <a:r>
              <a:rPr lang="en-US" dirty="0"/>
              <a:t>God swore by Himself because there was nothing greater and because He CANNOT lie and does not change. So, God cannot break Covenant.</a:t>
            </a:r>
          </a:p>
          <a:p>
            <a:r>
              <a:rPr lang="en-US" b="1" dirty="0"/>
              <a:t>Leviticus, Numbers and Deuteronomy </a:t>
            </a:r>
            <a:r>
              <a:rPr lang="en-US" dirty="0"/>
              <a:t>say if you break your vow it profanes the Lord’s name.</a:t>
            </a:r>
          </a:p>
          <a:p>
            <a:r>
              <a:rPr lang="en-US" b="1" dirty="0"/>
              <a:t>James 5:12 </a:t>
            </a:r>
            <a:r>
              <a:rPr lang="en-US" dirty="0"/>
              <a:t>Don’t swear an oath! Don’t fall under judgment</a:t>
            </a:r>
          </a:p>
          <a:p>
            <a:r>
              <a:rPr lang="en-US" b="1" dirty="0"/>
              <a:t>Matt. 5:37 </a:t>
            </a:r>
            <a:r>
              <a:rPr lang="en-US" dirty="0"/>
              <a:t>Let your yes be yes and your no be no.</a:t>
            </a:r>
          </a:p>
        </p:txBody>
      </p:sp>
      <p:sp>
        <p:nvSpPr>
          <p:cNvPr id="3" name="Title 2">
            <a:extLst>
              <a:ext uri="{FF2B5EF4-FFF2-40B4-BE49-F238E27FC236}">
                <a16:creationId xmlns:a16="http://schemas.microsoft.com/office/drawing/2014/main" id="{E2418A61-992B-DEAA-D7AC-3A6F18BC1D8B}"/>
              </a:ext>
            </a:extLst>
          </p:cNvPr>
          <p:cNvSpPr>
            <a:spLocks noGrp="1"/>
          </p:cNvSpPr>
          <p:nvPr>
            <p:ph type="title"/>
          </p:nvPr>
        </p:nvSpPr>
        <p:spPr/>
        <p:txBody>
          <a:bodyPr/>
          <a:lstStyle/>
          <a:p>
            <a:r>
              <a:rPr lang="en-US" dirty="0"/>
              <a:t>Matt. 5:33-37     Vows</a:t>
            </a:r>
          </a:p>
        </p:txBody>
      </p:sp>
    </p:spTree>
    <p:extLst>
      <p:ext uri="{BB962C8B-B14F-4D97-AF65-F5344CB8AC3E}">
        <p14:creationId xmlns:p14="http://schemas.microsoft.com/office/powerpoint/2010/main" val="98477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2187476-5A53-2329-82BE-DA5CA2B03A07}"/>
              </a:ext>
            </a:extLst>
          </p:cNvPr>
          <p:cNvSpPr>
            <a:spLocks noGrp="1"/>
          </p:cNvSpPr>
          <p:nvPr>
            <p:ph idx="1"/>
          </p:nvPr>
        </p:nvSpPr>
        <p:spPr/>
        <p:txBody>
          <a:bodyPr/>
          <a:lstStyle/>
          <a:p>
            <a:r>
              <a:rPr lang="en-US" dirty="0"/>
              <a:t>The Law said make just restitution and just punishment.</a:t>
            </a:r>
          </a:p>
          <a:p>
            <a:r>
              <a:rPr lang="en-US" b="1" dirty="0"/>
              <a:t>No</a:t>
            </a:r>
            <a:r>
              <a:rPr lang="en-US" dirty="0"/>
              <a:t> pity was to be shown</a:t>
            </a:r>
          </a:p>
          <a:p>
            <a:r>
              <a:rPr lang="en-US" dirty="0"/>
              <a:t>It was a deterrent for evil.</a:t>
            </a:r>
          </a:p>
          <a:p>
            <a:r>
              <a:rPr lang="en-US" b="1" dirty="0"/>
              <a:t>Exodus 21 </a:t>
            </a:r>
            <a:r>
              <a:rPr lang="en-US" dirty="0"/>
              <a:t>and </a:t>
            </a:r>
            <a:r>
              <a:rPr lang="en-US" b="1" dirty="0"/>
              <a:t>Leviticus 24 </a:t>
            </a:r>
            <a:r>
              <a:rPr lang="en-US" dirty="0"/>
              <a:t>all state a life for a life</a:t>
            </a:r>
          </a:p>
          <a:p>
            <a:r>
              <a:rPr lang="en-US" b="1" dirty="0"/>
              <a:t>Deut. 19:15-21 </a:t>
            </a:r>
            <a:r>
              <a:rPr lang="en-US" dirty="0"/>
              <a:t>Speak of giving false testimony! Whatever he testified falsely to will be done to him!!</a:t>
            </a:r>
          </a:p>
          <a:p>
            <a:r>
              <a:rPr lang="en-US" dirty="0"/>
              <a:t>It also adds tooth for tooth, hand for hand and foot for foot.</a:t>
            </a:r>
          </a:p>
          <a:p>
            <a:r>
              <a:rPr lang="en-US" b="1" dirty="0"/>
              <a:t>Matt. 5 </a:t>
            </a:r>
            <a:r>
              <a:rPr lang="en-US" dirty="0"/>
              <a:t>Jesus goes to the heart again, because one must die to self: blessed are the meek/ gentle  vs.5</a:t>
            </a:r>
          </a:p>
        </p:txBody>
      </p:sp>
      <p:sp>
        <p:nvSpPr>
          <p:cNvPr id="3" name="Title 2">
            <a:extLst>
              <a:ext uri="{FF2B5EF4-FFF2-40B4-BE49-F238E27FC236}">
                <a16:creationId xmlns:a16="http://schemas.microsoft.com/office/drawing/2014/main" id="{5CDE03A0-D3BF-128F-08BA-64724ADE4C4F}"/>
              </a:ext>
            </a:extLst>
          </p:cNvPr>
          <p:cNvSpPr>
            <a:spLocks noGrp="1"/>
          </p:cNvSpPr>
          <p:nvPr>
            <p:ph type="title"/>
          </p:nvPr>
        </p:nvSpPr>
        <p:spPr/>
        <p:txBody>
          <a:bodyPr/>
          <a:lstStyle/>
          <a:p>
            <a:r>
              <a:rPr lang="en-US" dirty="0"/>
              <a:t>Matt. 5:38-42      Eye for an Eye</a:t>
            </a:r>
          </a:p>
        </p:txBody>
      </p:sp>
    </p:spTree>
    <p:extLst>
      <p:ext uri="{BB962C8B-B14F-4D97-AF65-F5344CB8AC3E}">
        <p14:creationId xmlns:p14="http://schemas.microsoft.com/office/powerpoint/2010/main" val="1928503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85731A-135A-F749-1E77-F8CCC162E4C4}"/>
              </a:ext>
            </a:extLst>
          </p:cNvPr>
          <p:cNvSpPr>
            <a:spLocks noGrp="1"/>
          </p:cNvSpPr>
          <p:nvPr>
            <p:ph idx="1"/>
          </p:nvPr>
        </p:nvSpPr>
        <p:spPr/>
        <p:txBody>
          <a:bodyPr/>
          <a:lstStyle/>
          <a:p>
            <a:r>
              <a:rPr lang="en-US" b="1" dirty="0"/>
              <a:t>Matt. 5:43 </a:t>
            </a:r>
            <a:r>
              <a:rPr lang="en-US" dirty="0"/>
              <a:t>Love your neighbor is in the Law: hate your enemy is not. It was added</a:t>
            </a:r>
          </a:p>
          <a:p>
            <a:r>
              <a:rPr lang="en-US" dirty="0"/>
              <a:t>So again, loving your neighbor is a requirement for those who are surpassing the righteousness of the scribes and Pharisees</a:t>
            </a:r>
          </a:p>
          <a:p>
            <a:r>
              <a:rPr lang="en-US" dirty="0"/>
              <a:t>God sends rain upon the righteous and unrighteous and causes the sun to rise on both.</a:t>
            </a:r>
          </a:p>
          <a:p>
            <a:r>
              <a:rPr lang="en-US" b="1" dirty="0"/>
              <a:t>Rom. 13:10 </a:t>
            </a:r>
            <a:r>
              <a:rPr lang="en-US" dirty="0"/>
              <a:t>Love is the fulfillment of the Law.</a:t>
            </a:r>
          </a:p>
          <a:p>
            <a:r>
              <a:rPr lang="en-US" b="1" dirty="0"/>
              <a:t>Luke 10:25-37 </a:t>
            </a:r>
            <a:r>
              <a:rPr lang="en-US" dirty="0"/>
              <a:t>Parable of the Good Samaritan. The priest and Levite pass the man, the Samaritan has compassion and ministers to him. Jesus said, “Go do likewise”</a:t>
            </a:r>
          </a:p>
          <a:p>
            <a:endParaRPr lang="en-US" dirty="0"/>
          </a:p>
        </p:txBody>
      </p:sp>
      <p:sp>
        <p:nvSpPr>
          <p:cNvPr id="3" name="Title 2">
            <a:extLst>
              <a:ext uri="{FF2B5EF4-FFF2-40B4-BE49-F238E27FC236}">
                <a16:creationId xmlns:a16="http://schemas.microsoft.com/office/drawing/2014/main" id="{43CE17A9-2914-0B3F-99FF-7721AC6C3425}"/>
              </a:ext>
            </a:extLst>
          </p:cNvPr>
          <p:cNvSpPr>
            <a:spLocks noGrp="1"/>
          </p:cNvSpPr>
          <p:nvPr>
            <p:ph type="title"/>
          </p:nvPr>
        </p:nvSpPr>
        <p:spPr/>
        <p:txBody>
          <a:bodyPr/>
          <a:lstStyle/>
          <a:p>
            <a:r>
              <a:rPr lang="en-US" dirty="0"/>
              <a:t>Matt. 5:43-48   Love</a:t>
            </a:r>
          </a:p>
        </p:txBody>
      </p:sp>
    </p:spTree>
    <p:extLst>
      <p:ext uri="{BB962C8B-B14F-4D97-AF65-F5344CB8AC3E}">
        <p14:creationId xmlns:p14="http://schemas.microsoft.com/office/powerpoint/2010/main" val="213225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9A4017-C287-7277-C646-2234D5E946F6}"/>
              </a:ext>
            </a:extLst>
          </p:cNvPr>
          <p:cNvSpPr>
            <a:spLocks noGrp="1"/>
          </p:cNvSpPr>
          <p:nvPr>
            <p:ph idx="1"/>
          </p:nvPr>
        </p:nvSpPr>
        <p:spPr/>
        <p:txBody>
          <a:bodyPr/>
          <a:lstStyle/>
          <a:p>
            <a:r>
              <a:rPr lang="en-US" b="1" dirty="0"/>
              <a:t>Rom. 12:18 </a:t>
            </a:r>
            <a:r>
              <a:rPr lang="en-US" dirty="0"/>
              <a:t>IF possible, so far as it depends on YOU, be at peace with all people</a:t>
            </a:r>
          </a:p>
          <a:p>
            <a:r>
              <a:rPr lang="en-US" dirty="0"/>
              <a:t>Feed your enemy, never take revenge, overcome evil with good</a:t>
            </a:r>
          </a:p>
          <a:p>
            <a:r>
              <a:rPr lang="en-US" dirty="0"/>
              <a:t>Love does no wrong and helps those who are in need expecting nothing in return.</a:t>
            </a:r>
          </a:p>
          <a:p>
            <a:r>
              <a:rPr lang="en-US" dirty="0"/>
              <a:t>Leave room for God’s wrath, that’s not your job. Your job is to love.</a:t>
            </a:r>
          </a:p>
        </p:txBody>
      </p:sp>
      <p:sp>
        <p:nvSpPr>
          <p:cNvPr id="3" name="Title 2">
            <a:extLst>
              <a:ext uri="{FF2B5EF4-FFF2-40B4-BE49-F238E27FC236}">
                <a16:creationId xmlns:a16="http://schemas.microsoft.com/office/drawing/2014/main" id="{E2D2BEA2-EE2F-05FC-A079-EEF3579DB6C4}"/>
              </a:ext>
            </a:extLst>
          </p:cNvPr>
          <p:cNvSpPr>
            <a:spLocks noGrp="1"/>
          </p:cNvSpPr>
          <p:nvPr>
            <p:ph type="title"/>
          </p:nvPr>
        </p:nvSpPr>
        <p:spPr/>
        <p:txBody>
          <a:bodyPr/>
          <a:lstStyle/>
          <a:p>
            <a:r>
              <a:rPr lang="en-US" dirty="0"/>
              <a:t>Love</a:t>
            </a:r>
          </a:p>
        </p:txBody>
      </p:sp>
    </p:spTree>
    <p:extLst>
      <p:ext uri="{BB962C8B-B14F-4D97-AF65-F5344CB8AC3E}">
        <p14:creationId xmlns:p14="http://schemas.microsoft.com/office/powerpoint/2010/main" val="123566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1AB6AA-3A77-3A31-C844-5DA155DD46C6}"/>
              </a:ext>
            </a:extLst>
          </p:cNvPr>
          <p:cNvSpPr>
            <a:spLocks noGrp="1"/>
          </p:cNvSpPr>
          <p:nvPr>
            <p:ph idx="1"/>
          </p:nvPr>
        </p:nvSpPr>
        <p:spPr/>
        <p:txBody>
          <a:bodyPr/>
          <a:lstStyle/>
          <a:p>
            <a:r>
              <a:rPr lang="en-US" b="1" dirty="0"/>
              <a:t>Romans 12:20 </a:t>
            </a:r>
            <a:r>
              <a:rPr lang="en-US" dirty="0"/>
              <a:t>as explained by Barnes commentary</a:t>
            </a:r>
          </a:p>
          <a:p>
            <a:r>
              <a:rPr lang="en-US" dirty="0"/>
              <a:t>Natural result of showing our enemy kindness would be expressive of intense agony of shame, remorse of conscience, a conviction of the evil of his conduct – salvation and peace with God.</a:t>
            </a:r>
          </a:p>
          <a:p>
            <a:r>
              <a:rPr lang="en-US" dirty="0"/>
              <a:t>People resist wrath, anger, and power but goodness they cannot resist; it finds its way to the heart, and the conscience does its work so that the sinner is overwhelmed at the remembrance of his crimes.</a:t>
            </a:r>
          </a:p>
        </p:txBody>
      </p:sp>
      <p:sp>
        <p:nvSpPr>
          <p:cNvPr id="3" name="Title 2">
            <a:extLst>
              <a:ext uri="{FF2B5EF4-FFF2-40B4-BE49-F238E27FC236}">
                <a16:creationId xmlns:a16="http://schemas.microsoft.com/office/drawing/2014/main" id="{A6245A18-1D78-D39E-653A-F1E7FFA63124}"/>
              </a:ext>
            </a:extLst>
          </p:cNvPr>
          <p:cNvSpPr>
            <a:spLocks noGrp="1"/>
          </p:cNvSpPr>
          <p:nvPr>
            <p:ph type="title"/>
          </p:nvPr>
        </p:nvSpPr>
        <p:spPr/>
        <p:txBody>
          <a:bodyPr/>
          <a:lstStyle/>
          <a:p>
            <a:r>
              <a:rPr lang="en-US" dirty="0"/>
              <a:t>“Heaping coals of fire upon his head”</a:t>
            </a:r>
          </a:p>
        </p:txBody>
      </p:sp>
    </p:spTree>
    <p:extLst>
      <p:ext uri="{BB962C8B-B14F-4D97-AF65-F5344CB8AC3E}">
        <p14:creationId xmlns:p14="http://schemas.microsoft.com/office/powerpoint/2010/main" val="443459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02FBD1-3FDB-A7DB-0CF7-428D6CF77DC1}"/>
              </a:ext>
            </a:extLst>
          </p:cNvPr>
          <p:cNvSpPr>
            <a:spLocks noGrp="1"/>
          </p:cNvSpPr>
          <p:nvPr>
            <p:ph idx="1"/>
          </p:nvPr>
        </p:nvSpPr>
        <p:spPr/>
        <p:txBody>
          <a:bodyPr/>
          <a:lstStyle/>
          <a:p>
            <a:r>
              <a:rPr lang="en-US" dirty="0"/>
              <a:t>The Beatitudes describe the character of those who enter the Kingdom of heaven.</a:t>
            </a:r>
          </a:p>
          <a:p>
            <a:r>
              <a:rPr lang="en-US" dirty="0"/>
              <a:t>Believers must have a righteousness that exceeds that of the scribes and Pharisees.</a:t>
            </a:r>
          </a:p>
          <a:p>
            <a:r>
              <a:rPr lang="en-US" dirty="0"/>
              <a:t>A righteousness based on the LAW, which is now written on our hearts with Holy Spirit inside enabling us to keep it.</a:t>
            </a:r>
          </a:p>
          <a:p>
            <a:r>
              <a:rPr lang="en-US" dirty="0"/>
              <a:t>Jesus did NOT do away with the Law, but fulfilled it, enabling us to fulfill it by faith in Him, thereby receiving Holy Spirit.</a:t>
            </a:r>
          </a:p>
        </p:txBody>
      </p:sp>
      <p:sp>
        <p:nvSpPr>
          <p:cNvPr id="3" name="Title 2">
            <a:extLst>
              <a:ext uri="{FF2B5EF4-FFF2-40B4-BE49-F238E27FC236}">
                <a16:creationId xmlns:a16="http://schemas.microsoft.com/office/drawing/2014/main" id="{34EFE503-DC76-4269-A5C0-D9CB55111D02}"/>
              </a:ext>
            </a:extLst>
          </p:cNvPr>
          <p:cNvSpPr>
            <a:spLocks noGrp="1"/>
          </p:cNvSpPr>
          <p:nvPr>
            <p:ph type="title"/>
          </p:nvPr>
        </p:nvSpPr>
        <p:spPr/>
        <p:txBody>
          <a:bodyPr/>
          <a:lstStyle/>
          <a:p>
            <a:r>
              <a:rPr lang="en-US" dirty="0"/>
              <a:t>Review </a:t>
            </a:r>
          </a:p>
        </p:txBody>
      </p:sp>
    </p:spTree>
    <p:extLst>
      <p:ext uri="{BB962C8B-B14F-4D97-AF65-F5344CB8AC3E}">
        <p14:creationId xmlns:p14="http://schemas.microsoft.com/office/powerpoint/2010/main" val="298303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438E1E-E7FA-73A6-72BB-09B8328F81DB}"/>
              </a:ext>
            </a:extLst>
          </p:cNvPr>
          <p:cNvSpPr>
            <a:spLocks noGrp="1"/>
          </p:cNvSpPr>
          <p:nvPr>
            <p:ph idx="1"/>
          </p:nvPr>
        </p:nvSpPr>
        <p:spPr/>
        <p:txBody>
          <a:bodyPr/>
          <a:lstStyle/>
          <a:p>
            <a:r>
              <a:rPr lang="en-US" dirty="0"/>
              <a:t>“You shall not murder”. Premeditated killing</a:t>
            </a:r>
          </a:p>
          <a:p>
            <a:r>
              <a:rPr lang="en-US" b="1" dirty="0"/>
              <a:t>Genesis, Exodus and Deuteronomy </a:t>
            </a:r>
            <a:r>
              <a:rPr lang="en-US" dirty="0"/>
              <a:t>all say that if a man murdered someone, his life was required.</a:t>
            </a:r>
          </a:p>
          <a:p>
            <a:r>
              <a:rPr lang="en-US" b="1" dirty="0"/>
              <a:t>Deut. 19   </a:t>
            </a:r>
            <a:r>
              <a:rPr lang="en-US" dirty="0"/>
              <a:t>Cities of refuge for the manslayer to run to, not the murderer. This was unintentional death. Here he could escape the avenger of blood if he was able to get inside before the avenger caught him.</a:t>
            </a:r>
          </a:p>
          <a:p>
            <a:r>
              <a:rPr lang="en-US" b="1" dirty="0"/>
              <a:t>Avenger of blood: </a:t>
            </a:r>
            <a:r>
              <a:rPr lang="en-US" dirty="0"/>
              <a:t>nearest relative of a murdered person. It was his right and duty to slay the murderer; it shows that every life is sacred.</a:t>
            </a:r>
          </a:p>
        </p:txBody>
      </p:sp>
      <p:sp>
        <p:nvSpPr>
          <p:cNvPr id="3" name="Title 2">
            <a:extLst>
              <a:ext uri="{FF2B5EF4-FFF2-40B4-BE49-F238E27FC236}">
                <a16:creationId xmlns:a16="http://schemas.microsoft.com/office/drawing/2014/main" id="{5BA2C37D-B297-3CD2-EA39-9D51722E2F99}"/>
              </a:ext>
            </a:extLst>
          </p:cNvPr>
          <p:cNvSpPr>
            <a:spLocks noGrp="1"/>
          </p:cNvSpPr>
          <p:nvPr>
            <p:ph type="title"/>
          </p:nvPr>
        </p:nvSpPr>
        <p:spPr/>
        <p:txBody>
          <a:bodyPr/>
          <a:lstStyle/>
          <a:p>
            <a:r>
              <a:rPr lang="en-US" dirty="0"/>
              <a:t>Matt. 5:21-26    Murder</a:t>
            </a:r>
          </a:p>
        </p:txBody>
      </p:sp>
    </p:spTree>
    <p:extLst>
      <p:ext uri="{BB962C8B-B14F-4D97-AF65-F5344CB8AC3E}">
        <p14:creationId xmlns:p14="http://schemas.microsoft.com/office/powerpoint/2010/main" val="776834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52659A-89C2-8550-CF1D-DDB9FAC59522}"/>
              </a:ext>
            </a:extLst>
          </p:cNvPr>
          <p:cNvSpPr>
            <a:spLocks noGrp="1"/>
          </p:cNvSpPr>
          <p:nvPr>
            <p:ph idx="1"/>
          </p:nvPr>
        </p:nvSpPr>
        <p:spPr/>
        <p:txBody>
          <a:bodyPr>
            <a:normAutofit lnSpcReduction="10000"/>
          </a:bodyPr>
          <a:lstStyle/>
          <a:p>
            <a:r>
              <a:rPr lang="en-US" dirty="0"/>
              <a:t>Jesus said that if a believer (He is speaking to crowds but specifically to His disciples 5:1) is angry with his brother, he is guilty of murder before the court.</a:t>
            </a:r>
          </a:p>
          <a:p>
            <a:r>
              <a:rPr lang="en-US" dirty="0"/>
              <a:t>Anger leads to verbal attacks which leads to hate which leads to murder. This is NOT of the Spirit of God who lives inside.</a:t>
            </a:r>
          </a:p>
          <a:p>
            <a:r>
              <a:rPr lang="en-US" dirty="0"/>
              <a:t>Righteousness that surpasses that of the scribes and Pharisees comes from the heart of flesh, Holy Spirit.</a:t>
            </a:r>
          </a:p>
          <a:p>
            <a:r>
              <a:rPr lang="en-US" b="1" dirty="0"/>
              <a:t>John 3:16; Rom. 5:6-10 </a:t>
            </a:r>
            <a:r>
              <a:rPr lang="en-US" dirty="0"/>
              <a:t>God loved the world, died for those who will believe in Him and for those who will not.</a:t>
            </a:r>
          </a:p>
          <a:p>
            <a:r>
              <a:rPr lang="en-US" b="1" dirty="0"/>
              <a:t>It is the Christian’s responsibility to make reconciliation with the fellow Christian that he knows has something against him</a:t>
            </a:r>
          </a:p>
        </p:txBody>
      </p:sp>
      <p:sp>
        <p:nvSpPr>
          <p:cNvPr id="3" name="Title 2">
            <a:extLst>
              <a:ext uri="{FF2B5EF4-FFF2-40B4-BE49-F238E27FC236}">
                <a16:creationId xmlns:a16="http://schemas.microsoft.com/office/drawing/2014/main" id="{92F9A1F6-D598-8B7D-352D-69245D25B8AE}"/>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3084565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10341CB-9C28-4227-3B8C-5F4871766A34}"/>
              </a:ext>
            </a:extLst>
          </p:cNvPr>
          <p:cNvSpPr>
            <a:spLocks noGrp="1"/>
          </p:cNvSpPr>
          <p:nvPr>
            <p:ph idx="1"/>
          </p:nvPr>
        </p:nvSpPr>
        <p:spPr/>
        <p:txBody>
          <a:bodyPr/>
          <a:lstStyle/>
          <a:p>
            <a:endParaRPr lang="en-US" dirty="0"/>
          </a:p>
          <a:p>
            <a:r>
              <a:rPr lang="en-US" dirty="0"/>
              <a:t>Jesus defined adultery: looking, lusting, it all began in the heart!</a:t>
            </a:r>
          </a:p>
          <a:p>
            <a:r>
              <a:rPr lang="en-US" b="1" dirty="0"/>
              <a:t>Prov. 4 &amp; 23 and Matt. 15 </a:t>
            </a:r>
            <a:r>
              <a:rPr lang="en-US" dirty="0"/>
              <a:t>show how the heart is the source.</a:t>
            </a:r>
          </a:p>
          <a:p>
            <a:r>
              <a:rPr lang="en-US" dirty="0"/>
              <a:t>“Looks” meant continuous action; to stare with the purpose of lusting.</a:t>
            </a:r>
          </a:p>
          <a:p>
            <a:r>
              <a:rPr lang="en-US" dirty="0"/>
              <a:t>New Covenant: New Heart   We are led by the Spirit now</a:t>
            </a:r>
          </a:p>
          <a:p>
            <a:r>
              <a:rPr lang="en-US" b="1" dirty="0"/>
              <a:t>Matt. 5:29-30 </a:t>
            </a:r>
            <a:r>
              <a:rPr lang="en-US" dirty="0"/>
              <a:t>tells us how to control adultery by being self controlled. Get rid of whatever is causing the sin.</a:t>
            </a:r>
          </a:p>
          <a:p>
            <a:r>
              <a:rPr lang="en-US" b="1" dirty="0"/>
              <a:t>Gal. 5:22-23 </a:t>
            </a:r>
            <a:r>
              <a:rPr lang="en-US" dirty="0"/>
              <a:t>Self control is included in the Fruit of the Spirit</a:t>
            </a:r>
          </a:p>
        </p:txBody>
      </p:sp>
      <p:sp>
        <p:nvSpPr>
          <p:cNvPr id="3" name="Title 2">
            <a:extLst>
              <a:ext uri="{FF2B5EF4-FFF2-40B4-BE49-F238E27FC236}">
                <a16:creationId xmlns:a16="http://schemas.microsoft.com/office/drawing/2014/main" id="{7154AF58-565E-8392-1CC3-78F1B1D60284}"/>
              </a:ext>
            </a:extLst>
          </p:cNvPr>
          <p:cNvSpPr>
            <a:spLocks noGrp="1"/>
          </p:cNvSpPr>
          <p:nvPr>
            <p:ph type="title"/>
          </p:nvPr>
        </p:nvSpPr>
        <p:spPr/>
        <p:txBody>
          <a:bodyPr/>
          <a:lstStyle/>
          <a:p>
            <a:r>
              <a:rPr lang="en-US" dirty="0"/>
              <a:t>Matthew 5:27-32   Adultery</a:t>
            </a:r>
          </a:p>
        </p:txBody>
      </p:sp>
    </p:spTree>
    <p:extLst>
      <p:ext uri="{BB962C8B-B14F-4D97-AF65-F5344CB8AC3E}">
        <p14:creationId xmlns:p14="http://schemas.microsoft.com/office/powerpoint/2010/main" val="3784396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C3466D-EEDB-713A-BCFC-80DC98CA1621}"/>
              </a:ext>
            </a:extLst>
          </p:cNvPr>
          <p:cNvSpPr>
            <a:spLocks noGrp="1"/>
          </p:cNvSpPr>
          <p:nvPr>
            <p:ph idx="1"/>
          </p:nvPr>
        </p:nvSpPr>
        <p:spPr/>
        <p:txBody>
          <a:bodyPr/>
          <a:lstStyle/>
          <a:p>
            <a:r>
              <a:rPr lang="en-US" b="1" dirty="0"/>
              <a:t>2 Cor. 10:3-5 </a:t>
            </a:r>
            <a:r>
              <a:rPr lang="en-US" dirty="0"/>
              <a:t>says to take every thought captive to the obedience of Christ. We aren’t waging battle according to the flesh, yet it IS the flesh that is tugging at us.</a:t>
            </a:r>
          </a:p>
          <a:p>
            <a:r>
              <a:rPr lang="en-US" dirty="0"/>
              <a:t>“To take captive” is a military term. To take under control like a prisoner!!! But only the one who is the victor takes prisoners.</a:t>
            </a:r>
          </a:p>
          <a:p>
            <a:r>
              <a:rPr lang="en-US" b="1" dirty="0"/>
              <a:t>Job</a:t>
            </a:r>
            <a:r>
              <a:rPr lang="en-US" dirty="0"/>
              <a:t> made a covenant with his eyes BEFORE the next temptation presented itself.</a:t>
            </a:r>
          </a:p>
          <a:p>
            <a:r>
              <a:rPr lang="en-US" b="1" dirty="0"/>
              <a:t>Phil. 4:8 </a:t>
            </a:r>
            <a:r>
              <a:rPr lang="en-US" dirty="0"/>
              <a:t>Christians CAN control their thoughts and think on this whole list of things, which will defeat sin.</a:t>
            </a:r>
            <a:endParaRPr lang="en-US" b="1" dirty="0"/>
          </a:p>
          <a:p>
            <a:endParaRPr lang="en-US" dirty="0"/>
          </a:p>
          <a:p>
            <a:endParaRPr lang="en-US" dirty="0"/>
          </a:p>
        </p:txBody>
      </p:sp>
      <p:sp>
        <p:nvSpPr>
          <p:cNvPr id="3" name="Title 2">
            <a:extLst>
              <a:ext uri="{FF2B5EF4-FFF2-40B4-BE49-F238E27FC236}">
                <a16:creationId xmlns:a16="http://schemas.microsoft.com/office/drawing/2014/main" id="{652CA88B-62CF-2D2F-CD8F-4E7FAC56E936}"/>
              </a:ext>
            </a:extLst>
          </p:cNvPr>
          <p:cNvSpPr>
            <a:spLocks noGrp="1"/>
          </p:cNvSpPr>
          <p:nvPr>
            <p:ph type="title"/>
          </p:nvPr>
        </p:nvSpPr>
        <p:spPr/>
        <p:txBody>
          <a:bodyPr>
            <a:normAutofit/>
          </a:bodyPr>
          <a:lstStyle/>
          <a:p>
            <a:r>
              <a:rPr lang="en-US" dirty="0"/>
              <a:t>Cross References   Controlling the mind</a:t>
            </a:r>
          </a:p>
        </p:txBody>
      </p:sp>
    </p:spTree>
    <p:extLst>
      <p:ext uri="{BB962C8B-B14F-4D97-AF65-F5344CB8AC3E}">
        <p14:creationId xmlns:p14="http://schemas.microsoft.com/office/powerpoint/2010/main" val="89665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D92B95-7951-387B-EB13-05875ED57051}"/>
              </a:ext>
            </a:extLst>
          </p:cNvPr>
          <p:cNvSpPr>
            <a:spLocks noGrp="1"/>
          </p:cNvSpPr>
          <p:nvPr>
            <p:ph idx="1"/>
          </p:nvPr>
        </p:nvSpPr>
        <p:spPr/>
        <p:txBody>
          <a:bodyPr/>
          <a:lstStyle/>
          <a:p>
            <a:r>
              <a:rPr lang="en-US" dirty="0"/>
              <a:t>They had heard that they just needed a certificate of divorce to be given to the wife so she could be sent away.</a:t>
            </a:r>
          </a:p>
          <a:p>
            <a:r>
              <a:rPr lang="en-US" dirty="0"/>
              <a:t>Jesus said the only reason for divorce was sexual immorality which broke the marriage covenant.</a:t>
            </a:r>
          </a:p>
          <a:p>
            <a:r>
              <a:rPr lang="en-US" b="1" dirty="0"/>
              <a:t>Mal. 2:13-16 </a:t>
            </a:r>
            <a:r>
              <a:rPr lang="en-US" dirty="0"/>
              <a:t>God’s heart hates divorce and even calls it dealing treacherously. “to betray, unfairness, deceitful”</a:t>
            </a:r>
          </a:p>
          <a:p>
            <a:r>
              <a:rPr lang="en-US" b="1" dirty="0"/>
              <a:t>Luke 16:18; Matt. 19:7-9 </a:t>
            </a:r>
            <a:r>
              <a:rPr lang="en-US" dirty="0"/>
              <a:t>Pharisees said Moses had allowed divorce because of their hard hearts. But it was not that way in the beginning in the garden. </a:t>
            </a:r>
            <a:r>
              <a:rPr lang="en-US" b="1" dirty="0"/>
              <a:t>Gen. 2:24 </a:t>
            </a:r>
            <a:r>
              <a:rPr lang="en-US" dirty="0"/>
              <a:t>Another result of the fall. </a:t>
            </a:r>
            <a:endParaRPr lang="en-US" b="1" dirty="0"/>
          </a:p>
          <a:p>
            <a:endParaRPr lang="en-US" dirty="0"/>
          </a:p>
        </p:txBody>
      </p:sp>
      <p:sp>
        <p:nvSpPr>
          <p:cNvPr id="3" name="Title 2">
            <a:extLst>
              <a:ext uri="{FF2B5EF4-FFF2-40B4-BE49-F238E27FC236}">
                <a16:creationId xmlns:a16="http://schemas.microsoft.com/office/drawing/2014/main" id="{943BE5A8-3963-5472-1FF7-C959EFE50A18}"/>
              </a:ext>
            </a:extLst>
          </p:cNvPr>
          <p:cNvSpPr>
            <a:spLocks noGrp="1"/>
          </p:cNvSpPr>
          <p:nvPr>
            <p:ph type="title"/>
          </p:nvPr>
        </p:nvSpPr>
        <p:spPr/>
        <p:txBody>
          <a:bodyPr/>
          <a:lstStyle/>
          <a:p>
            <a:r>
              <a:rPr lang="en-US" dirty="0"/>
              <a:t>Matt. 5:31-32        Divorce</a:t>
            </a:r>
          </a:p>
        </p:txBody>
      </p:sp>
    </p:spTree>
    <p:extLst>
      <p:ext uri="{BB962C8B-B14F-4D97-AF65-F5344CB8AC3E}">
        <p14:creationId xmlns:p14="http://schemas.microsoft.com/office/powerpoint/2010/main" val="840966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3610A9-2723-21FA-157C-CE96643CD5BA}"/>
              </a:ext>
            </a:extLst>
          </p:cNvPr>
          <p:cNvSpPr>
            <a:spLocks noGrp="1"/>
          </p:cNvSpPr>
          <p:nvPr>
            <p:ph idx="1"/>
          </p:nvPr>
        </p:nvSpPr>
        <p:spPr/>
        <p:txBody>
          <a:bodyPr>
            <a:normAutofit lnSpcReduction="10000"/>
          </a:bodyPr>
          <a:lstStyle/>
          <a:p>
            <a:r>
              <a:rPr lang="en-US" dirty="0"/>
              <a:t>Certificate of divorce: 1) Took some time   2) Took a priest or Levite to write it   3) Probably required the return of the dowry.</a:t>
            </a:r>
          </a:p>
          <a:p>
            <a:r>
              <a:rPr lang="en-US" dirty="0"/>
              <a:t>Think about Joseph and Mary: “quietly put her away” </a:t>
            </a:r>
            <a:r>
              <a:rPr lang="en-US" b="1" dirty="0"/>
              <a:t>Matt.</a:t>
            </a:r>
            <a:r>
              <a:rPr lang="en-US" dirty="0"/>
              <a:t> </a:t>
            </a:r>
            <a:r>
              <a:rPr lang="en-US" b="1" dirty="0"/>
              <a:t>1:19</a:t>
            </a:r>
          </a:p>
          <a:p>
            <a:r>
              <a:rPr lang="en-US" b="1" dirty="0"/>
              <a:t>I Cor. 7:10 </a:t>
            </a:r>
            <a:r>
              <a:rPr lang="en-US" dirty="0"/>
              <a:t>Written to Christians: don’t divorce. But if a wife leaves, she is to stay unmarried or be reconciled.</a:t>
            </a:r>
          </a:p>
          <a:p>
            <a:r>
              <a:rPr lang="en-US" b="1" dirty="0"/>
              <a:t>I Cor. 7:12-16 </a:t>
            </a:r>
            <a:r>
              <a:rPr lang="en-US" dirty="0"/>
              <a:t>Believers married to unbelievers. IF the unbeliever wants to stay married, then there is no divorce. If the unbeliever wants divorce, then let him or her leave; they are not under bondage regarding divorce and remarriage.</a:t>
            </a:r>
          </a:p>
          <a:p>
            <a:endParaRPr lang="en-US" b="1" dirty="0"/>
          </a:p>
        </p:txBody>
      </p:sp>
      <p:sp>
        <p:nvSpPr>
          <p:cNvPr id="3" name="Title 2">
            <a:extLst>
              <a:ext uri="{FF2B5EF4-FFF2-40B4-BE49-F238E27FC236}">
                <a16:creationId xmlns:a16="http://schemas.microsoft.com/office/drawing/2014/main" id="{110A7483-D023-C7E5-B987-0D620E5E6EBF}"/>
              </a:ext>
            </a:extLst>
          </p:cNvPr>
          <p:cNvSpPr>
            <a:spLocks noGrp="1"/>
          </p:cNvSpPr>
          <p:nvPr>
            <p:ph type="title"/>
          </p:nvPr>
        </p:nvSpPr>
        <p:spPr/>
        <p:txBody>
          <a:bodyPr/>
          <a:lstStyle/>
          <a:p>
            <a:r>
              <a:rPr lang="en-US" dirty="0"/>
              <a:t>Cross References</a:t>
            </a:r>
          </a:p>
        </p:txBody>
      </p:sp>
    </p:spTree>
    <p:extLst>
      <p:ext uri="{BB962C8B-B14F-4D97-AF65-F5344CB8AC3E}">
        <p14:creationId xmlns:p14="http://schemas.microsoft.com/office/powerpoint/2010/main" val="2005972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4C7702-7BF9-D22E-2AA6-F8390661E0E1}"/>
              </a:ext>
            </a:extLst>
          </p:cNvPr>
          <p:cNvSpPr>
            <a:spLocks noGrp="1"/>
          </p:cNvSpPr>
          <p:nvPr>
            <p:ph idx="1"/>
          </p:nvPr>
        </p:nvSpPr>
        <p:spPr/>
        <p:txBody>
          <a:bodyPr/>
          <a:lstStyle/>
          <a:p>
            <a:r>
              <a:rPr lang="en-US" b="1" dirty="0"/>
              <a:t>Deut. 24:1-4  </a:t>
            </a:r>
            <a:r>
              <a:rPr lang="en-US" dirty="0"/>
              <a:t>The divorced wife could not return to her first husband if she was put away by a second husband, or even if the 2</a:t>
            </a:r>
            <a:r>
              <a:rPr lang="en-US" baseline="30000" dirty="0"/>
              <a:t>nd</a:t>
            </a:r>
            <a:r>
              <a:rPr lang="en-US" dirty="0"/>
              <a:t> husband died. Adultery undermines the very fabric of society and the home. The covenant had been broken and cannot be restored.</a:t>
            </a:r>
          </a:p>
          <a:p>
            <a:r>
              <a:rPr lang="en-US" dirty="0"/>
              <a:t>God opposed divorce in Israel because it weakened the nation and threatened the birth of the Messiah.</a:t>
            </a:r>
          </a:p>
        </p:txBody>
      </p:sp>
      <p:sp>
        <p:nvSpPr>
          <p:cNvPr id="3" name="Title 2">
            <a:extLst>
              <a:ext uri="{FF2B5EF4-FFF2-40B4-BE49-F238E27FC236}">
                <a16:creationId xmlns:a16="http://schemas.microsoft.com/office/drawing/2014/main" id="{9F6F1086-D9DA-6815-8FC5-2FE8C1332DF7}"/>
              </a:ext>
            </a:extLst>
          </p:cNvPr>
          <p:cNvSpPr>
            <a:spLocks noGrp="1"/>
          </p:cNvSpPr>
          <p:nvPr>
            <p:ph type="title"/>
          </p:nvPr>
        </p:nvSpPr>
        <p:spPr/>
        <p:txBody>
          <a:bodyPr/>
          <a:lstStyle/>
          <a:p>
            <a:r>
              <a:rPr lang="en-US" dirty="0"/>
              <a:t>Warren </a:t>
            </a:r>
            <a:r>
              <a:rPr lang="en-US" dirty="0" err="1"/>
              <a:t>Wiersbe’s</a:t>
            </a:r>
            <a:r>
              <a:rPr lang="en-US" dirty="0"/>
              <a:t> Comment</a:t>
            </a:r>
          </a:p>
        </p:txBody>
      </p:sp>
    </p:spTree>
    <p:extLst>
      <p:ext uri="{BB962C8B-B14F-4D97-AF65-F5344CB8AC3E}">
        <p14:creationId xmlns:p14="http://schemas.microsoft.com/office/powerpoint/2010/main" val="25994136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 Luk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extLst>
    <a:ext uri="{05A4C25C-085E-4340-85A3-A5531E510DB2}">
      <thm15:themeFamily xmlns:thm15="http://schemas.microsoft.com/office/thememl/2012/main" name="Theme Luke" id="{955BE703-B9AE-4A5C-AFCF-AC282E1E427D}" vid="{2228BCD3-862B-4DDA-9176-8E058845AE29}"/>
    </a:ext>
  </a:extLst>
</a:theme>
</file>

<file path=docProps/app.xml><?xml version="1.0" encoding="utf-8"?>
<Properties xmlns="http://schemas.openxmlformats.org/officeDocument/2006/extended-properties" xmlns:vt="http://schemas.openxmlformats.org/officeDocument/2006/docPropsVTypes">
  <Template>Theme Luke</Template>
  <TotalTime>111</TotalTime>
  <Words>1274</Words>
  <Application>Microsoft Office PowerPoint</Application>
  <PresentationFormat>Widescreen</PresentationFormat>
  <Paragraphs>73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Lucida Sans Unicode</vt:lpstr>
      <vt:lpstr>Verdana</vt:lpstr>
      <vt:lpstr>Wingdings 2</vt:lpstr>
      <vt:lpstr>Wingdings 3</vt:lpstr>
      <vt:lpstr>Theme Luke</vt:lpstr>
      <vt:lpstr>Sermon on the Mount</vt:lpstr>
      <vt:lpstr>Review </vt:lpstr>
      <vt:lpstr>Matt. 5:21-26    Murder</vt:lpstr>
      <vt:lpstr>Cross References</vt:lpstr>
      <vt:lpstr>Matthew 5:27-32   Adultery</vt:lpstr>
      <vt:lpstr>Cross References   Controlling the mind</vt:lpstr>
      <vt:lpstr>Matt. 5:31-32        Divorce</vt:lpstr>
      <vt:lpstr>Cross References</vt:lpstr>
      <vt:lpstr>Warren Wiersbe’s Comment</vt:lpstr>
      <vt:lpstr>Matt. 5:33-37     Vows</vt:lpstr>
      <vt:lpstr>Matt. 5:38-42      Eye for an Eye</vt:lpstr>
      <vt:lpstr>Matt. 5:43-48   Love</vt:lpstr>
      <vt:lpstr>Love</vt:lpstr>
      <vt:lpstr>“Heaping coals of fire upon his head”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on the Mount</dc:title>
  <dc:creator>Ron Goins</dc:creator>
  <cp:lastModifiedBy>Ron Goins</cp:lastModifiedBy>
  <cp:revision>21</cp:revision>
  <dcterms:created xsi:type="dcterms:W3CDTF">2022-10-19T13:30:18Z</dcterms:created>
  <dcterms:modified xsi:type="dcterms:W3CDTF">2022-10-19T15:22:02Z</dcterms:modified>
</cp:coreProperties>
</file>