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FD8D27F-CBEB-4C91-9A44-4918E37CE8A5}" type="datetimeFigureOut">
              <a:rPr lang="en-US" smtClean="0"/>
              <a:t>8/31/2022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B3C24F9-BDCB-4A08-B1C5-CC50A81167AF}" type="slidenum">
              <a:rPr lang="en-US" smtClean="0"/>
              <a:t>‹#›</a:t>
            </a:fld>
            <a:endParaRPr lang="en-US"/>
          </a:p>
        </p:txBody>
      </p:sp>
    </p:spTree>
    <p:extLst>
      <p:ext uri="{BB962C8B-B14F-4D97-AF65-F5344CB8AC3E}">
        <p14:creationId xmlns:p14="http://schemas.microsoft.com/office/powerpoint/2010/main" val="37567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D8D27F-CBEB-4C91-9A44-4918E37CE8A5}" type="datetimeFigureOut">
              <a:rPr lang="en-US" smtClean="0"/>
              <a:t>8/31/2022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C24F9-BDCB-4A08-B1C5-CC50A81167AF}" type="slidenum">
              <a:rPr lang="en-US" smtClean="0"/>
              <a:t>‹#›</a:t>
            </a:fld>
            <a:endParaRPr lang="en-US"/>
          </a:p>
        </p:txBody>
      </p:sp>
    </p:spTree>
    <p:extLst>
      <p:ext uri="{BB962C8B-B14F-4D97-AF65-F5344CB8AC3E}">
        <p14:creationId xmlns:p14="http://schemas.microsoft.com/office/powerpoint/2010/main" val="3490344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D8D27F-CBEB-4C91-9A44-4918E37CE8A5}" type="datetimeFigureOut">
              <a:rPr lang="en-US" smtClean="0"/>
              <a:t>8/31/2022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C24F9-BDCB-4A08-B1C5-CC50A81167AF}" type="slidenum">
              <a:rPr lang="en-US" smtClean="0"/>
              <a:t>‹#›</a:t>
            </a:fld>
            <a:endParaRPr lang="en-US"/>
          </a:p>
        </p:txBody>
      </p:sp>
    </p:spTree>
    <p:extLst>
      <p:ext uri="{BB962C8B-B14F-4D97-AF65-F5344CB8AC3E}">
        <p14:creationId xmlns:p14="http://schemas.microsoft.com/office/powerpoint/2010/main" val="3198776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FD8D27F-CBEB-4C91-9A44-4918E37CE8A5}" type="datetimeFigureOut">
              <a:rPr lang="en-US" smtClean="0"/>
              <a:t>8/31/2022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C24F9-BDCB-4A08-B1C5-CC50A81167AF}"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46377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2FD8D27F-CBEB-4C91-9A44-4918E37CE8A5}" type="datetimeFigureOut">
              <a:rPr lang="en-US" smtClean="0"/>
              <a:t>8/31/2022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C24F9-BDCB-4A08-B1C5-CC50A81167AF}"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9911857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FD8D27F-CBEB-4C91-9A44-4918E37CE8A5}" type="datetimeFigureOut">
              <a:rPr lang="en-US" smtClean="0"/>
              <a:t>8/31/2022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C24F9-BDCB-4A08-B1C5-CC50A81167AF}"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47727596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FD8D27F-CBEB-4C91-9A44-4918E37CE8A5}" type="datetimeFigureOut">
              <a:rPr lang="en-US" smtClean="0"/>
              <a:t>8/31/2022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3C24F9-BDCB-4A08-B1C5-CC50A81167AF}" type="slidenum">
              <a:rPr lang="en-US" smtClean="0"/>
              <a:t>‹#›</a:t>
            </a:fld>
            <a:endParaRPr lang="en-US"/>
          </a:p>
        </p:txBody>
      </p:sp>
    </p:spTree>
    <p:extLst>
      <p:ext uri="{BB962C8B-B14F-4D97-AF65-F5344CB8AC3E}">
        <p14:creationId xmlns:p14="http://schemas.microsoft.com/office/powerpoint/2010/main" val="117734233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FD8D27F-CBEB-4C91-9A44-4918E37CE8A5}" type="datetimeFigureOut">
              <a:rPr lang="en-US" smtClean="0"/>
              <a:t>8/31/2022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C24F9-BDCB-4A08-B1C5-CC50A81167AF}"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054693459"/>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8D27F-CBEB-4C91-9A44-4918E37CE8A5}" type="datetimeFigureOut">
              <a:rPr lang="en-US" smtClean="0"/>
              <a:t>8/31/2022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3C24F9-BDCB-4A08-B1C5-CC50A81167AF}" type="slidenum">
              <a:rPr lang="en-US" smtClean="0"/>
              <a:t>‹#›</a:t>
            </a:fld>
            <a:endParaRPr lang="en-US"/>
          </a:p>
        </p:txBody>
      </p:sp>
    </p:spTree>
    <p:extLst>
      <p:ext uri="{BB962C8B-B14F-4D97-AF65-F5344CB8AC3E}">
        <p14:creationId xmlns:p14="http://schemas.microsoft.com/office/powerpoint/2010/main" val="2354227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2FD8D27F-CBEB-4C91-9A44-4918E37CE8A5}" type="datetimeFigureOut">
              <a:rPr lang="en-US" smtClean="0"/>
              <a:t>8/31/2022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C24F9-BDCB-4A08-B1C5-CC50A81167AF}" type="slidenum">
              <a:rPr lang="en-US" smtClean="0"/>
              <a:t>‹#›</a:t>
            </a:fld>
            <a:endParaRPr lang="en-US"/>
          </a:p>
        </p:txBody>
      </p:sp>
    </p:spTree>
    <p:extLst>
      <p:ext uri="{BB962C8B-B14F-4D97-AF65-F5344CB8AC3E}">
        <p14:creationId xmlns:p14="http://schemas.microsoft.com/office/powerpoint/2010/main" val="266781387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FD8D27F-CBEB-4C91-9A44-4918E37CE8A5}" type="datetimeFigureOut">
              <a:rPr lang="en-US" smtClean="0"/>
              <a:t>8/31/2022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B3C24F9-BDCB-4A08-B1C5-CC50A81167AF}"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72800658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2FD8D27F-CBEB-4C91-9A44-4918E37CE8A5}" type="datetimeFigureOut">
              <a:rPr lang="en-US" smtClean="0"/>
              <a:t>8/31/2022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3B3C24F9-BDCB-4A08-B1C5-CC50A81167AF}" type="slidenum">
              <a:rPr lang="en-US" smtClean="0"/>
              <a:t>‹#›</a:t>
            </a:fld>
            <a:endParaRPr lang="en-US"/>
          </a:p>
        </p:txBody>
      </p:sp>
    </p:spTree>
    <p:extLst>
      <p:ext uri="{BB962C8B-B14F-4D97-AF65-F5344CB8AC3E}">
        <p14:creationId xmlns:p14="http://schemas.microsoft.com/office/powerpoint/2010/main" val="4262338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F2AE-3ACC-11EA-21D5-FB9C02304813}"/>
              </a:ext>
            </a:extLst>
          </p:cNvPr>
          <p:cNvSpPr>
            <a:spLocks noGrp="1"/>
          </p:cNvSpPr>
          <p:nvPr>
            <p:ph type="ctrTitle"/>
          </p:nvPr>
        </p:nvSpPr>
        <p:spPr/>
        <p:txBody>
          <a:bodyPr/>
          <a:lstStyle/>
          <a:p>
            <a:r>
              <a:rPr lang="en-US" dirty="0"/>
              <a:t>Sermon on the Mount</a:t>
            </a:r>
          </a:p>
        </p:txBody>
      </p:sp>
      <p:sp>
        <p:nvSpPr>
          <p:cNvPr id="3" name="Subtitle 2">
            <a:extLst>
              <a:ext uri="{FF2B5EF4-FFF2-40B4-BE49-F238E27FC236}">
                <a16:creationId xmlns:a16="http://schemas.microsoft.com/office/drawing/2014/main" id="{30D5D6D4-F228-7A4A-B303-E65D4443BDA1}"/>
              </a:ext>
            </a:extLst>
          </p:cNvPr>
          <p:cNvSpPr>
            <a:spLocks noGrp="1"/>
          </p:cNvSpPr>
          <p:nvPr>
            <p:ph type="subTitle" idx="1"/>
          </p:nvPr>
        </p:nvSpPr>
        <p:spPr/>
        <p:txBody>
          <a:bodyPr/>
          <a:lstStyle/>
          <a:p>
            <a:r>
              <a:rPr lang="en-US" dirty="0"/>
              <a:t>Lesson 3</a:t>
            </a:r>
          </a:p>
        </p:txBody>
      </p:sp>
    </p:spTree>
    <p:extLst>
      <p:ext uri="{BB962C8B-B14F-4D97-AF65-F5344CB8AC3E}">
        <p14:creationId xmlns:p14="http://schemas.microsoft.com/office/powerpoint/2010/main" val="4247580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9525A0-F503-EEDF-C686-502136DE4B5A}"/>
              </a:ext>
            </a:extLst>
          </p:cNvPr>
          <p:cNvSpPr>
            <a:spLocks noGrp="1"/>
          </p:cNvSpPr>
          <p:nvPr>
            <p:ph idx="1"/>
          </p:nvPr>
        </p:nvSpPr>
        <p:spPr/>
        <p:txBody>
          <a:bodyPr/>
          <a:lstStyle/>
          <a:p>
            <a:r>
              <a:rPr lang="en-US" dirty="0"/>
              <a:t>How does </a:t>
            </a:r>
            <a:r>
              <a:rPr lang="en-US" b="1" dirty="0"/>
              <a:t>Matt. 5:20 </a:t>
            </a:r>
            <a:r>
              <a:rPr lang="en-US" dirty="0"/>
              <a:t>sum up chapters 5-7?</a:t>
            </a:r>
          </a:p>
          <a:p>
            <a:r>
              <a:rPr lang="en-US" dirty="0"/>
              <a:t>Is there a progression from the first beatitude to the second to the third?</a:t>
            </a:r>
          </a:p>
          <a:p>
            <a:r>
              <a:rPr lang="en-US" dirty="0"/>
              <a:t>Poor in spirit realize their helpless spiritual condition</a:t>
            </a:r>
          </a:p>
          <a:p>
            <a:r>
              <a:rPr lang="en-US" dirty="0"/>
              <a:t>Those who mourn, recognize their sin and are comforted</a:t>
            </a:r>
          </a:p>
          <a:p>
            <a:r>
              <a:rPr lang="en-US" dirty="0"/>
              <a:t>Both of these characteristics are ongoing in a believer’s life because we realize it is the Spirit of God indwelling us that allows us to be “the blessed” and enables us to exceed the righteousness of the scribes and Pharisees.</a:t>
            </a:r>
          </a:p>
          <a:p>
            <a:pPr marL="109728" indent="0">
              <a:buNone/>
            </a:pPr>
            <a:r>
              <a:rPr lang="en-US" dirty="0"/>
              <a:t> </a:t>
            </a:r>
          </a:p>
        </p:txBody>
      </p:sp>
      <p:sp>
        <p:nvSpPr>
          <p:cNvPr id="3" name="Title 2">
            <a:extLst>
              <a:ext uri="{FF2B5EF4-FFF2-40B4-BE49-F238E27FC236}">
                <a16:creationId xmlns:a16="http://schemas.microsoft.com/office/drawing/2014/main" id="{0B84C4E9-3939-8C66-1A5D-A441ADD65ECB}"/>
              </a:ext>
            </a:extLst>
          </p:cNvPr>
          <p:cNvSpPr>
            <a:spLocks noGrp="1"/>
          </p:cNvSpPr>
          <p:nvPr>
            <p:ph type="title"/>
          </p:nvPr>
        </p:nvSpPr>
        <p:spPr/>
        <p:txBody>
          <a:bodyPr/>
          <a:lstStyle/>
          <a:p>
            <a:r>
              <a:rPr lang="en-US" dirty="0"/>
              <a:t>Review</a:t>
            </a:r>
          </a:p>
        </p:txBody>
      </p:sp>
    </p:spTree>
    <p:extLst>
      <p:ext uri="{BB962C8B-B14F-4D97-AF65-F5344CB8AC3E}">
        <p14:creationId xmlns:p14="http://schemas.microsoft.com/office/powerpoint/2010/main" val="4160103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3E3563-0BA9-BA12-3797-D09F1CF37D51}"/>
              </a:ext>
            </a:extLst>
          </p:cNvPr>
          <p:cNvSpPr>
            <a:spLocks noGrp="1"/>
          </p:cNvSpPr>
          <p:nvPr>
            <p:ph idx="1"/>
          </p:nvPr>
        </p:nvSpPr>
        <p:spPr/>
        <p:txBody>
          <a:bodyPr/>
          <a:lstStyle/>
          <a:p>
            <a:r>
              <a:rPr lang="en-US" dirty="0"/>
              <a:t>“Praus”: an inwrought grace of the soul, and the expressions of it are primarily toward God. It is that attitude of spirit we accept God’s dealing with us as GOOD and do not dispute or resist. A condition of mind and heart which demonstrates gentleness NOT in weakness, but in power. It is a balance born in strength of character.   Zod.</a:t>
            </a:r>
          </a:p>
          <a:p>
            <a:r>
              <a:rPr lang="en-US" dirty="0"/>
              <a:t>“The opposite of being out of control. NOT weakness, but supreme self-control empowered by the Spirit.”  J. MacArthur</a:t>
            </a:r>
          </a:p>
          <a:p>
            <a:r>
              <a:rPr lang="en-US" dirty="0"/>
              <a:t>Power put under control.</a:t>
            </a:r>
          </a:p>
        </p:txBody>
      </p:sp>
      <p:sp>
        <p:nvSpPr>
          <p:cNvPr id="3" name="Title 2">
            <a:extLst>
              <a:ext uri="{FF2B5EF4-FFF2-40B4-BE49-F238E27FC236}">
                <a16:creationId xmlns:a16="http://schemas.microsoft.com/office/drawing/2014/main" id="{32C2D89F-B360-6532-DBBF-467340825D50}"/>
              </a:ext>
            </a:extLst>
          </p:cNvPr>
          <p:cNvSpPr>
            <a:spLocks noGrp="1"/>
          </p:cNvSpPr>
          <p:nvPr>
            <p:ph type="title"/>
          </p:nvPr>
        </p:nvSpPr>
        <p:spPr/>
        <p:txBody>
          <a:bodyPr/>
          <a:lstStyle/>
          <a:p>
            <a:r>
              <a:rPr lang="en-US" dirty="0"/>
              <a:t>Gentle/Meek definition</a:t>
            </a:r>
          </a:p>
        </p:txBody>
      </p:sp>
    </p:spTree>
    <p:extLst>
      <p:ext uri="{BB962C8B-B14F-4D97-AF65-F5344CB8AC3E}">
        <p14:creationId xmlns:p14="http://schemas.microsoft.com/office/powerpoint/2010/main" val="1342061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FA68E1-AD2E-7917-F9BA-752E78CCF584}"/>
              </a:ext>
            </a:extLst>
          </p:cNvPr>
          <p:cNvSpPr>
            <a:spLocks noGrp="1"/>
          </p:cNvSpPr>
          <p:nvPr>
            <p:ph idx="1"/>
          </p:nvPr>
        </p:nvSpPr>
        <p:spPr/>
        <p:txBody>
          <a:bodyPr>
            <a:normAutofit/>
          </a:bodyPr>
          <a:lstStyle/>
          <a:p>
            <a:r>
              <a:rPr lang="en-US" b="1" dirty="0"/>
              <a:t>Num. 12:3 </a:t>
            </a:r>
            <a:r>
              <a:rPr lang="en-US" dirty="0"/>
              <a:t>Moses was the most humble man on the face of the earth. God spoke with him mouth to mouth/face to face; not in mysterious language or dreams.(benefit of gentleness)</a:t>
            </a:r>
          </a:p>
          <a:p>
            <a:r>
              <a:rPr lang="en-US" b="1" dirty="0"/>
              <a:t>Ps. 25:9 </a:t>
            </a:r>
            <a:r>
              <a:rPr lang="en-US" dirty="0"/>
              <a:t>The humble are LED and TAUGHT by the Lord</a:t>
            </a:r>
          </a:p>
          <a:p>
            <a:r>
              <a:rPr lang="en-US" b="1" dirty="0"/>
              <a:t>Ps. 37:9,11,22,29,34 </a:t>
            </a:r>
            <a:r>
              <a:rPr lang="en-US" dirty="0"/>
              <a:t>They will inherit the land</a:t>
            </a:r>
          </a:p>
          <a:p>
            <a:r>
              <a:rPr lang="en-US" b="1" dirty="0"/>
              <a:t>**WHY would I want to inherit the land?****</a:t>
            </a:r>
          </a:p>
          <a:p>
            <a:r>
              <a:rPr lang="en-US" b="1" dirty="0"/>
              <a:t>Rev. 5:8-10 </a:t>
            </a:r>
            <a:r>
              <a:rPr lang="en-US" dirty="0"/>
              <a:t> At a time in the future, believers will reign on earth, a kingdom of priests to God. No more injustice </a:t>
            </a:r>
          </a:p>
          <a:p>
            <a:r>
              <a:rPr lang="en-US" b="1" dirty="0"/>
              <a:t>I Cor. 6:9-11</a:t>
            </a:r>
            <a:r>
              <a:rPr lang="en-US" dirty="0"/>
              <a:t>Those who are saved inherit the kingdom of God and the unrighteous do not</a:t>
            </a:r>
            <a:r>
              <a:rPr lang="en-US" b="1" dirty="0"/>
              <a:t>! (which we once were)</a:t>
            </a:r>
          </a:p>
          <a:p>
            <a:endParaRPr lang="en-US" b="1" dirty="0"/>
          </a:p>
        </p:txBody>
      </p:sp>
      <p:sp>
        <p:nvSpPr>
          <p:cNvPr id="3" name="Title 2">
            <a:extLst>
              <a:ext uri="{FF2B5EF4-FFF2-40B4-BE49-F238E27FC236}">
                <a16:creationId xmlns:a16="http://schemas.microsoft.com/office/drawing/2014/main" id="{91F5CD0B-DBEF-D893-C62E-3C01DC301620}"/>
              </a:ext>
            </a:extLst>
          </p:cNvPr>
          <p:cNvSpPr>
            <a:spLocks noGrp="1"/>
          </p:cNvSpPr>
          <p:nvPr>
            <p:ph type="title"/>
          </p:nvPr>
        </p:nvSpPr>
        <p:spPr/>
        <p:txBody>
          <a:bodyPr/>
          <a:lstStyle/>
          <a:p>
            <a:r>
              <a:rPr lang="en-US" dirty="0"/>
              <a:t> Cross References</a:t>
            </a:r>
          </a:p>
        </p:txBody>
      </p:sp>
    </p:spTree>
    <p:extLst>
      <p:ext uri="{BB962C8B-B14F-4D97-AF65-F5344CB8AC3E}">
        <p14:creationId xmlns:p14="http://schemas.microsoft.com/office/powerpoint/2010/main" val="368968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A0266B-4A95-D117-0218-BE3A6721924A}"/>
              </a:ext>
            </a:extLst>
          </p:cNvPr>
          <p:cNvSpPr>
            <a:spLocks noGrp="1"/>
          </p:cNvSpPr>
          <p:nvPr>
            <p:ph idx="1"/>
          </p:nvPr>
        </p:nvSpPr>
        <p:spPr/>
        <p:txBody>
          <a:bodyPr/>
          <a:lstStyle/>
          <a:p>
            <a:r>
              <a:rPr lang="en-US" b="1" dirty="0"/>
              <a:t>Ps. 45:4 </a:t>
            </a:r>
            <a:r>
              <a:rPr lang="en-US" dirty="0"/>
              <a:t>The King rides victoriously for the cause of truth, meekness and righteousness</a:t>
            </a:r>
          </a:p>
          <a:p>
            <a:r>
              <a:rPr lang="en-US" b="1" dirty="0"/>
              <a:t>Ps. 76:9 </a:t>
            </a:r>
            <a:r>
              <a:rPr lang="en-US" dirty="0"/>
              <a:t>In JUDGMENT, God will save the humble of the earth</a:t>
            </a:r>
          </a:p>
          <a:p>
            <a:r>
              <a:rPr lang="en-US" b="1" dirty="0"/>
              <a:t>Ps. 147:6 </a:t>
            </a:r>
            <a:r>
              <a:rPr lang="en-US" dirty="0"/>
              <a:t>He lifts up the afflicted, humble, but brings down the wicked.   </a:t>
            </a:r>
            <a:r>
              <a:rPr lang="en-US" b="1" dirty="0"/>
              <a:t>Justice:</a:t>
            </a:r>
            <a:r>
              <a:rPr lang="en-US" dirty="0"/>
              <a:t> wrongs righted</a:t>
            </a:r>
          </a:p>
          <a:p>
            <a:r>
              <a:rPr lang="en-US" b="1" dirty="0"/>
              <a:t>Zech. 9:9 </a:t>
            </a:r>
            <a:r>
              <a:rPr lang="en-US" dirty="0"/>
              <a:t>Jesus, righteous and holy, riding in on a donkey</a:t>
            </a:r>
          </a:p>
          <a:p>
            <a:r>
              <a:rPr lang="en-US" b="1" dirty="0"/>
              <a:t>Matt. 11:29 </a:t>
            </a:r>
            <a:r>
              <a:rPr lang="en-US" dirty="0"/>
              <a:t>Jesus described Himself as gentle, even though He IS the King. Rest is found in Him.</a:t>
            </a:r>
          </a:p>
          <a:p>
            <a:r>
              <a:rPr lang="en-US" b="1" dirty="0"/>
              <a:t>Why do the meek need rest? </a:t>
            </a:r>
            <a:r>
              <a:rPr lang="en-US" dirty="0"/>
              <a:t>Constant submission, things are out of our control, trust, dealt with unjustly, abused….</a:t>
            </a:r>
            <a:endParaRPr lang="en-US" b="1" dirty="0"/>
          </a:p>
          <a:p>
            <a:endParaRPr lang="en-US" dirty="0"/>
          </a:p>
          <a:p>
            <a:endParaRPr lang="en-US" dirty="0"/>
          </a:p>
        </p:txBody>
      </p:sp>
      <p:sp>
        <p:nvSpPr>
          <p:cNvPr id="3" name="Title 2">
            <a:extLst>
              <a:ext uri="{FF2B5EF4-FFF2-40B4-BE49-F238E27FC236}">
                <a16:creationId xmlns:a16="http://schemas.microsoft.com/office/drawing/2014/main" id="{4C748467-A3D5-31A4-5848-96A7AE645E42}"/>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163159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E8B776-3415-37DB-533C-539ACDDAC70F}"/>
              </a:ext>
            </a:extLst>
          </p:cNvPr>
          <p:cNvSpPr>
            <a:spLocks noGrp="1"/>
          </p:cNvSpPr>
          <p:nvPr>
            <p:ph idx="1"/>
          </p:nvPr>
        </p:nvSpPr>
        <p:spPr/>
        <p:txBody>
          <a:bodyPr/>
          <a:lstStyle/>
          <a:p>
            <a:r>
              <a:rPr lang="en-US" b="1" dirty="0"/>
              <a:t>Matt. 21:5 </a:t>
            </a:r>
            <a:r>
              <a:rPr lang="en-US" dirty="0"/>
              <a:t>The disciples get the donkey for THE KING to ride into Jerusalem on. This humble King Jesus</a:t>
            </a:r>
          </a:p>
          <a:p>
            <a:r>
              <a:rPr lang="en-US" b="1" dirty="0"/>
              <a:t>I Pet. 3:4 </a:t>
            </a:r>
            <a:r>
              <a:rPr lang="en-US" dirty="0"/>
              <a:t>Peter wrote that wives are to be gentle and quiet in spirit</a:t>
            </a:r>
          </a:p>
          <a:p>
            <a:r>
              <a:rPr lang="en-US" b="1" dirty="0"/>
              <a:t>I Pet. 3:15 </a:t>
            </a:r>
            <a:r>
              <a:rPr lang="en-US" dirty="0"/>
              <a:t>Believers should be ready to give an account/defense of their faith with reverence and respect</a:t>
            </a:r>
          </a:p>
          <a:p>
            <a:r>
              <a:rPr lang="en-US" b="1" dirty="0"/>
              <a:t>I Cor. 4:21 </a:t>
            </a:r>
            <a:r>
              <a:rPr lang="en-US" dirty="0"/>
              <a:t>Paul asked a church if they wanted him to come with a rod, or gentleness in correction</a:t>
            </a:r>
          </a:p>
          <a:p>
            <a:r>
              <a:rPr lang="en-US" b="1" dirty="0"/>
              <a:t>2 Cor. 10:1 </a:t>
            </a:r>
            <a:r>
              <a:rPr lang="en-US" dirty="0"/>
              <a:t>Paul dealt with them in meekness and gentleness of Christ, face to face (they were being arrogant)</a:t>
            </a:r>
          </a:p>
        </p:txBody>
      </p:sp>
      <p:sp>
        <p:nvSpPr>
          <p:cNvPr id="3" name="Title 2">
            <a:extLst>
              <a:ext uri="{FF2B5EF4-FFF2-40B4-BE49-F238E27FC236}">
                <a16:creationId xmlns:a16="http://schemas.microsoft.com/office/drawing/2014/main" id="{CCD78C25-AC1A-A7EC-E51E-8E704F019DA7}"/>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3785419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421361-3642-BD75-D696-255F4885904D}"/>
              </a:ext>
            </a:extLst>
          </p:cNvPr>
          <p:cNvSpPr>
            <a:spLocks noGrp="1"/>
          </p:cNvSpPr>
          <p:nvPr>
            <p:ph idx="1"/>
          </p:nvPr>
        </p:nvSpPr>
        <p:spPr/>
        <p:txBody>
          <a:bodyPr>
            <a:normAutofit lnSpcReduction="10000"/>
          </a:bodyPr>
          <a:lstStyle/>
          <a:p>
            <a:r>
              <a:rPr lang="en-US" b="1" dirty="0"/>
              <a:t>Gal. 5:23  </a:t>
            </a:r>
            <a:r>
              <a:rPr lang="en-US" dirty="0"/>
              <a:t>Part of the fruit of the Spirit is gentleness</a:t>
            </a:r>
          </a:p>
          <a:p>
            <a:r>
              <a:rPr lang="en-US" b="1" dirty="0"/>
              <a:t>Gal. 6:1 </a:t>
            </a:r>
            <a:r>
              <a:rPr lang="en-US" dirty="0"/>
              <a:t>Believers are to restore other believers in gentleness with the goal of repentance</a:t>
            </a:r>
          </a:p>
          <a:p>
            <a:r>
              <a:rPr lang="en-US" b="1" dirty="0"/>
              <a:t>Eph. 4:2 </a:t>
            </a:r>
            <a:r>
              <a:rPr lang="en-US" dirty="0"/>
              <a:t>Walk worthy of your calling, with humility and gentleness, bearing with one another in love</a:t>
            </a:r>
          </a:p>
          <a:p>
            <a:r>
              <a:rPr lang="en-US" b="1" dirty="0"/>
              <a:t>Col. 3:12 </a:t>
            </a:r>
            <a:r>
              <a:rPr lang="en-US" dirty="0"/>
              <a:t>Put on a heart of humility, gentleness</a:t>
            </a:r>
          </a:p>
          <a:p>
            <a:r>
              <a:rPr lang="en-US" b="1" dirty="0"/>
              <a:t>I Tim. 6:11 </a:t>
            </a:r>
            <a:r>
              <a:rPr lang="en-US" dirty="0"/>
              <a:t>Pursue gentleness, righteousness, godliness….</a:t>
            </a:r>
          </a:p>
          <a:p>
            <a:r>
              <a:rPr lang="en-US" b="1" dirty="0"/>
              <a:t>2 Tim. 2:25 </a:t>
            </a:r>
            <a:r>
              <a:rPr lang="en-US" dirty="0"/>
              <a:t>Paul exhorted believers to correct opponents with gentleness with the goal of repentance</a:t>
            </a:r>
          </a:p>
          <a:p>
            <a:r>
              <a:rPr lang="en-US" b="1" dirty="0"/>
              <a:t>Titus 3:1-2 </a:t>
            </a:r>
            <a:r>
              <a:rPr lang="en-US" dirty="0"/>
              <a:t>Be subject to rulers, ready for every good deed, peaceable, avoid quarreling, be gentle</a:t>
            </a:r>
          </a:p>
          <a:p>
            <a:endParaRPr lang="en-US" dirty="0"/>
          </a:p>
        </p:txBody>
      </p:sp>
      <p:sp>
        <p:nvSpPr>
          <p:cNvPr id="3" name="Title 2">
            <a:extLst>
              <a:ext uri="{FF2B5EF4-FFF2-40B4-BE49-F238E27FC236}">
                <a16:creationId xmlns:a16="http://schemas.microsoft.com/office/drawing/2014/main" id="{614C170E-9F4E-0BD6-091C-898474F0DB8C}"/>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425121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32A89DB-0F5F-743B-8408-2912C933ECBD}"/>
              </a:ext>
            </a:extLst>
          </p:cNvPr>
          <p:cNvSpPr>
            <a:spLocks noGrp="1"/>
          </p:cNvSpPr>
          <p:nvPr>
            <p:ph idx="1"/>
          </p:nvPr>
        </p:nvSpPr>
        <p:spPr/>
        <p:txBody>
          <a:bodyPr/>
          <a:lstStyle/>
          <a:p>
            <a:r>
              <a:rPr lang="en-US" b="1" dirty="0"/>
              <a:t>James 1:21 </a:t>
            </a:r>
            <a:r>
              <a:rPr lang="en-US" dirty="0"/>
              <a:t>Receive the word in humility</a:t>
            </a:r>
          </a:p>
          <a:p>
            <a:r>
              <a:rPr lang="en-US" b="1" dirty="0"/>
              <a:t>James 3:13 </a:t>
            </a:r>
            <a:r>
              <a:rPr lang="en-US" dirty="0"/>
              <a:t>Demonstrate your good behavior in deeds of wisdom; reach out to others in gentleness</a:t>
            </a:r>
          </a:p>
          <a:p>
            <a:r>
              <a:rPr lang="en-US" dirty="0"/>
              <a:t>James learned this meekness from Jesus.</a:t>
            </a:r>
          </a:p>
          <a:p>
            <a:r>
              <a:rPr lang="en-US" dirty="0"/>
              <a:t>Believers who have Holy Spirit within, produce His fruit in their lives.   </a:t>
            </a:r>
            <a:endParaRPr lang="en-US" b="1" dirty="0"/>
          </a:p>
          <a:p>
            <a:r>
              <a:rPr lang="en-US" b="1" dirty="0"/>
              <a:t>Matt. 3:8 Therefore produce fruit consistent with repentance</a:t>
            </a:r>
          </a:p>
          <a:p>
            <a:r>
              <a:rPr lang="en-US" b="1" dirty="0"/>
              <a:t>Repentance was the main subject of John and Jesus’ ministry</a:t>
            </a:r>
          </a:p>
          <a:p>
            <a:r>
              <a:rPr lang="en-US" b="1" dirty="0"/>
              <a:t>Why? Again, Does the Law require repentance?</a:t>
            </a:r>
          </a:p>
        </p:txBody>
      </p:sp>
      <p:sp>
        <p:nvSpPr>
          <p:cNvPr id="3" name="Title 2">
            <a:extLst>
              <a:ext uri="{FF2B5EF4-FFF2-40B4-BE49-F238E27FC236}">
                <a16:creationId xmlns:a16="http://schemas.microsoft.com/office/drawing/2014/main" id="{DC13AB46-964F-3F66-286E-19275EA1A900}"/>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420093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D696E8-1C32-BC8C-1F56-59299BCFA9B0}"/>
              </a:ext>
            </a:extLst>
          </p:cNvPr>
          <p:cNvSpPr>
            <a:spLocks noGrp="1"/>
          </p:cNvSpPr>
          <p:nvPr>
            <p:ph idx="1"/>
          </p:nvPr>
        </p:nvSpPr>
        <p:spPr/>
        <p:txBody>
          <a:bodyPr/>
          <a:lstStyle/>
          <a:p>
            <a:r>
              <a:rPr lang="en-US" dirty="0"/>
              <a:t>Jesus is my example: power under control. He is Omnipotent</a:t>
            </a:r>
          </a:p>
          <a:p>
            <a:r>
              <a:rPr lang="en-US" dirty="0"/>
              <a:t>May I walk, be led and live by the Holy Spirit and exude HIS character.</a:t>
            </a:r>
          </a:p>
          <a:p>
            <a:r>
              <a:rPr lang="en-US" dirty="0"/>
              <a:t>Who do I need to deal with in gentleness/meekness?</a:t>
            </a:r>
          </a:p>
          <a:p>
            <a:r>
              <a:rPr lang="en-US" dirty="0"/>
              <a:t>Do I need to repent?</a:t>
            </a:r>
          </a:p>
        </p:txBody>
      </p:sp>
      <p:sp>
        <p:nvSpPr>
          <p:cNvPr id="3" name="Title 2">
            <a:extLst>
              <a:ext uri="{FF2B5EF4-FFF2-40B4-BE49-F238E27FC236}">
                <a16:creationId xmlns:a16="http://schemas.microsoft.com/office/drawing/2014/main" id="{F34A1EA0-7374-2E72-7A57-1E795E724580}"/>
              </a:ext>
            </a:extLst>
          </p:cNvPr>
          <p:cNvSpPr>
            <a:spLocks noGrp="1"/>
          </p:cNvSpPr>
          <p:nvPr>
            <p:ph type="title"/>
          </p:nvPr>
        </p:nvSpPr>
        <p:spPr/>
        <p:txBody>
          <a:bodyPr/>
          <a:lstStyle/>
          <a:p>
            <a:r>
              <a:rPr lang="en-US" dirty="0"/>
              <a:t>Application</a:t>
            </a:r>
          </a:p>
        </p:txBody>
      </p:sp>
    </p:spTree>
    <p:extLst>
      <p:ext uri="{BB962C8B-B14F-4D97-AF65-F5344CB8AC3E}">
        <p14:creationId xmlns:p14="http://schemas.microsoft.com/office/powerpoint/2010/main" val="598314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61</TotalTime>
  <Words>772</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Lucida Sans Unicode</vt:lpstr>
      <vt:lpstr>Verdana</vt:lpstr>
      <vt:lpstr>Wingdings 2</vt:lpstr>
      <vt:lpstr>Wingdings 3</vt:lpstr>
      <vt:lpstr>Theme Luke</vt:lpstr>
      <vt:lpstr>Sermon on the Mount</vt:lpstr>
      <vt:lpstr>Review</vt:lpstr>
      <vt:lpstr>Gentle/Meek definition</vt:lpstr>
      <vt:lpstr> Cross References</vt:lpstr>
      <vt:lpstr>Cross References</vt:lpstr>
      <vt:lpstr>Cross References</vt:lpstr>
      <vt:lpstr>Cross References</vt:lpstr>
      <vt:lpstr>Cross References</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dc:title>
  <dc:creator>Ron Goins</dc:creator>
  <cp:lastModifiedBy>Ron Goins</cp:lastModifiedBy>
  <cp:revision>16</cp:revision>
  <dcterms:created xsi:type="dcterms:W3CDTF">2022-08-31T12:00:20Z</dcterms:created>
  <dcterms:modified xsi:type="dcterms:W3CDTF">2022-08-31T13:01:25Z</dcterms:modified>
</cp:coreProperties>
</file>