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0" d="100"/>
          <a:sy n="90" d="100"/>
        </p:scale>
        <p:origin x="57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Title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5019" y="4953000"/>
            <a:ext cx="12197020"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CD701349-9784-46CF-8950-E2652C9F37FA}" type="datetimeFigureOut">
              <a:rPr lang="en-US" smtClean="0"/>
              <a:t>9/1/2022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4A62BE8-3D29-4AFB-BE8B-CDEEEE1B1544}" type="slidenum">
              <a:rPr lang="en-US" smtClean="0"/>
              <a:t>‹#›</a:t>
            </a:fld>
            <a:endParaRPr lang="en-US"/>
          </a:p>
        </p:txBody>
      </p:sp>
    </p:spTree>
    <p:extLst>
      <p:ext uri="{BB962C8B-B14F-4D97-AF65-F5344CB8AC3E}">
        <p14:creationId xmlns:p14="http://schemas.microsoft.com/office/powerpoint/2010/main" val="1740799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609600" y="1481330"/>
            <a:ext cx="109728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D701349-9784-46CF-8950-E2652C9F37FA}"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62BE8-3D29-4AFB-BE8B-CDEEEE1B1544}" type="slidenum">
              <a:rPr lang="en-US" smtClean="0"/>
              <a:t>‹#›</a:t>
            </a:fld>
            <a:endParaRPr lang="en-US"/>
          </a:p>
        </p:txBody>
      </p:sp>
    </p:spTree>
    <p:extLst>
      <p:ext uri="{BB962C8B-B14F-4D97-AF65-F5344CB8AC3E}">
        <p14:creationId xmlns:p14="http://schemas.microsoft.com/office/powerpoint/2010/main" val="3121047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41"/>
            <a:ext cx="84328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D701349-9784-46CF-8950-E2652C9F37FA}"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62BE8-3D29-4AFB-BE8B-CDEEEE1B1544}" type="slidenum">
              <a:rPr lang="en-US" smtClean="0"/>
              <a:t>‹#›</a:t>
            </a:fld>
            <a:endParaRPr lang="en-US"/>
          </a:p>
        </p:txBody>
      </p:sp>
    </p:spTree>
    <p:extLst>
      <p:ext uri="{BB962C8B-B14F-4D97-AF65-F5344CB8AC3E}">
        <p14:creationId xmlns:p14="http://schemas.microsoft.com/office/powerpoint/2010/main" val="1158515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D701349-9784-46CF-8950-E2652C9F37FA}"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62BE8-3D29-4AFB-BE8B-CDEEEE1B1544}"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741687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CD701349-9784-46CF-8950-E2652C9F37FA}"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62BE8-3D29-4AFB-BE8B-CDEEEE1B1544}" type="slidenum">
              <a:rPr lang="en-US" smtClean="0"/>
              <a:t>‹#›</a:t>
            </a:fld>
            <a:endParaRPr lang="en-US"/>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209280433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CD701349-9784-46CF-8950-E2652C9F37FA}" type="datetimeFigureOut">
              <a:rPr lang="en-US" smtClean="0"/>
              <a:t>9/1/2022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A62BE8-3D29-4AFB-BE8B-CDEEEE1B1544}" type="slidenum">
              <a:rPr lang="en-US" smtClean="0"/>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1902501012"/>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CD701349-9784-46CF-8950-E2652C9F37FA}" type="datetimeFigureOut">
              <a:rPr lang="en-US" smtClean="0"/>
              <a:t>9/1/2022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A62BE8-3D29-4AFB-BE8B-CDEEEE1B1544}" type="slidenum">
              <a:rPr lang="en-US" smtClean="0"/>
              <a:t>‹#›</a:t>
            </a:fld>
            <a:endParaRPr lang="en-US"/>
          </a:p>
        </p:txBody>
      </p:sp>
    </p:spTree>
    <p:extLst>
      <p:ext uri="{BB962C8B-B14F-4D97-AF65-F5344CB8AC3E}">
        <p14:creationId xmlns:p14="http://schemas.microsoft.com/office/powerpoint/2010/main" val="3706475655"/>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D701349-9784-46CF-8950-E2652C9F37FA}" type="datetimeFigureOut">
              <a:rPr lang="en-US" smtClean="0"/>
              <a:t>9/1/2022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A62BE8-3D29-4AFB-BE8B-CDEEEE1B1544}" type="slidenum">
              <a:rPr lang="en-US" smtClean="0"/>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1528881722"/>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701349-9784-46CF-8950-E2652C9F37FA}" type="datetimeFigureOut">
              <a:rPr lang="en-US" smtClean="0"/>
              <a:t>9/1/2022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A62BE8-3D29-4AFB-BE8B-CDEEEE1B1544}" type="slidenum">
              <a:rPr lang="en-US" smtClean="0"/>
              <a:t>‹#›</a:t>
            </a:fld>
            <a:endParaRPr lang="en-US"/>
          </a:p>
        </p:txBody>
      </p:sp>
    </p:spTree>
    <p:extLst>
      <p:ext uri="{BB962C8B-B14F-4D97-AF65-F5344CB8AC3E}">
        <p14:creationId xmlns:p14="http://schemas.microsoft.com/office/powerpoint/2010/main" val="2716091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8969376" y="6407944"/>
            <a:ext cx="2560320" cy="365760"/>
          </a:xfrm>
        </p:spPr>
        <p:txBody>
          <a:bodyPr/>
          <a:lstStyle/>
          <a:p>
            <a:fld id="{CD701349-9784-46CF-8950-E2652C9F37FA}" type="datetimeFigureOut">
              <a:rPr lang="en-US" smtClean="0"/>
              <a:t>9/1/2022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A62BE8-3D29-4AFB-BE8B-CDEEEE1B1544}" type="slidenum">
              <a:rPr lang="en-US" smtClean="0"/>
              <a:t>‹#›</a:t>
            </a:fld>
            <a:endParaRPr lang="en-US"/>
          </a:p>
        </p:txBody>
      </p:sp>
    </p:spTree>
    <p:extLst>
      <p:ext uri="{BB962C8B-B14F-4D97-AF65-F5344CB8AC3E}">
        <p14:creationId xmlns:p14="http://schemas.microsoft.com/office/powerpoint/2010/main" val="1690260143"/>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CD701349-9784-46CF-8950-E2652C9F37FA}" type="datetimeFigureOut">
              <a:rPr lang="en-US" smtClean="0"/>
              <a:t>9/1/2022</a:t>
            </a:fld>
            <a:endParaRPr lang="en-US"/>
          </a:p>
        </p:txBody>
      </p:sp>
      <p:sp>
        <p:nvSpPr>
          <p:cNvPr id="6" name="Footer Placeholder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4A62BE8-3D29-4AFB-BE8B-CDEEEE1B1544}" type="slidenum">
              <a:rPr lang="en-US" smtClean="0"/>
              <a:t>‹#›</a:t>
            </a:fld>
            <a:endParaRPr lang="en-US"/>
          </a:p>
        </p:txBody>
      </p:sp>
      <p:sp>
        <p:nvSpPr>
          <p:cNvPr id="2" name="Titl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9" name="Freeform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Right Triangle 9"/>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1" name="Straight Connector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2281737522"/>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Freeform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Right Triangle 13"/>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5" name="Straight Connector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609600" y="1481329"/>
            <a:ext cx="10972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CD701349-9784-46CF-8950-E2652C9F37FA}" type="datetimeFigureOut">
              <a:rPr lang="en-US" smtClean="0"/>
              <a:t>9/1/2022</a:t>
            </a:fld>
            <a:endParaRPr lang="en-US"/>
          </a:p>
        </p:txBody>
      </p:sp>
      <p:sp>
        <p:nvSpPr>
          <p:cNvPr id="22" name="Footer Placeholder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D4A62BE8-3D29-4AFB-BE8B-CDEEEE1B1544}" type="slidenum">
              <a:rPr lang="en-US" smtClean="0"/>
              <a:t>‹#›</a:t>
            </a:fld>
            <a:endParaRPr lang="en-US"/>
          </a:p>
        </p:txBody>
      </p:sp>
    </p:spTree>
    <p:extLst>
      <p:ext uri="{BB962C8B-B14F-4D97-AF65-F5344CB8AC3E}">
        <p14:creationId xmlns:p14="http://schemas.microsoft.com/office/powerpoint/2010/main" val="27104771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9FC17-266C-9AD3-996C-B0277F3AA4EA}"/>
              </a:ext>
            </a:extLst>
          </p:cNvPr>
          <p:cNvSpPr>
            <a:spLocks noGrp="1"/>
          </p:cNvSpPr>
          <p:nvPr>
            <p:ph type="ctrTitle"/>
          </p:nvPr>
        </p:nvSpPr>
        <p:spPr/>
        <p:txBody>
          <a:bodyPr/>
          <a:lstStyle/>
          <a:p>
            <a:r>
              <a:rPr lang="en-US" dirty="0"/>
              <a:t>Sermon on the Mount</a:t>
            </a:r>
          </a:p>
        </p:txBody>
      </p:sp>
      <p:sp>
        <p:nvSpPr>
          <p:cNvPr id="3" name="Subtitle 2">
            <a:extLst>
              <a:ext uri="{FF2B5EF4-FFF2-40B4-BE49-F238E27FC236}">
                <a16:creationId xmlns:a16="http://schemas.microsoft.com/office/drawing/2014/main" id="{2AFC233C-4DAC-A229-E47F-202AD073F1A7}"/>
              </a:ext>
            </a:extLst>
          </p:cNvPr>
          <p:cNvSpPr>
            <a:spLocks noGrp="1"/>
          </p:cNvSpPr>
          <p:nvPr>
            <p:ph type="subTitle" idx="1"/>
          </p:nvPr>
        </p:nvSpPr>
        <p:spPr/>
        <p:txBody>
          <a:bodyPr/>
          <a:lstStyle/>
          <a:p>
            <a:r>
              <a:rPr lang="en-US" dirty="0"/>
              <a:t>Lesson 2</a:t>
            </a:r>
          </a:p>
        </p:txBody>
      </p:sp>
    </p:spTree>
    <p:extLst>
      <p:ext uri="{BB962C8B-B14F-4D97-AF65-F5344CB8AC3E}">
        <p14:creationId xmlns:p14="http://schemas.microsoft.com/office/powerpoint/2010/main" val="15163113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23F26F2-884A-6A52-FE6A-67EF2FE690C1}"/>
              </a:ext>
            </a:extLst>
          </p:cNvPr>
          <p:cNvSpPr>
            <a:spLocks noGrp="1"/>
          </p:cNvSpPr>
          <p:nvPr>
            <p:ph idx="1"/>
          </p:nvPr>
        </p:nvSpPr>
        <p:spPr/>
        <p:txBody>
          <a:bodyPr/>
          <a:lstStyle/>
          <a:p>
            <a:r>
              <a:rPr lang="en-US" b="1" dirty="0"/>
              <a:t>Jam. 4:6-10 </a:t>
            </a:r>
            <a:r>
              <a:rPr lang="en-US" dirty="0"/>
              <a:t>Sinners SHOULD be miserable because of their sin</a:t>
            </a:r>
          </a:p>
          <a:p>
            <a:r>
              <a:rPr lang="en-US" dirty="0"/>
              <a:t>The humble, lowly, poor, receive grace and forgiveness.</a:t>
            </a:r>
          </a:p>
          <a:p>
            <a:r>
              <a:rPr lang="en-US" dirty="0"/>
              <a:t>God “opposes” the proud, like the Pharisees.</a:t>
            </a:r>
          </a:p>
          <a:p>
            <a:r>
              <a:rPr lang="en-US" b="1" dirty="0"/>
              <a:t>Opposes:</a:t>
            </a:r>
            <a:r>
              <a:rPr lang="en-US" dirty="0"/>
              <a:t> rejects the entire make-up of something, to disagree intensely.</a:t>
            </a:r>
          </a:p>
          <a:p>
            <a:r>
              <a:rPr lang="en-US" dirty="0"/>
              <a:t>Those who are poor in spirit mourn over their sin and receive blessing from Him and comfort as they enter His kingdom.</a:t>
            </a:r>
          </a:p>
          <a:p>
            <a:r>
              <a:rPr lang="en-US" b="1" dirty="0"/>
              <a:t>Resist the devil: </a:t>
            </a:r>
            <a:r>
              <a:rPr lang="en-US" dirty="0"/>
              <a:t>to take a firm stand against, holding one’s ground, refusing to be moved.</a:t>
            </a:r>
          </a:p>
          <a:p>
            <a:endParaRPr lang="en-US" dirty="0"/>
          </a:p>
        </p:txBody>
      </p:sp>
      <p:sp>
        <p:nvSpPr>
          <p:cNvPr id="3" name="Title 2">
            <a:extLst>
              <a:ext uri="{FF2B5EF4-FFF2-40B4-BE49-F238E27FC236}">
                <a16:creationId xmlns:a16="http://schemas.microsoft.com/office/drawing/2014/main" id="{CE074713-625F-9C91-1293-B5F66E28FF90}"/>
              </a:ext>
            </a:extLst>
          </p:cNvPr>
          <p:cNvSpPr>
            <a:spLocks noGrp="1"/>
          </p:cNvSpPr>
          <p:nvPr>
            <p:ph type="title"/>
          </p:nvPr>
        </p:nvSpPr>
        <p:spPr/>
        <p:txBody>
          <a:bodyPr/>
          <a:lstStyle/>
          <a:p>
            <a:r>
              <a:rPr lang="en-US" dirty="0"/>
              <a:t>Those Who Mourn</a:t>
            </a:r>
          </a:p>
        </p:txBody>
      </p:sp>
    </p:spTree>
    <p:extLst>
      <p:ext uri="{BB962C8B-B14F-4D97-AF65-F5344CB8AC3E}">
        <p14:creationId xmlns:p14="http://schemas.microsoft.com/office/powerpoint/2010/main" val="4231427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CA8FA64-CC60-41E6-4A94-79CD78381216}"/>
              </a:ext>
            </a:extLst>
          </p:cNvPr>
          <p:cNvSpPr>
            <a:spLocks noGrp="1"/>
          </p:cNvSpPr>
          <p:nvPr>
            <p:ph idx="1"/>
          </p:nvPr>
        </p:nvSpPr>
        <p:spPr/>
        <p:txBody>
          <a:bodyPr/>
          <a:lstStyle/>
          <a:p>
            <a:r>
              <a:rPr lang="en-US" b="1" dirty="0"/>
              <a:t>I Cor. 5:1-13  </a:t>
            </a:r>
            <a:r>
              <a:rPr lang="en-US" dirty="0"/>
              <a:t>Sin in the church that was not only tolerated but boasted about. Pride.  No Christlikeness. No grieving over</a:t>
            </a:r>
          </a:p>
          <a:p>
            <a:r>
              <a:rPr lang="en-US" dirty="0"/>
              <a:t>Remove it! Mourn over it. Judge those inside the church: it spreads. God will judge those outside the church. (vs. 13)</a:t>
            </a:r>
          </a:p>
          <a:p>
            <a:r>
              <a:rPr lang="en-US" b="1" dirty="0"/>
              <a:t>Ez. 9 </a:t>
            </a:r>
            <a:r>
              <a:rPr lang="en-US" dirty="0"/>
              <a:t>Sin in a country, city, community. Those who sigh or groan over the sin around them will be spared in the day of judgment.</a:t>
            </a:r>
          </a:p>
          <a:p>
            <a:r>
              <a:rPr lang="en-US" b="1" dirty="0"/>
              <a:t>Rom. 15:4 </a:t>
            </a:r>
            <a:r>
              <a:rPr lang="en-US" dirty="0"/>
              <a:t>Warning for believers that we might have hope and learn from history.</a:t>
            </a:r>
          </a:p>
        </p:txBody>
      </p:sp>
      <p:sp>
        <p:nvSpPr>
          <p:cNvPr id="3" name="Title 2">
            <a:extLst>
              <a:ext uri="{FF2B5EF4-FFF2-40B4-BE49-F238E27FC236}">
                <a16:creationId xmlns:a16="http://schemas.microsoft.com/office/drawing/2014/main" id="{CB3DB618-0342-DC60-3ABE-9859CE316A80}"/>
              </a:ext>
            </a:extLst>
          </p:cNvPr>
          <p:cNvSpPr>
            <a:spLocks noGrp="1"/>
          </p:cNvSpPr>
          <p:nvPr>
            <p:ph type="title"/>
          </p:nvPr>
        </p:nvSpPr>
        <p:spPr/>
        <p:txBody>
          <a:bodyPr/>
          <a:lstStyle/>
          <a:p>
            <a:r>
              <a:rPr lang="en-US" dirty="0"/>
              <a:t>Mourning over the sin of others</a:t>
            </a:r>
          </a:p>
        </p:txBody>
      </p:sp>
    </p:spTree>
    <p:extLst>
      <p:ext uri="{BB962C8B-B14F-4D97-AF65-F5344CB8AC3E}">
        <p14:creationId xmlns:p14="http://schemas.microsoft.com/office/powerpoint/2010/main" val="2285156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B5321D0-70CF-67BC-17AC-A9D83853FAE6}"/>
              </a:ext>
            </a:extLst>
          </p:cNvPr>
          <p:cNvSpPr>
            <a:spLocks noGrp="1"/>
          </p:cNvSpPr>
          <p:nvPr>
            <p:ph idx="1"/>
          </p:nvPr>
        </p:nvSpPr>
        <p:spPr/>
        <p:txBody>
          <a:bodyPr/>
          <a:lstStyle/>
          <a:p>
            <a:r>
              <a:rPr lang="en-US" dirty="0"/>
              <a:t>May I continue to see my utter poverty and need of Holy Spirit in order to walk this Christian walk.</a:t>
            </a:r>
          </a:p>
          <a:p>
            <a:r>
              <a:rPr lang="en-US" dirty="0"/>
              <a:t>Mourn over sin in MY life, MY community, MY city and country</a:t>
            </a:r>
          </a:p>
          <a:p>
            <a:r>
              <a:rPr lang="en-US" dirty="0"/>
              <a:t>Act on these Words of God by walking in the Spirit</a:t>
            </a:r>
          </a:p>
          <a:p>
            <a:r>
              <a:rPr lang="en-US" dirty="0"/>
              <a:t>Remember: He comforts the broken hearted. I DO have a hope.</a:t>
            </a:r>
          </a:p>
          <a:p>
            <a:endParaRPr lang="en-US" dirty="0"/>
          </a:p>
          <a:p>
            <a:endParaRPr lang="en-US" dirty="0"/>
          </a:p>
        </p:txBody>
      </p:sp>
      <p:sp>
        <p:nvSpPr>
          <p:cNvPr id="3" name="Title 2">
            <a:extLst>
              <a:ext uri="{FF2B5EF4-FFF2-40B4-BE49-F238E27FC236}">
                <a16:creationId xmlns:a16="http://schemas.microsoft.com/office/drawing/2014/main" id="{DC7F5C05-CB70-C669-768D-809D2BCA1A5D}"/>
              </a:ext>
            </a:extLst>
          </p:cNvPr>
          <p:cNvSpPr>
            <a:spLocks noGrp="1"/>
          </p:cNvSpPr>
          <p:nvPr>
            <p:ph type="title"/>
          </p:nvPr>
        </p:nvSpPr>
        <p:spPr/>
        <p:txBody>
          <a:bodyPr/>
          <a:lstStyle/>
          <a:p>
            <a:r>
              <a:rPr lang="en-US" dirty="0"/>
              <a:t>Application</a:t>
            </a:r>
          </a:p>
        </p:txBody>
      </p:sp>
    </p:spTree>
    <p:extLst>
      <p:ext uri="{BB962C8B-B14F-4D97-AF65-F5344CB8AC3E}">
        <p14:creationId xmlns:p14="http://schemas.microsoft.com/office/powerpoint/2010/main" val="859046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1FF61C-759D-3D76-7B91-6BFB4197D25C}"/>
              </a:ext>
            </a:extLst>
          </p:cNvPr>
          <p:cNvSpPr>
            <a:spLocks noGrp="1"/>
          </p:cNvSpPr>
          <p:nvPr>
            <p:ph idx="1"/>
          </p:nvPr>
        </p:nvSpPr>
        <p:spPr/>
        <p:txBody>
          <a:bodyPr/>
          <a:lstStyle/>
          <a:p>
            <a:r>
              <a:rPr lang="en-US" dirty="0"/>
              <a:t>Jesus addressed His disciples, the scribes and Pharisees and the Jews within the crowd: mostly a religious crowd</a:t>
            </a:r>
          </a:p>
          <a:p>
            <a:r>
              <a:rPr lang="en-US" dirty="0"/>
              <a:t>Jesus called them to repent, change their thinking.</a:t>
            </a:r>
          </a:p>
          <a:p>
            <a:r>
              <a:rPr lang="en-US" dirty="0"/>
              <a:t>Sermon on the Mount is about:</a:t>
            </a:r>
          </a:p>
          <a:p>
            <a:r>
              <a:rPr lang="en-US" dirty="0"/>
              <a:t>Righteousness: in order to enter the kingdom of heaven</a:t>
            </a:r>
          </a:p>
          <a:p>
            <a:r>
              <a:rPr lang="en-US" dirty="0"/>
              <a:t>Righteousness: from the heart, and not the keeping of the Law</a:t>
            </a:r>
          </a:p>
          <a:p>
            <a:r>
              <a:rPr lang="en-US" dirty="0"/>
              <a:t>IS the Sermon on the Mount for </a:t>
            </a:r>
            <a:r>
              <a:rPr lang="en-US" b="1" dirty="0"/>
              <a:t>all</a:t>
            </a:r>
            <a:r>
              <a:rPr lang="en-US" dirty="0"/>
              <a:t> Christians? Is it the standard by which we </a:t>
            </a:r>
            <a:r>
              <a:rPr lang="en-US" b="1" dirty="0"/>
              <a:t>earn</a:t>
            </a:r>
            <a:r>
              <a:rPr lang="en-US" dirty="0"/>
              <a:t> our entrance into the kingdom or is it an </a:t>
            </a:r>
            <a:r>
              <a:rPr lang="en-US" b="1" dirty="0"/>
              <a:t>impossible demand </a:t>
            </a:r>
            <a:r>
              <a:rPr lang="en-US" dirty="0"/>
              <a:t>that cannot be attained?</a:t>
            </a:r>
          </a:p>
          <a:p>
            <a:pPr marL="109728" indent="0">
              <a:buNone/>
            </a:pPr>
            <a:endParaRPr lang="en-US" dirty="0"/>
          </a:p>
        </p:txBody>
      </p:sp>
      <p:sp>
        <p:nvSpPr>
          <p:cNvPr id="2" name="Title 1">
            <a:extLst>
              <a:ext uri="{FF2B5EF4-FFF2-40B4-BE49-F238E27FC236}">
                <a16:creationId xmlns:a16="http://schemas.microsoft.com/office/drawing/2014/main" id="{5D51224B-4945-7C58-4DF7-786E96B56CDC}"/>
              </a:ext>
            </a:extLst>
          </p:cNvPr>
          <p:cNvSpPr>
            <a:spLocks noGrp="1"/>
          </p:cNvSpPr>
          <p:nvPr>
            <p:ph type="title"/>
          </p:nvPr>
        </p:nvSpPr>
        <p:spPr/>
        <p:txBody>
          <a:bodyPr/>
          <a:lstStyle/>
          <a:p>
            <a:r>
              <a:rPr lang="en-US" dirty="0"/>
              <a:t>Review</a:t>
            </a:r>
          </a:p>
        </p:txBody>
      </p:sp>
    </p:spTree>
    <p:extLst>
      <p:ext uri="{BB962C8B-B14F-4D97-AF65-F5344CB8AC3E}">
        <p14:creationId xmlns:p14="http://schemas.microsoft.com/office/powerpoint/2010/main" val="3333599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6DB1026-8D4B-B957-B982-C6CABBC29A43}"/>
              </a:ext>
            </a:extLst>
          </p:cNvPr>
          <p:cNvSpPr>
            <a:spLocks noGrp="1"/>
          </p:cNvSpPr>
          <p:nvPr>
            <p:ph idx="1"/>
          </p:nvPr>
        </p:nvSpPr>
        <p:spPr/>
        <p:txBody>
          <a:bodyPr/>
          <a:lstStyle/>
          <a:p>
            <a:r>
              <a:rPr lang="en-US" dirty="0"/>
              <a:t>Jesus taught about the righteousness that is necessary to enter the kingdom of heaven, so that would be to </a:t>
            </a:r>
            <a:r>
              <a:rPr lang="en-US" b="1" dirty="0"/>
              <a:t>all</a:t>
            </a:r>
            <a:r>
              <a:rPr lang="en-US" dirty="0"/>
              <a:t> Christians.</a:t>
            </a:r>
          </a:p>
          <a:p>
            <a:r>
              <a:rPr lang="en-US" b="1" dirty="0"/>
              <a:t>Matt. 7:24-27 </a:t>
            </a:r>
            <a:r>
              <a:rPr lang="en-US" dirty="0"/>
              <a:t>calls people to ACT on His words and be obedient to them.</a:t>
            </a:r>
          </a:p>
          <a:p>
            <a:r>
              <a:rPr lang="en-US" dirty="0"/>
              <a:t>“Blessed” ARE those who ARE poor in spirit, who mourn.</a:t>
            </a:r>
          </a:p>
          <a:p>
            <a:r>
              <a:rPr lang="en-US" dirty="0"/>
              <a:t>Present tense blessing – those who are acting on His words</a:t>
            </a:r>
          </a:p>
          <a:p>
            <a:r>
              <a:rPr lang="en-US" b="1" dirty="0"/>
              <a:t>Matt. 5:3,10 </a:t>
            </a:r>
            <a:r>
              <a:rPr lang="en-US" dirty="0"/>
              <a:t>The blessed already have the kingdom of heaven</a:t>
            </a:r>
          </a:p>
          <a:p>
            <a:r>
              <a:rPr lang="en-US" dirty="0"/>
              <a:t>They have fulfilled vs. 20, surpassing the righteousness of the scribes and Pharisees.</a:t>
            </a:r>
          </a:p>
          <a:p>
            <a:endParaRPr lang="en-US" dirty="0"/>
          </a:p>
        </p:txBody>
      </p:sp>
      <p:sp>
        <p:nvSpPr>
          <p:cNvPr id="3" name="Title 2">
            <a:extLst>
              <a:ext uri="{FF2B5EF4-FFF2-40B4-BE49-F238E27FC236}">
                <a16:creationId xmlns:a16="http://schemas.microsoft.com/office/drawing/2014/main" id="{5E230B6A-E6B8-6C78-C2E4-F6A831DB3839}"/>
              </a:ext>
            </a:extLst>
          </p:cNvPr>
          <p:cNvSpPr>
            <a:spLocks noGrp="1"/>
          </p:cNvSpPr>
          <p:nvPr>
            <p:ph type="title"/>
          </p:nvPr>
        </p:nvSpPr>
        <p:spPr/>
        <p:txBody>
          <a:bodyPr/>
          <a:lstStyle/>
          <a:p>
            <a:r>
              <a:rPr lang="en-US" dirty="0"/>
              <a:t>Righteousness</a:t>
            </a:r>
          </a:p>
        </p:txBody>
      </p:sp>
    </p:spTree>
    <p:extLst>
      <p:ext uri="{BB962C8B-B14F-4D97-AF65-F5344CB8AC3E}">
        <p14:creationId xmlns:p14="http://schemas.microsoft.com/office/powerpoint/2010/main" val="396164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DBC3311-D5D4-6FE7-70AC-FC7161B74243}"/>
              </a:ext>
            </a:extLst>
          </p:cNvPr>
          <p:cNvSpPr>
            <a:spLocks noGrp="1"/>
          </p:cNvSpPr>
          <p:nvPr>
            <p:ph idx="1"/>
          </p:nvPr>
        </p:nvSpPr>
        <p:spPr/>
        <p:txBody>
          <a:bodyPr>
            <a:normAutofit lnSpcReduction="10000"/>
          </a:bodyPr>
          <a:lstStyle/>
          <a:p>
            <a:r>
              <a:rPr lang="en-US" dirty="0"/>
              <a:t>ALL believers will enter the kingdom of heaven, be comforted, be righteous, receive mercy, see God AND be persecuted.</a:t>
            </a:r>
          </a:p>
          <a:p>
            <a:r>
              <a:rPr lang="en-US" b="1" dirty="0"/>
              <a:t>Blessed: Makarios </a:t>
            </a:r>
            <a:r>
              <a:rPr lang="en-US" dirty="0"/>
              <a:t>– possessing the favor of God, the state of being marked by the fullness of God. The express symbol of a happiness identified with pure character.</a:t>
            </a:r>
          </a:p>
          <a:p>
            <a:r>
              <a:rPr lang="en-US" b="1" dirty="0"/>
              <a:t>Zod.</a:t>
            </a:r>
            <a:r>
              <a:rPr lang="en-US" dirty="0"/>
              <a:t> “The believer is indwelt by the Holy Spirit because of Christ and as a result should be fully satisfied no matter the circumstances. Differs from “happy”: it is equivalent to having God’s kingdom within one’s heart. He is the one who is in the world, yet independent of the world. His satisfaction comes from God and not from favorable circumstances.” </a:t>
            </a:r>
          </a:p>
        </p:txBody>
      </p:sp>
      <p:sp>
        <p:nvSpPr>
          <p:cNvPr id="3" name="Title 2">
            <a:extLst>
              <a:ext uri="{FF2B5EF4-FFF2-40B4-BE49-F238E27FC236}">
                <a16:creationId xmlns:a16="http://schemas.microsoft.com/office/drawing/2014/main" id="{0A2F3731-DE4D-A3A8-C7A5-8A3900036F25}"/>
              </a:ext>
            </a:extLst>
          </p:cNvPr>
          <p:cNvSpPr>
            <a:spLocks noGrp="1"/>
          </p:cNvSpPr>
          <p:nvPr>
            <p:ph type="title"/>
          </p:nvPr>
        </p:nvSpPr>
        <p:spPr/>
        <p:txBody>
          <a:bodyPr/>
          <a:lstStyle/>
          <a:p>
            <a:r>
              <a:rPr lang="en-US" dirty="0"/>
              <a:t>The Beatitudes   Matt. 5:1-12</a:t>
            </a:r>
          </a:p>
        </p:txBody>
      </p:sp>
    </p:spTree>
    <p:extLst>
      <p:ext uri="{BB962C8B-B14F-4D97-AF65-F5344CB8AC3E}">
        <p14:creationId xmlns:p14="http://schemas.microsoft.com/office/powerpoint/2010/main" val="3355341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E363C21-CC63-4E58-122A-CD706BAE574E}"/>
              </a:ext>
            </a:extLst>
          </p:cNvPr>
          <p:cNvSpPr>
            <a:spLocks noGrp="1"/>
          </p:cNvSpPr>
          <p:nvPr>
            <p:ph idx="1"/>
          </p:nvPr>
        </p:nvSpPr>
        <p:spPr/>
        <p:txBody>
          <a:bodyPr/>
          <a:lstStyle/>
          <a:p>
            <a:r>
              <a:rPr lang="en-US" dirty="0"/>
              <a:t>The poor in spirit are blessed and have the kingdom of heaven</a:t>
            </a:r>
          </a:p>
          <a:p>
            <a:r>
              <a:rPr lang="en-US" b="1" dirty="0"/>
              <a:t>“Poor”: </a:t>
            </a:r>
            <a:r>
              <a:rPr lang="en-US" b="1" dirty="0" err="1"/>
              <a:t>ptochos</a:t>
            </a:r>
            <a:r>
              <a:rPr lang="en-US" b="1" dirty="0"/>
              <a:t> </a:t>
            </a:r>
            <a:r>
              <a:rPr lang="en-US" dirty="0"/>
              <a:t>– to crouch, cower like a beggar, completely lacking in resources (earthly wealth).</a:t>
            </a:r>
          </a:p>
          <a:p>
            <a:r>
              <a:rPr lang="en-US" b="1" dirty="0"/>
              <a:t>“</a:t>
            </a:r>
            <a:r>
              <a:rPr lang="en-US" b="1" dirty="0" err="1"/>
              <a:t>Spirit”:pneuma</a:t>
            </a:r>
            <a:r>
              <a:rPr lang="en-US" b="1" dirty="0"/>
              <a:t> </a:t>
            </a:r>
            <a:r>
              <a:rPr lang="en-US" dirty="0"/>
              <a:t>– the common word for spirit in the NT</a:t>
            </a:r>
          </a:p>
          <a:p>
            <a:r>
              <a:rPr lang="en-US" b="1" dirty="0"/>
              <a:t>Ps. 34:18 </a:t>
            </a:r>
            <a:r>
              <a:rPr lang="en-US" dirty="0"/>
              <a:t>The Lord is near the broken hearted</a:t>
            </a:r>
          </a:p>
          <a:p>
            <a:r>
              <a:rPr lang="en-US" b="1" dirty="0"/>
              <a:t>Ps. 51:17 </a:t>
            </a:r>
            <a:r>
              <a:rPr lang="en-US" dirty="0"/>
              <a:t>A broken spirit is a sacrifice to God. </a:t>
            </a:r>
          </a:p>
          <a:p>
            <a:r>
              <a:rPr lang="en-US" b="1" dirty="0"/>
              <a:t>Is. 57 and 66 </a:t>
            </a:r>
            <a:r>
              <a:rPr lang="en-US" dirty="0"/>
              <a:t>The contrite and lowly of spirit are the ones with whom the Lord dwells. He is the only One who can revive the spirit within us. He LOOKS to the one who is humble……</a:t>
            </a:r>
          </a:p>
        </p:txBody>
      </p:sp>
      <p:sp>
        <p:nvSpPr>
          <p:cNvPr id="3" name="Title 2">
            <a:extLst>
              <a:ext uri="{FF2B5EF4-FFF2-40B4-BE49-F238E27FC236}">
                <a16:creationId xmlns:a16="http://schemas.microsoft.com/office/drawing/2014/main" id="{0A0ADA8D-8CCE-8B5C-1675-2F0F23A9CEC8}"/>
              </a:ext>
            </a:extLst>
          </p:cNvPr>
          <p:cNvSpPr>
            <a:spLocks noGrp="1"/>
          </p:cNvSpPr>
          <p:nvPr>
            <p:ph type="title"/>
          </p:nvPr>
        </p:nvSpPr>
        <p:spPr/>
        <p:txBody>
          <a:bodyPr/>
          <a:lstStyle/>
          <a:p>
            <a:r>
              <a:rPr lang="en-US" dirty="0"/>
              <a:t>Poor in spirit</a:t>
            </a:r>
          </a:p>
        </p:txBody>
      </p:sp>
    </p:spTree>
    <p:extLst>
      <p:ext uri="{BB962C8B-B14F-4D97-AF65-F5344CB8AC3E}">
        <p14:creationId xmlns:p14="http://schemas.microsoft.com/office/powerpoint/2010/main" val="4061347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F25CAF1-5BFA-718D-5264-902239171FF6}"/>
              </a:ext>
            </a:extLst>
          </p:cNvPr>
          <p:cNvSpPr>
            <a:spLocks noGrp="1"/>
          </p:cNvSpPr>
          <p:nvPr>
            <p:ph idx="1"/>
          </p:nvPr>
        </p:nvSpPr>
        <p:spPr/>
        <p:txBody>
          <a:bodyPr/>
          <a:lstStyle/>
          <a:p>
            <a:r>
              <a:rPr lang="en-US" dirty="0"/>
              <a:t>The parable of the tax collector and the Pharisee </a:t>
            </a:r>
          </a:p>
          <a:p>
            <a:r>
              <a:rPr lang="en-US" dirty="0"/>
              <a:t>Tax collector recognized that he was completely poor in spirit, helpless spiritually, and couldn’t help himself.</a:t>
            </a:r>
          </a:p>
          <a:p>
            <a:r>
              <a:rPr lang="en-US" dirty="0"/>
              <a:t>All he could do was call on the Lord to be merciful to him</a:t>
            </a:r>
          </a:p>
          <a:p>
            <a:r>
              <a:rPr lang="en-US" dirty="0"/>
              <a:t>He went home justified because of that, and the Pharisee continued to trust in his own righteousness. </a:t>
            </a:r>
          </a:p>
          <a:p>
            <a:r>
              <a:rPr lang="en-US" dirty="0"/>
              <a:t>The tax collector fulfilled </a:t>
            </a:r>
            <a:r>
              <a:rPr lang="en-US" b="1" dirty="0"/>
              <a:t>Matt. 5:20</a:t>
            </a:r>
            <a:r>
              <a:rPr lang="en-US" dirty="0"/>
              <a:t>, he exceeded the righteousness of the scribes and Pharisees.</a:t>
            </a:r>
          </a:p>
          <a:p>
            <a:endParaRPr lang="en-US" dirty="0"/>
          </a:p>
        </p:txBody>
      </p:sp>
      <p:sp>
        <p:nvSpPr>
          <p:cNvPr id="3" name="Title 2">
            <a:extLst>
              <a:ext uri="{FF2B5EF4-FFF2-40B4-BE49-F238E27FC236}">
                <a16:creationId xmlns:a16="http://schemas.microsoft.com/office/drawing/2014/main" id="{A7366E34-D893-5F1C-C37A-DD02EDECBD67}"/>
              </a:ext>
            </a:extLst>
          </p:cNvPr>
          <p:cNvSpPr>
            <a:spLocks noGrp="1"/>
          </p:cNvSpPr>
          <p:nvPr>
            <p:ph type="title"/>
          </p:nvPr>
        </p:nvSpPr>
        <p:spPr/>
        <p:txBody>
          <a:bodyPr/>
          <a:lstStyle/>
          <a:p>
            <a:r>
              <a:rPr lang="en-US" dirty="0"/>
              <a:t>Luke 18:9-14</a:t>
            </a:r>
          </a:p>
        </p:txBody>
      </p:sp>
    </p:spTree>
    <p:extLst>
      <p:ext uri="{BB962C8B-B14F-4D97-AF65-F5344CB8AC3E}">
        <p14:creationId xmlns:p14="http://schemas.microsoft.com/office/powerpoint/2010/main" val="1036584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9240FE-11BF-6D3E-3DA7-35A302A81182}"/>
              </a:ext>
            </a:extLst>
          </p:cNvPr>
          <p:cNvSpPr>
            <a:spLocks noGrp="1"/>
          </p:cNvSpPr>
          <p:nvPr>
            <p:ph idx="1"/>
          </p:nvPr>
        </p:nvSpPr>
        <p:spPr/>
        <p:txBody>
          <a:bodyPr/>
          <a:lstStyle/>
          <a:p>
            <a:r>
              <a:rPr lang="en-US" b="1" dirty="0"/>
              <a:t>Rom. 3:10, 23; 7:14-18 </a:t>
            </a:r>
            <a:r>
              <a:rPr lang="en-US" dirty="0"/>
              <a:t>None righteous, all have sinned, nothing good dwells in the flesh</a:t>
            </a:r>
          </a:p>
          <a:p>
            <a:r>
              <a:rPr lang="en-US" b="1" dirty="0"/>
              <a:t>I Tim. 1:15; Matt. 9:10-13; Luke 4:17-21; Rom. 7:24-25 </a:t>
            </a:r>
            <a:r>
              <a:rPr lang="en-US" dirty="0"/>
              <a:t>Jesus came to save SINNERS, to the sick.</a:t>
            </a:r>
          </a:p>
          <a:p>
            <a:r>
              <a:rPr lang="en-US" dirty="0"/>
              <a:t>He paid the debt for sin on the cross and preached the good news to the poor.</a:t>
            </a:r>
          </a:p>
          <a:p>
            <a:r>
              <a:rPr lang="en-US" b="1" dirty="0"/>
              <a:t>2 Cor. 5:21 </a:t>
            </a:r>
            <a:r>
              <a:rPr lang="en-US" dirty="0"/>
              <a:t>He became sin for sinners, so that they could become righteous.</a:t>
            </a:r>
          </a:p>
          <a:p>
            <a:r>
              <a:rPr lang="en-US" b="1" dirty="0"/>
              <a:t>Rom. 4:5-8 </a:t>
            </a:r>
            <a:r>
              <a:rPr lang="en-US" dirty="0"/>
              <a:t>The one who </a:t>
            </a:r>
            <a:r>
              <a:rPr lang="en-US"/>
              <a:t>believes in Him, </a:t>
            </a:r>
            <a:r>
              <a:rPr lang="en-US" dirty="0"/>
              <a:t>not works for his salvation</a:t>
            </a:r>
            <a:r>
              <a:rPr lang="en-US"/>
              <a:t>, is </a:t>
            </a:r>
            <a:r>
              <a:rPr lang="en-US" dirty="0"/>
              <a:t>counted as righteous and forgiven of sins.</a:t>
            </a:r>
          </a:p>
        </p:txBody>
      </p:sp>
      <p:sp>
        <p:nvSpPr>
          <p:cNvPr id="3" name="Title 2">
            <a:extLst>
              <a:ext uri="{FF2B5EF4-FFF2-40B4-BE49-F238E27FC236}">
                <a16:creationId xmlns:a16="http://schemas.microsoft.com/office/drawing/2014/main" id="{1D62BE4B-630D-D868-6CB2-7FC66954B25E}"/>
              </a:ext>
            </a:extLst>
          </p:cNvPr>
          <p:cNvSpPr>
            <a:spLocks noGrp="1"/>
          </p:cNvSpPr>
          <p:nvPr>
            <p:ph type="title"/>
          </p:nvPr>
        </p:nvSpPr>
        <p:spPr/>
        <p:txBody>
          <a:bodyPr/>
          <a:lstStyle/>
          <a:p>
            <a:r>
              <a:rPr lang="en-US" dirty="0"/>
              <a:t>How does one become righteous?</a:t>
            </a:r>
          </a:p>
        </p:txBody>
      </p:sp>
    </p:spTree>
    <p:extLst>
      <p:ext uri="{BB962C8B-B14F-4D97-AF65-F5344CB8AC3E}">
        <p14:creationId xmlns:p14="http://schemas.microsoft.com/office/powerpoint/2010/main" val="2173932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DFD102F-FB07-E003-9DBB-5E077862D39F}"/>
              </a:ext>
            </a:extLst>
          </p:cNvPr>
          <p:cNvSpPr>
            <a:spLocks noGrp="1"/>
          </p:cNvSpPr>
          <p:nvPr>
            <p:ph idx="1"/>
          </p:nvPr>
        </p:nvSpPr>
        <p:spPr/>
        <p:txBody>
          <a:bodyPr>
            <a:normAutofit lnSpcReduction="10000"/>
          </a:bodyPr>
          <a:lstStyle/>
          <a:p>
            <a:r>
              <a:rPr lang="en-US" b="1" dirty="0"/>
              <a:t>Rom. 8:2-4 </a:t>
            </a:r>
            <a:r>
              <a:rPr lang="en-US" dirty="0"/>
              <a:t>The Spirit of life in Christ Jesus sets me free from sin and death and the law is fulfilled: I walk in the Spirit</a:t>
            </a:r>
          </a:p>
          <a:p>
            <a:r>
              <a:rPr lang="en-US" b="1" dirty="0"/>
              <a:t>Rom. 10:1-10 </a:t>
            </a:r>
            <a:r>
              <a:rPr lang="en-US" dirty="0"/>
              <a:t>Christ is the end of the Law (it leads to Him and His purpose for the Law is fulfilled in Him)</a:t>
            </a:r>
          </a:p>
          <a:p>
            <a:r>
              <a:rPr lang="en-US" dirty="0"/>
              <a:t>Salvation results in righteousness but it is by FAITH, not by keeping the Law.</a:t>
            </a:r>
          </a:p>
          <a:p>
            <a:r>
              <a:rPr lang="en-US" b="1" dirty="0"/>
              <a:t>Matt. 7:13-14 </a:t>
            </a:r>
            <a:r>
              <a:rPr lang="en-US" dirty="0"/>
              <a:t>Enter through the narrow gate, which the poor in spirit have done at salvation, but it is continuous as we are helpless spiritually, before God without Christ</a:t>
            </a:r>
          </a:p>
          <a:p>
            <a:r>
              <a:rPr lang="en-US" b="1" dirty="0"/>
              <a:t>Then we live our Christian life in perpetual dependency on God, walking by the indwelling Holy Spirit.</a:t>
            </a:r>
          </a:p>
        </p:txBody>
      </p:sp>
      <p:sp>
        <p:nvSpPr>
          <p:cNvPr id="3" name="Title 2">
            <a:extLst>
              <a:ext uri="{FF2B5EF4-FFF2-40B4-BE49-F238E27FC236}">
                <a16:creationId xmlns:a16="http://schemas.microsoft.com/office/drawing/2014/main" id="{83C02D46-3710-F61D-6D2B-B621742778EA}"/>
              </a:ext>
            </a:extLst>
          </p:cNvPr>
          <p:cNvSpPr>
            <a:spLocks noGrp="1"/>
          </p:cNvSpPr>
          <p:nvPr>
            <p:ph type="title"/>
          </p:nvPr>
        </p:nvSpPr>
        <p:spPr/>
        <p:txBody>
          <a:bodyPr/>
          <a:lstStyle/>
          <a:p>
            <a:r>
              <a:rPr lang="en-US" dirty="0"/>
              <a:t>How we become righteous</a:t>
            </a:r>
          </a:p>
        </p:txBody>
      </p:sp>
    </p:spTree>
    <p:extLst>
      <p:ext uri="{BB962C8B-B14F-4D97-AF65-F5344CB8AC3E}">
        <p14:creationId xmlns:p14="http://schemas.microsoft.com/office/powerpoint/2010/main" val="1502423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4CD7B31-1078-6926-F6E7-D59F14BE29A8}"/>
              </a:ext>
            </a:extLst>
          </p:cNvPr>
          <p:cNvSpPr>
            <a:spLocks noGrp="1"/>
          </p:cNvSpPr>
          <p:nvPr>
            <p:ph idx="1"/>
          </p:nvPr>
        </p:nvSpPr>
        <p:spPr/>
        <p:txBody>
          <a:bodyPr/>
          <a:lstStyle/>
          <a:p>
            <a:r>
              <a:rPr lang="en-US" b="1" dirty="0"/>
              <a:t>Mourn: </a:t>
            </a:r>
            <a:r>
              <a:rPr lang="en-US" b="1" dirty="0" err="1"/>
              <a:t>pentheo</a:t>
            </a:r>
            <a:r>
              <a:rPr lang="en-US" b="1" dirty="0"/>
              <a:t> </a:t>
            </a:r>
            <a:r>
              <a:rPr lang="en-US" dirty="0"/>
              <a:t>– to be sad, sorrowful, to beat the breast as an outward sign of inward grief. “Manifested grief” so severe that it takes possession of a person and cannot be hidden.</a:t>
            </a:r>
          </a:p>
          <a:p>
            <a:r>
              <a:rPr lang="en-US" b="1" dirty="0"/>
              <a:t>Luke 7:36-50 </a:t>
            </a:r>
            <a:r>
              <a:rPr lang="en-US" dirty="0"/>
              <a:t>“The Woman” was grieving, mourning over her sin as she wept and wiped Jesus’ feet with her hair.</a:t>
            </a:r>
          </a:p>
          <a:p>
            <a:r>
              <a:rPr lang="en-US" dirty="0"/>
              <a:t>She was poor in spirit, believed in Him, was blessed and entered the kingdom of heaven by faith.</a:t>
            </a:r>
          </a:p>
          <a:p>
            <a:r>
              <a:rPr lang="en-US" b="1" dirty="0"/>
              <a:t>Rev. 21:1-5; Is. 61:2 </a:t>
            </a:r>
            <a:r>
              <a:rPr lang="en-US" dirty="0"/>
              <a:t>A time is coming, in the future, when He will comfort those who mourn</a:t>
            </a:r>
          </a:p>
          <a:p>
            <a:pPr marL="109728" indent="0">
              <a:buNone/>
            </a:pPr>
            <a:endParaRPr lang="en-US" b="1" dirty="0"/>
          </a:p>
          <a:p>
            <a:endParaRPr lang="en-US" dirty="0"/>
          </a:p>
        </p:txBody>
      </p:sp>
      <p:sp>
        <p:nvSpPr>
          <p:cNvPr id="3" name="Title 2">
            <a:extLst>
              <a:ext uri="{FF2B5EF4-FFF2-40B4-BE49-F238E27FC236}">
                <a16:creationId xmlns:a16="http://schemas.microsoft.com/office/drawing/2014/main" id="{55BE37E0-FCC0-5F22-A901-5D0FC3B32541}"/>
              </a:ext>
            </a:extLst>
          </p:cNvPr>
          <p:cNvSpPr>
            <a:spLocks noGrp="1"/>
          </p:cNvSpPr>
          <p:nvPr>
            <p:ph type="title"/>
          </p:nvPr>
        </p:nvSpPr>
        <p:spPr/>
        <p:txBody>
          <a:bodyPr/>
          <a:lstStyle/>
          <a:p>
            <a:r>
              <a:rPr lang="en-US" dirty="0"/>
              <a:t>Those Who Mourn</a:t>
            </a:r>
          </a:p>
        </p:txBody>
      </p:sp>
    </p:spTree>
    <p:extLst>
      <p:ext uri="{BB962C8B-B14F-4D97-AF65-F5344CB8AC3E}">
        <p14:creationId xmlns:p14="http://schemas.microsoft.com/office/powerpoint/2010/main" val="2909597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 Luk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extLst>
    <a:ext uri="{05A4C25C-085E-4340-85A3-A5531E510DB2}">
      <thm15:themeFamily xmlns:thm15="http://schemas.microsoft.com/office/thememl/2012/main" name="Theme Luke" id="{955BE703-B9AE-4A5C-AFCF-AC282E1E427D}" vid="{2228BCD3-862B-4DDA-9176-8E058845AE29}"/>
    </a:ext>
  </a:extLst>
</a:theme>
</file>

<file path=docProps/app.xml><?xml version="1.0" encoding="utf-8"?>
<Properties xmlns="http://schemas.openxmlformats.org/officeDocument/2006/extended-properties" xmlns:vt="http://schemas.openxmlformats.org/officeDocument/2006/docPropsVTypes">
  <Template>Theme Luke</Template>
  <TotalTime>76</TotalTime>
  <Words>1128</Words>
  <Application>Microsoft Office PowerPoint</Application>
  <PresentationFormat>Widescreen</PresentationFormat>
  <Paragraphs>67</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Lucida Sans Unicode</vt:lpstr>
      <vt:lpstr>Verdana</vt:lpstr>
      <vt:lpstr>Wingdings 2</vt:lpstr>
      <vt:lpstr>Wingdings 3</vt:lpstr>
      <vt:lpstr>Theme Luke</vt:lpstr>
      <vt:lpstr>Sermon on the Mount</vt:lpstr>
      <vt:lpstr>Review</vt:lpstr>
      <vt:lpstr>Righteousness</vt:lpstr>
      <vt:lpstr>The Beatitudes   Matt. 5:1-12</vt:lpstr>
      <vt:lpstr>Poor in spirit</vt:lpstr>
      <vt:lpstr>Luke 18:9-14</vt:lpstr>
      <vt:lpstr>How does one become righteous?</vt:lpstr>
      <vt:lpstr>How we become righteous</vt:lpstr>
      <vt:lpstr>Those Who Mourn</vt:lpstr>
      <vt:lpstr>Those Who Mourn</vt:lpstr>
      <vt:lpstr>Mourning over the sin of others</vt:lpstr>
      <vt:lpstr>Application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Sermon on the Mount</dc:title>
  <dc:creator>Ron Goins</dc:creator>
  <cp:lastModifiedBy>Ron Goins</cp:lastModifiedBy>
  <cp:revision>18</cp:revision>
  <dcterms:created xsi:type="dcterms:W3CDTF">2022-08-24T14:35:27Z</dcterms:created>
  <dcterms:modified xsi:type="dcterms:W3CDTF">2022-09-01T21:17:59Z</dcterms:modified>
</cp:coreProperties>
</file>