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54D8E4C-EE20-4851-BD5F-FD787B4729E2}" type="datetimeFigureOut">
              <a:rPr lang="en-US" smtClean="0"/>
              <a:t>2/9/2022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CC93D6F-6523-4174-8260-59CB60268AF7}" type="slidenum">
              <a:rPr lang="en-US" smtClean="0"/>
              <a:t>‹#›</a:t>
            </a:fld>
            <a:endParaRPr lang="en-US"/>
          </a:p>
        </p:txBody>
      </p:sp>
    </p:spTree>
    <p:extLst>
      <p:ext uri="{BB962C8B-B14F-4D97-AF65-F5344CB8AC3E}">
        <p14:creationId xmlns:p14="http://schemas.microsoft.com/office/powerpoint/2010/main" val="458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4D8E4C-EE20-4851-BD5F-FD787B4729E2}"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C93D6F-6523-4174-8260-59CB60268AF7}" type="slidenum">
              <a:rPr lang="en-US" smtClean="0"/>
              <a:t>‹#›</a:t>
            </a:fld>
            <a:endParaRPr lang="en-US"/>
          </a:p>
        </p:txBody>
      </p:sp>
    </p:spTree>
    <p:extLst>
      <p:ext uri="{BB962C8B-B14F-4D97-AF65-F5344CB8AC3E}">
        <p14:creationId xmlns:p14="http://schemas.microsoft.com/office/powerpoint/2010/main" val="1921570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4D8E4C-EE20-4851-BD5F-FD787B4729E2}"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C93D6F-6523-4174-8260-59CB60268AF7}" type="slidenum">
              <a:rPr lang="en-US" smtClean="0"/>
              <a:t>‹#›</a:t>
            </a:fld>
            <a:endParaRPr lang="en-US"/>
          </a:p>
        </p:txBody>
      </p:sp>
    </p:spTree>
    <p:extLst>
      <p:ext uri="{BB962C8B-B14F-4D97-AF65-F5344CB8AC3E}">
        <p14:creationId xmlns:p14="http://schemas.microsoft.com/office/powerpoint/2010/main" val="2428531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4D8E4C-EE20-4851-BD5F-FD787B4729E2}"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C93D6F-6523-4174-8260-59CB60268AF7}"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983564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54D8E4C-EE20-4851-BD5F-FD787B4729E2}"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C93D6F-6523-4174-8260-59CB60268AF7}"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7732322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54D8E4C-EE20-4851-BD5F-FD787B4729E2}" type="datetimeFigureOut">
              <a:rPr lang="en-US" smtClean="0"/>
              <a:t>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C93D6F-6523-4174-8260-59CB60268AF7}"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39164153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54D8E4C-EE20-4851-BD5F-FD787B4729E2}" type="datetimeFigureOut">
              <a:rPr lang="en-US" smtClean="0"/>
              <a:t>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C93D6F-6523-4174-8260-59CB60268AF7}" type="slidenum">
              <a:rPr lang="en-US" smtClean="0"/>
              <a:t>‹#›</a:t>
            </a:fld>
            <a:endParaRPr lang="en-US"/>
          </a:p>
        </p:txBody>
      </p:sp>
    </p:spTree>
    <p:extLst>
      <p:ext uri="{BB962C8B-B14F-4D97-AF65-F5344CB8AC3E}">
        <p14:creationId xmlns:p14="http://schemas.microsoft.com/office/powerpoint/2010/main" val="68466800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4D8E4C-EE20-4851-BD5F-FD787B4729E2}" type="datetimeFigureOut">
              <a:rPr lang="en-US" smtClean="0"/>
              <a:t>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C93D6F-6523-4174-8260-59CB60268AF7}"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43947614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D8E4C-EE20-4851-BD5F-FD787B4729E2}" type="datetimeFigureOut">
              <a:rPr lang="en-US" smtClean="0"/>
              <a:t>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C93D6F-6523-4174-8260-59CB60268AF7}" type="slidenum">
              <a:rPr lang="en-US" smtClean="0"/>
              <a:t>‹#›</a:t>
            </a:fld>
            <a:endParaRPr lang="en-US"/>
          </a:p>
        </p:txBody>
      </p:sp>
    </p:spTree>
    <p:extLst>
      <p:ext uri="{BB962C8B-B14F-4D97-AF65-F5344CB8AC3E}">
        <p14:creationId xmlns:p14="http://schemas.microsoft.com/office/powerpoint/2010/main" val="3384995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554D8E4C-EE20-4851-BD5F-FD787B4729E2}" type="datetimeFigureOut">
              <a:rPr lang="en-US" smtClean="0"/>
              <a:t>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C93D6F-6523-4174-8260-59CB60268AF7}" type="slidenum">
              <a:rPr lang="en-US" smtClean="0"/>
              <a:t>‹#›</a:t>
            </a:fld>
            <a:endParaRPr lang="en-US"/>
          </a:p>
        </p:txBody>
      </p:sp>
    </p:spTree>
    <p:extLst>
      <p:ext uri="{BB962C8B-B14F-4D97-AF65-F5344CB8AC3E}">
        <p14:creationId xmlns:p14="http://schemas.microsoft.com/office/powerpoint/2010/main" val="219186105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54D8E4C-EE20-4851-BD5F-FD787B4729E2}" type="datetimeFigureOut">
              <a:rPr lang="en-US" smtClean="0"/>
              <a:t>2/9/2022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CC93D6F-6523-4174-8260-59CB60268AF7}"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87633882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554D8E4C-EE20-4851-BD5F-FD787B4729E2}" type="datetimeFigureOut">
              <a:rPr lang="en-US" smtClean="0"/>
              <a:t>2/9/2022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4CC93D6F-6523-4174-8260-59CB60268AF7}" type="slidenum">
              <a:rPr lang="en-US" smtClean="0"/>
              <a:t>‹#›</a:t>
            </a:fld>
            <a:endParaRPr lang="en-US"/>
          </a:p>
        </p:txBody>
      </p:sp>
    </p:spTree>
    <p:extLst>
      <p:ext uri="{BB962C8B-B14F-4D97-AF65-F5344CB8AC3E}">
        <p14:creationId xmlns:p14="http://schemas.microsoft.com/office/powerpoint/2010/main" val="2698506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5D11E-E04E-4F6E-9D45-96DC15D772C7}"/>
              </a:ext>
            </a:extLst>
          </p:cNvPr>
          <p:cNvSpPr>
            <a:spLocks noGrp="1"/>
          </p:cNvSpPr>
          <p:nvPr>
            <p:ph type="ctrTitle"/>
          </p:nvPr>
        </p:nvSpPr>
        <p:spPr/>
        <p:txBody>
          <a:bodyPr/>
          <a:lstStyle/>
          <a:p>
            <a:r>
              <a:rPr lang="en-US" dirty="0"/>
              <a:t>Luke Part 2</a:t>
            </a:r>
          </a:p>
        </p:txBody>
      </p:sp>
      <p:sp>
        <p:nvSpPr>
          <p:cNvPr id="3" name="Subtitle 2">
            <a:extLst>
              <a:ext uri="{FF2B5EF4-FFF2-40B4-BE49-F238E27FC236}">
                <a16:creationId xmlns:a16="http://schemas.microsoft.com/office/drawing/2014/main" id="{70E0B2A3-32F6-4DF3-B137-5DC2E2ED86DD}"/>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3197500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DEC5E5-C329-4B1A-9622-985B2BBFAC40}"/>
              </a:ext>
            </a:extLst>
          </p:cNvPr>
          <p:cNvSpPr>
            <a:spLocks noGrp="1"/>
          </p:cNvSpPr>
          <p:nvPr>
            <p:ph idx="1"/>
          </p:nvPr>
        </p:nvSpPr>
        <p:spPr/>
        <p:txBody>
          <a:bodyPr/>
          <a:lstStyle/>
          <a:p>
            <a:r>
              <a:rPr lang="en-US" dirty="0"/>
              <a:t>Parable of the fig tree and all trees</a:t>
            </a:r>
          </a:p>
          <a:p>
            <a:r>
              <a:rPr lang="en-US" dirty="0"/>
              <a:t>WHEN you see leaves, you know summer is near</a:t>
            </a:r>
          </a:p>
          <a:p>
            <a:r>
              <a:rPr lang="en-US" dirty="0"/>
              <a:t>WHEN you see all these things happening</a:t>
            </a:r>
          </a:p>
          <a:p>
            <a:r>
              <a:rPr lang="en-US" dirty="0"/>
              <a:t>You KNOW your redemption is drawing near</a:t>
            </a:r>
          </a:p>
          <a:p>
            <a:r>
              <a:rPr lang="en-US" dirty="0"/>
              <a:t>You KNOW the Kingdom of God is near</a:t>
            </a:r>
          </a:p>
          <a:p>
            <a:r>
              <a:rPr lang="en-US" dirty="0"/>
              <a:t>This generation that </a:t>
            </a:r>
            <a:r>
              <a:rPr lang="en-US" b="1" dirty="0"/>
              <a:t>sees</a:t>
            </a:r>
            <a:r>
              <a:rPr lang="en-US" dirty="0"/>
              <a:t> the things of verses 25-31 will not pass away until </a:t>
            </a:r>
            <a:r>
              <a:rPr lang="en-US" b="1" dirty="0"/>
              <a:t>all</a:t>
            </a:r>
            <a:r>
              <a:rPr lang="en-US" dirty="0"/>
              <a:t> things take place</a:t>
            </a:r>
          </a:p>
          <a:p>
            <a:r>
              <a:rPr lang="en-US" dirty="0"/>
              <a:t>In context, “sees”, in verse 31</a:t>
            </a:r>
          </a:p>
          <a:p>
            <a:r>
              <a:rPr lang="en-US" dirty="0"/>
              <a:t>Heaven and earth WILL pass away, but My words will not.</a:t>
            </a:r>
          </a:p>
        </p:txBody>
      </p:sp>
      <p:sp>
        <p:nvSpPr>
          <p:cNvPr id="3" name="Title 2">
            <a:extLst>
              <a:ext uri="{FF2B5EF4-FFF2-40B4-BE49-F238E27FC236}">
                <a16:creationId xmlns:a16="http://schemas.microsoft.com/office/drawing/2014/main" id="{EAAE913F-669B-439C-8F31-72888B4D020B}"/>
              </a:ext>
            </a:extLst>
          </p:cNvPr>
          <p:cNvSpPr>
            <a:spLocks noGrp="1"/>
          </p:cNvSpPr>
          <p:nvPr>
            <p:ph type="title"/>
          </p:nvPr>
        </p:nvSpPr>
        <p:spPr/>
        <p:txBody>
          <a:bodyPr/>
          <a:lstStyle/>
          <a:p>
            <a:r>
              <a:rPr lang="en-US" dirty="0"/>
              <a:t>Luke 21:29-33</a:t>
            </a:r>
          </a:p>
        </p:txBody>
      </p:sp>
    </p:spTree>
    <p:extLst>
      <p:ext uri="{BB962C8B-B14F-4D97-AF65-F5344CB8AC3E}">
        <p14:creationId xmlns:p14="http://schemas.microsoft.com/office/powerpoint/2010/main" val="2956885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4C7652-5C5F-4559-A202-5D7E8E0EE4E1}"/>
              </a:ext>
            </a:extLst>
          </p:cNvPr>
          <p:cNvSpPr>
            <a:spLocks noGrp="1"/>
          </p:cNvSpPr>
          <p:nvPr>
            <p:ph idx="1"/>
          </p:nvPr>
        </p:nvSpPr>
        <p:spPr/>
        <p:txBody>
          <a:bodyPr/>
          <a:lstStyle/>
          <a:p>
            <a:r>
              <a:rPr lang="en-US" dirty="0"/>
              <a:t>Begins with Jesus and His disciples at the Temple, coming out</a:t>
            </a:r>
          </a:p>
          <a:p>
            <a:r>
              <a:rPr lang="en-US" dirty="0"/>
              <a:t>He says not one stone will be left upon another which will not be torn down</a:t>
            </a:r>
          </a:p>
          <a:p>
            <a:r>
              <a:rPr lang="en-US" dirty="0"/>
              <a:t>Then He is sitting on the Mount of Olives, disciples ask Him When the Temple will be destroyed, What will be the sign of Your coming and the End of the Age</a:t>
            </a:r>
          </a:p>
          <a:p>
            <a:r>
              <a:rPr lang="en-US" b="1" dirty="0"/>
              <a:t>Warning:</a:t>
            </a:r>
            <a:r>
              <a:rPr lang="en-US" dirty="0"/>
              <a:t> See to it that no one misleads you by claiming to be Me. MANY WILL BE MISLEAD</a:t>
            </a:r>
          </a:p>
          <a:p>
            <a:r>
              <a:rPr lang="en-US" dirty="0"/>
              <a:t>He does not address their question about the Temple</a:t>
            </a:r>
          </a:p>
          <a:p>
            <a:endParaRPr lang="en-US" dirty="0"/>
          </a:p>
          <a:p>
            <a:endParaRPr lang="en-US" dirty="0"/>
          </a:p>
        </p:txBody>
      </p:sp>
      <p:sp>
        <p:nvSpPr>
          <p:cNvPr id="3" name="Title 2">
            <a:extLst>
              <a:ext uri="{FF2B5EF4-FFF2-40B4-BE49-F238E27FC236}">
                <a16:creationId xmlns:a16="http://schemas.microsoft.com/office/drawing/2014/main" id="{B45EB692-A37C-4134-9FC5-1A52CF5A3D2D}"/>
              </a:ext>
            </a:extLst>
          </p:cNvPr>
          <p:cNvSpPr>
            <a:spLocks noGrp="1"/>
          </p:cNvSpPr>
          <p:nvPr>
            <p:ph type="title"/>
          </p:nvPr>
        </p:nvSpPr>
        <p:spPr/>
        <p:txBody>
          <a:bodyPr/>
          <a:lstStyle/>
          <a:p>
            <a:r>
              <a:rPr lang="en-US" dirty="0"/>
              <a:t>Matthew 24:1-5</a:t>
            </a:r>
          </a:p>
        </p:txBody>
      </p:sp>
    </p:spTree>
    <p:extLst>
      <p:ext uri="{BB962C8B-B14F-4D97-AF65-F5344CB8AC3E}">
        <p14:creationId xmlns:p14="http://schemas.microsoft.com/office/powerpoint/2010/main" val="45017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B538A5-0CFC-49D1-8A14-8E1F5BDAD8C9}"/>
              </a:ext>
            </a:extLst>
          </p:cNvPr>
          <p:cNvSpPr>
            <a:spLocks noGrp="1"/>
          </p:cNvSpPr>
          <p:nvPr>
            <p:ph idx="1"/>
          </p:nvPr>
        </p:nvSpPr>
        <p:spPr/>
        <p:txBody>
          <a:bodyPr>
            <a:normAutofit lnSpcReduction="10000"/>
          </a:bodyPr>
          <a:lstStyle/>
          <a:p>
            <a:r>
              <a:rPr lang="en-US" dirty="0"/>
              <a:t>Wars and rumors of war, that you hear about are not yet the end so don’t be frightened.</a:t>
            </a:r>
          </a:p>
          <a:p>
            <a:r>
              <a:rPr lang="en-US" dirty="0"/>
              <a:t>Nations and kingdoms against each other, famines and earthquakes are merely the beginning of birth pangs.</a:t>
            </a:r>
          </a:p>
          <a:p>
            <a:r>
              <a:rPr lang="en-US" dirty="0"/>
              <a:t>Tribulation, trouble will happen to you: killed, hated by all nations because of My name. Many will fall away, betray one another and hate one another. </a:t>
            </a:r>
          </a:p>
          <a:p>
            <a:r>
              <a:rPr lang="en-US" dirty="0"/>
              <a:t>Many false prophets will arise and mislead many.</a:t>
            </a:r>
          </a:p>
          <a:p>
            <a:r>
              <a:rPr lang="en-US" dirty="0"/>
              <a:t>Most people’s love will grow cold because lawlessness is increased.</a:t>
            </a:r>
          </a:p>
          <a:p>
            <a:r>
              <a:rPr lang="en-US" dirty="0"/>
              <a:t>But the one who endures to the end, he will be saved</a:t>
            </a:r>
          </a:p>
        </p:txBody>
      </p:sp>
      <p:sp>
        <p:nvSpPr>
          <p:cNvPr id="3" name="Title 2">
            <a:extLst>
              <a:ext uri="{FF2B5EF4-FFF2-40B4-BE49-F238E27FC236}">
                <a16:creationId xmlns:a16="http://schemas.microsoft.com/office/drawing/2014/main" id="{CFA9FB7C-878C-498D-88BA-DD5F27617F3F}"/>
              </a:ext>
            </a:extLst>
          </p:cNvPr>
          <p:cNvSpPr>
            <a:spLocks noGrp="1"/>
          </p:cNvSpPr>
          <p:nvPr>
            <p:ph type="title"/>
          </p:nvPr>
        </p:nvSpPr>
        <p:spPr/>
        <p:txBody>
          <a:bodyPr/>
          <a:lstStyle/>
          <a:p>
            <a:r>
              <a:rPr lang="en-US" dirty="0"/>
              <a:t>Matthew 24:6-13</a:t>
            </a:r>
          </a:p>
        </p:txBody>
      </p:sp>
    </p:spTree>
    <p:extLst>
      <p:ext uri="{BB962C8B-B14F-4D97-AF65-F5344CB8AC3E}">
        <p14:creationId xmlns:p14="http://schemas.microsoft.com/office/powerpoint/2010/main" val="1817217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4B0384-5BD5-489E-83EC-4EA2F18078B4}"/>
              </a:ext>
            </a:extLst>
          </p:cNvPr>
          <p:cNvSpPr>
            <a:spLocks noGrp="1"/>
          </p:cNvSpPr>
          <p:nvPr>
            <p:ph idx="1"/>
          </p:nvPr>
        </p:nvSpPr>
        <p:spPr/>
        <p:txBody>
          <a:bodyPr/>
          <a:lstStyle/>
          <a:p>
            <a:r>
              <a:rPr lang="en-US" b="1" dirty="0"/>
              <a:t>The end </a:t>
            </a:r>
            <a:r>
              <a:rPr lang="en-US" dirty="0"/>
              <a:t>will come </a:t>
            </a:r>
            <a:r>
              <a:rPr lang="en-US" b="1" dirty="0"/>
              <a:t>when </a:t>
            </a:r>
            <a:r>
              <a:rPr lang="en-US" dirty="0"/>
              <a:t>this gospel of the kingdom is preached in the whole world as a testimony to </a:t>
            </a:r>
            <a:r>
              <a:rPr lang="en-US" b="1" dirty="0"/>
              <a:t>all</a:t>
            </a:r>
            <a:r>
              <a:rPr lang="en-US" dirty="0"/>
              <a:t> the nations.</a:t>
            </a:r>
          </a:p>
          <a:p>
            <a:r>
              <a:rPr lang="en-US" dirty="0"/>
              <a:t>When you SEE the Abomination of Desolation standing in the Holy Place (Holy of Holies) let the reader understand</a:t>
            </a:r>
          </a:p>
          <a:p>
            <a:r>
              <a:rPr lang="en-US" dirty="0"/>
              <a:t>This is about a Temple </a:t>
            </a:r>
            <a:r>
              <a:rPr lang="en-US" b="1" dirty="0"/>
              <a:t>yet to be built</a:t>
            </a:r>
          </a:p>
          <a:p>
            <a:r>
              <a:rPr lang="en-US" dirty="0"/>
              <a:t>He was spoken of in </a:t>
            </a:r>
            <a:r>
              <a:rPr lang="en-US" b="1" dirty="0"/>
              <a:t>Dan. 9:26-27</a:t>
            </a:r>
          </a:p>
          <a:p>
            <a:r>
              <a:rPr lang="en-US" b="1" dirty="0"/>
              <a:t>24:21 Great Tribulation begins and does not end until Jesus comes again. (29-31)</a:t>
            </a:r>
          </a:p>
          <a:p>
            <a:r>
              <a:rPr lang="en-US" dirty="0"/>
              <a:t>Parable of the fig tree is the same as </a:t>
            </a:r>
            <a:r>
              <a:rPr lang="en-US" b="1" dirty="0"/>
              <a:t>Luke 21</a:t>
            </a:r>
          </a:p>
          <a:p>
            <a:endParaRPr lang="en-US" dirty="0"/>
          </a:p>
        </p:txBody>
      </p:sp>
      <p:sp>
        <p:nvSpPr>
          <p:cNvPr id="3" name="Title 2">
            <a:extLst>
              <a:ext uri="{FF2B5EF4-FFF2-40B4-BE49-F238E27FC236}">
                <a16:creationId xmlns:a16="http://schemas.microsoft.com/office/drawing/2014/main" id="{28E0E812-4EB7-4DB4-933E-25166A65621F}"/>
              </a:ext>
            </a:extLst>
          </p:cNvPr>
          <p:cNvSpPr>
            <a:spLocks noGrp="1"/>
          </p:cNvSpPr>
          <p:nvPr>
            <p:ph type="title"/>
          </p:nvPr>
        </p:nvSpPr>
        <p:spPr/>
        <p:txBody>
          <a:bodyPr/>
          <a:lstStyle/>
          <a:p>
            <a:r>
              <a:rPr lang="en-US" dirty="0"/>
              <a:t>Matt. 24:14-35</a:t>
            </a:r>
          </a:p>
        </p:txBody>
      </p:sp>
    </p:spTree>
    <p:extLst>
      <p:ext uri="{BB962C8B-B14F-4D97-AF65-F5344CB8AC3E}">
        <p14:creationId xmlns:p14="http://schemas.microsoft.com/office/powerpoint/2010/main" val="2241647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A1E491-688B-4374-9CA3-307709D0589D}"/>
              </a:ext>
            </a:extLst>
          </p:cNvPr>
          <p:cNvSpPr>
            <a:spLocks noGrp="1"/>
          </p:cNvSpPr>
          <p:nvPr>
            <p:ph idx="1"/>
          </p:nvPr>
        </p:nvSpPr>
        <p:spPr/>
        <p:txBody>
          <a:bodyPr/>
          <a:lstStyle/>
          <a:p>
            <a:r>
              <a:rPr lang="en-US" b="1" dirty="0"/>
              <a:t>Warning:</a:t>
            </a:r>
            <a:r>
              <a:rPr lang="en-US" dirty="0"/>
              <a:t> Be on your guard! That day WILL come on all those who dwell on the earth</a:t>
            </a:r>
          </a:p>
          <a:p>
            <a:r>
              <a:rPr lang="en-US" dirty="0"/>
              <a:t>The one who is weighted down with dissipation and drunkenness and the worries of this life (8:14) will be suddenly caught by the things of the end….like a trap.</a:t>
            </a:r>
          </a:p>
          <a:p>
            <a:r>
              <a:rPr lang="en-US" b="1" dirty="0"/>
              <a:t>Luke 8:14 </a:t>
            </a:r>
            <a:r>
              <a:rPr lang="en-US" dirty="0"/>
              <a:t>The seed that fell among the thorns</a:t>
            </a:r>
          </a:p>
          <a:p>
            <a:r>
              <a:rPr lang="en-US" dirty="0"/>
              <a:t>Keep alert at all times!!!</a:t>
            </a:r>
          </a:p>
          <a:p>
            <a:r>
              <a:rPr lang="en-US" dirty="0"/>
              <a:t>How? By praying to have strength to escape these things that are about to happen, and strength to stand before the Son of Man.</a:t>
            </a:r>
          </a:p>
        </p:txBody>
      </p:sp>
      <p:sp>
        <p:nvSpPr>
          <p:cNvPr id="3" name="Title 2">
            <a:extLst>
              <a:ext uri="{FF2B5EF4-FFF2-40B4-BE49-F238E27FC236}">
                <a16:creationId xmlns:a16="http://schemas.microsoft.com/office/drawing/2014/main" id="{2A7867FC-431C-405B-AFFB-EA2A342147A9}"/>
              </a:ext>
            </a:extLst>
          </p:cNvPr>
          <p:cNvSpPr>
            <a:spLocks noGrp="1"/>
          </p:cNvSpPr>
          <p:nvPr>
            <p:ph type="title"/>
          </p:nvPr>
        </p:nvSpPr>
        <p:spPr/>
        <p:txBody>
          <a:bodyPr/>
          <a:lstStyle/>
          <a:p>
            <a:r>
              <a:rPr lang="en-US" dirty="0"/>
              <a:t>Luke 21:34-36</a:t>
            </a:r>
          </a:p>
        </p:txBody>
      </p:sp>
    </p:spTree>
    <p:extLst>
      <p:ext uri="{BB962C8B-B14F-4D97-AF65-F5344CB8AC3E}">
        <p14:creationId xmlns:p14="http://schemas.microsoft.com/office/powerpoint/2010/main" val="350773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0B6CBE-74E5-46C5-BD20-C96B7C158405}"/>
              </a:ext>
            </a:extLst>
          </p:cNvPr>
          <p:cNvSpPr>
            <a:spLocks noGrp="1"/>
          </p:cNvSpPr>
          <p:nvPr>
            <p:ph idx="1"/>
          </p:nvPr>
        </p:nvSpPr>
        <p:spPr/>
        <p:txBody>
          <a:bodyPr>
            <a:normAutofit lnSpcReduction="10000"/>
          </a:bodyPr>
          <a:lstStyle/>
          <a:p>
            <a:r>
              <a:rPr lang="en-US" b="1" dirty="0"/>
              <a:t>Dissipation: </a:t>
            </a:r>
            <a:r>
              <a:rPr lang="en-US" b="1" dirty="0" err="1"/>
              <a:t>Kraipale</a:t>
            </a:r>
            <a:r>
              <a:rPr lang="en-US" b="1" dirty="0"/>
              <a:t> </a:t>
            </a:r>
            <a:r>
              <a:rPr lang="en-US" dirty="0"/>
              <a:t>– drunken nausea, the giddiness and headache caused by drinking wine to excess. Only occurrence</a:t>
            </a:r>
          </a:p>
          <a:p>
            <a:r>
              <a:rPr lang="en-US" b="1" dirty="0"/>
              <a:t>Zod.</a:t>
            </a:r>
            <a:r>
              <a:rPr lang="en-US" dirty="0"/>
              <a:t> “The sense of disgust and loathing from an over-indulgence in wine and carousing.”</a:t>
            </a:r>
          </a:p>
          <a:p>
            <a:r>
              <a:rPr lang="en-US" dirty="0"/>
              <a:t>“Do not let your hearts be weighted down(burdened) by dissipation….”</a:t>
            </a:r>
          </a:p>
          <a:p>
            <a:r>
              <a:rPr lang="en-US" dirty="0"/>
              <a:t>This is a time of excitement!! Your Redemption is drawing near!!!</a:t>
            </a:r>
          </a:p>
          <a:p>
            <a:r>
              <a:rPr lang="en-US" dirty="0"/>
              <a:t>During the day: in the Temple teaching. Night: on Mt. Olivet</a:t>
            </a:r>
          </a:p>
          <a:p>
            <a:r>
              <a:rPr lang="en-US" dirty="0"/>
              <a:t>ALL the people are still hanging on every word: they get up early in the morning to listen to Him teach in the Temple.</a:t>
            </a:r>
          </a:p>
        </p:txBody>
      </p:sp>
      <p:sp>
        <p:nvSpPr>
          <p:cNvPr id="3" name="Title 2">
            <a:extLst>
              <a:ext uri="{FF2B5EF4-FFF2-40B4-BE49-F238E27FC236}">
                <a16:creationId xmlns:a16="http://schemas.microsoft.com/office/drawing/2014/main" id="{F374A3C4-40E9-43BE-A063-056B5B36B857}"/>
              </a:ext>
            </a:extLst>
          </p:cNvPr>
          <p:cNvSpPr>
            <a:spLocks noGrp="1"/>
          </p:cNvSpPr>
          <p:nvPr>
            <p:ph type="title"/>
          </p:nvPr>
        </p:nvSpPr>
        <p:spPr/>
        <p:txBody>
          <a:bodyPr/>
          <a:lstStyle/>
          <a:p>
            <a:r>
              <a:rPr lang="en-US" dirty="0"/>
              <a:t>Luke 21:37-38      Dissipation definition</a:t>
            </a:r>
          </a:p>
        </p:txBody>
      </p:sp>
    </p:spTree>
    <p:extLst>
      <p:ext uri="{BB962C8B-B14F-4D97-AF65-F5344CB8AC3E}">
        <p14:creationId xmlns:p14="http://schemas.microsoft.com/office/powerpoint/2010/main" val="1974478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9F32A2-D365-4A2F-A437-42FD65D9FA56}"/>
              </a:ext>
            </a:extLst>
          </p:cNvPr>
          <p:cNvSpPr>
            <a:spLocks noGrp="1"/>
          </p:cNvSpPr>
          <p:nvPr>
            <p:ph idx="1"/>
          </p:nvPr>
        </p:nvSpPr>
        <p:spPr/>
        <p:txBody>
          <a:bodyPr/>
          <a:lstStyle/>
          <a:p>
            <a:r>
              <a:rPr lang="en-US" b="1" dirty="0"/>
              <a:t>Possible Theme: </a:t>
            </a:r>
            <a:r>
              <a:rPr lang="en-US" dirty="0"/>
              <a:t>Prophecy of: Temple torn down; Jerusalem surrounded by armies; Son of Man coming</a:t>
            </a:r>
          </a:p>
          <a:p>
            <a:r>
              <a:rPr lang="en-US" dirty="0"/>
              <a:t>Am I frightened about the End Times or excited?</a:t>
            </a:r>
          </a:p>
          <a:p>
            <a:r>
              <a:rPr lang="en-US" dirty="0"/>
              <a:t>Do I KNOW and UNDERSTAND the signs of His coming?</a:t>
            </a:r>
          </a:p>
          <a:p>
            <a:r>
              <a:rPr lang="en-US" dirty="0"/>
              <a:t>Do I pray to have the strength to stand for His Name in this crazy world and share the Good News people long </a:t>
            </a:r>
            <a:r>
              <a:rPr lang="en-US"/>
              <a:t>to hear?</a:t>
            </a:r>
            <a:endParaRPr lang="en-US" dirty="0"/>
          </a:p>
          <a:p>
            <a:r>
              <a:rPr lang="en-US" dirty="0"/>
              <a:t>Am I on the alert at all times, looking for His return?</a:t>
            </a:r>
          </a:p>
          <a:p>
            <a:r>
              <a:rPr lang="en-US" dirty="0"/>
              <a:t>Do I stand out or do I blend in with the world?</a:t>
            </a:r>
          </a:p>
          <a:p>
            <a:r>
              <a:rPr lang="en-US" dirty="0"/>
              <a:t>May I be the Good Soil Seed, persevering to the end.</a:t>
            </a:r>
          </a:p>
          <a:p>
            <a:pPr marL="109728" indent="0">
              <a:buNone/>
            </a:pPr>
            <a:endParaRPr lang="en-US" dirty="0"/>
          </a:p>
        </p:txBody>
      </p:sp>
      <p:sp>
        <p:nvSpPr>
          <p:cNvPr id="3" name="Title 2">
            <a:extLst>
              <a:ext uri="{FF2B5EF4-FFF2-40B4-BE49-F238E27FC236}">
                <a16:creationId xmlns:a16="http://schemas.microsoft.com/office/drawing/2014/main" id="{BB06CAB8-8310-459E-AF09-3B08A4D49188}"/>
              </a:ext>
            </a:extLst>
          </p:cNvPr>
          <p:cNvSpPr>
            <a:spLocks noGrp="1"/>
          </p:cNvSpPr>
          <p:nvPr>
            <p:ph type="title"/>
          </p:nvPr>
        </p:nvSpPr>
        <p:spPr/>
        <p:txBody>
          <a:bodyPr/>
          <a:lstStyle/>
          <a:p>
            <a:r>
              <a:rPr lang="en-US" dirty="0"/>
              <a:t>Theme and Application</a:t>
            </a:r>
          </a:p>
        </p:txBody>
      </p:sp>
    </p:spTree>
    <p:extLst>
      <p:ext uri="{BB962C8B-B14F-4D97-AF65-F5344CB8AC3E}">
        <p14:creationId xmlns:p14="http://schemas.microsoft.com/office/powerpoint/2010/main" val="134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69FACE-7ED9-40B1-AC58-1E62BC54B5BD}"/>
              </a:ext>
            </a:extLst>
          </p:cNvPr>
          <p:cNvSpPr>
            <a:spLocks noGrp="1"/>
          </p:cNvSpPr>
          <p:nvPr>
            <p:ph idx="1"/>
          </p:nvPr>
        </p:nvSpPr>
        <p:spPr/>
        <p:txBody>
          <a:bodyPr/>
          <a:lstStyle/>
          <a:p>
            <a:r>
              <a:rPr lang="en-US" b="1" dirty="0"/>
              <a:t>Luke 17 </a:t>
            </a:r>
            <a:r>
              <a:rPr lang="en-US" dirty="0"/>
              <a:t>Forgiveness, faith, 10 lepers, Jesus on His way to Jerusalem.   Name for Jesus: Son of Man</a:t>
            </a:r>
          </a:p>
          <a:p>
            <a:r>
              <a:rPr lang="en-US" b="1" dirty="0"/>
              <a:t>Luke 18 </a:t>
            </a:r>
            <a:r>
              <a:rPr lang="en-US" dirty="0"/>
              <a:t>Parables about prayer, trust, the kingdom. Jesus approaching Jericho – healed blind man   Name for Jesus: Son of David, His Messianic title.</a:t>
            </a:r>
          </a:p>
          <a:p>
            <a:r>
              <a:rPr lang="en-US" b="1" dirty="0"/>
              <a:t>Luke 19</a:t>
            </a:r>
            <a:r>
              <a:rPr lang="en-US" dirty="0"/>
              <a:t> Jericho – </a:t>
            </a:r>
            <a:r>
              <a:rPr lang="en-US" dirty="0" err="1"/>
              <a:t>Zaccheus</a:t>
            </a:r>
            <a:r>
              <a:rPr lang="en-US" dirty="0"/>
              <a:t>; parable of the minas; entered Jerusalem.   Name for Jesus:  King</a:t>
            </a:r>
          </a:p>
          <a:p>
            <a:r>
              <a:rPr lang="en-US" b="1" dirty="0"/>
              <a:t>Luke 19:10 Theme for the book of Luke</a:t>
            </a:r>
          </a:p>
          <a:p>
            <a:r>
              <a:rPr lang="en-US" b="1" dirty="0"/>
              <a:t>Luke 20 </a:t>
            </a:r>
            <a:r>
              <a:rPr lang="en-US" dirty="0"/>
              <a:t>Authority; chief priests, scribes and Sadducees silenced.   Name for Jesus: David’s Lord</a:t>
            </a:r>
          </a:p>
        </p:txBody>
      </p:sp>
      <p:sp>
        <p:nvSpPr>
          <p:cNvPr id="3" name="Title 2">
            <a:extLst>
              <a:ext uri="{FF2B5EF4-FFF2-40B4-BE49-F238E27FC236}">
                <a16:creationId xmlns:a16="http://schemas.microsoft.com/office/drawing/2014/main" id="{F4AEDFC7-C210-4692-9952-615157DC3F3C}"/>
              </a:ext>
            </a:extLst>
          </p:cNvPr>
          <p:cNvSpPr>
            <a:spLocks noGrp="1"/>
          </p:cNvSpPr>
          <p:nvPr>
            <p:ph type="title"/>
          </p:nvPr>
        </p:nvSpPr>
        <p:spPr/>
        <p:txBody>
          <a:bodyPr/>
          <a:lstStyle/>
          <a:p>
            <a:r>
              <a:rPr lang="en-US" dirty="0"/>
              <a:t>Review</a:t>
            </a:r>
          </a:p>
        </p:txBody>
      </p:sp>
    </p:spTree>
    <p:extLst>
      <p:ext uri="{BB962C8B-B14F-4D97-AF65-F5344CB8AC3E}">
        <p14:creationId xmlns:p14="http://schemas.microsoft.com/office/powerpoint/2010/main" val="2887341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E5277C-074C-47D3-B5D3-61313D808369}"/>
              </a:ext>
            </a:extLst>
          </p:cNvPr>
          <p:cNvSpPr>
            <a:spLocks noGrp="1"/>
          </p:cNvSpPr>
          <p:nvPr>
            <p:ph idx="1"/>
          </p:nvPr>
        </p:nvSpPr>
        <p:spPr/>
        <p:txBody>
          <a:bodyPr/>
          <a:lstStyle/>
          <a:p>
            <a:r>
              <a:rPr lang="en-US" dirty="0"/>
              <a:t>Setting: Jesus is teaching in the Temple (</a:t>
            </a:r>
            <a:r>
              <a:rPr lang="en-US" b="1" dirty="0"/>
              <a:t>20:1</a:t>
            </a:r>
            <a:r>
              <a:rPr lang="en-US" dirty="0"/>
              <a:t>) and had just warned His disciples about the scribes who devoured widow’s houses (</a:t>
            </a:r>
            <a:r>
              <a:rPr lang="en-US" b="1" dirty="0"/>
              <a:t>20:45-47</a:t>
            </a:r>
            <a:r>
              <a:rPr lang="en-US" dirty="0"/>
              <a:t>)</a:t>
            </a:r>
          </a:p>
          <a:p>
            <a:r>
              <a:rPr lang="en-US" dirty="0"/>
              <a:t>Now Jesus sees people putting their gifts into the treasury and points out the widow and her offering which was all she had.</a:t>
            </a:r>
          </a:p>
          <a:p>
            <a:r>
              <a:rPr lang="en-US" dirty="0"/>
              <a:t>Remember the definition of devour? “Leaving only ruination without hope of recovery”. She put in all that she had to live on.</a:t>
            </a:r>
          </a:p>
          <a:p>
            <a:r>
              <a:rPr lang="en-US" b="1" dirty="0"/>
              <a:t>2 Cor. 8:1-5 </a:t>
            </a:r>
            <a:r>
              <a:rPr lang="en-US" dirty="0"/>
              <a:t>The churches of Macedonia gave out of their deep poverty. “Deep”: immensity, extreme degree</a:t>
            </a:r>
          </a:p>
        </p:txBody>
      </p:sp>
      <p:sp>
        <p:nvSpPr>
          <p:cNvPr id="3" name="Title 2">
            <a:extLst>
              <a:ext uri="{FF2B5EF4-FFF2-40B4-BE49-F238E27FC236}">
                <a16:creationId xmlns:a16="http://schemas.microsoft.com/office/drawing/2014/main" id="{939CABD2-7479-431D-8B03-1046A0052253}"/>
              </a:ext>
            </a:extLst>
          </p:cNvPr>
          <p:cNvSpPr>
            <a:spLocks noGrp="1"/>
          </p:cNvSpPr>
          <p:nvPr>
            <p:ph type="title"/>
          </p:nvPr>
        </p:nvSpPr>
        <p:spPr/>
        <p:txBody>
          <a:bodyPr/>
          <a:lstStyle/>
          <a:p>
            <a:r>
              <a:rPr lang="en-US" dirty="0"/>
              <a:t>Luke 21:1-4</a:t>
            </a:r>
          </a:p>
        </p:txBody>
      </p:sp>
    </p:spTree>
    <p:extLst>
      <p:ext uri="{BB962C8B-B14F-4D97-AF65-F5344CB8AC3E}">
        <p14:creationId xmlns:p14="http://schemas.microsoft.com/office/powerpoint/2010/main" val="14408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2EBCB0-6D76-4DC4-BB09-35EF1345657C}"/>
              </a:ext>
            </a:extLst>
          </p:cNvPr>
          <p:cNvSpPr>
            <a:spLocks noGrp="1"/>
          </p:cNvSpPr>
          <p:nvPr>
            <p:ph idx="1"/>
          </p:nvPr>
        </p:nvSpPr>
        <p:spPr/>
        <p:txBody>
          <a:bodyPr>
            <a:normAutofit lnSpcReduction="10000"/>
          </a:bodyPr>
          <a:lstStyle/>
          <a:p>
            <a:r>
              <a:rPr lang="en-US" dirty="0"/>
              <a:t>Jesus said the Temple would be torn down (19:41-44) leaving no stone upon another</a:t>
            </a:r>
          </a:p>
          <a:p>
            <a:r>
              <a:rPr lang="en-US" dirty="0"/>
              <a:t>In AD70 the temple WAS destroyed by the Romans</a:t>
            </a:r>
          </a:p>
          <a:p>
            <a:r>
              <a:rPr lang="en-US" dirty="0"/>
              <a:t>The Temple Jesus saw was Herod’s Temple, not Solomon’s, which was destroyed by the Babylonians in 586 B.C.</a:t>
            </a:r>
          </a:p>
          <a:p>
            <a:r>
              <a:rPr lang="en-US" dirty="0"/>
              <a:t>The disciples asked WHEN will these things happen and WHAT will be the sign?</a:t>
            </a:r>
          </a:p>
          <a:p>
            <a:r>
              <a:rPr lang="en-US" b="1" dirty="0"/>
              <a:t>Warning:</a:t>
            </a:r>
            <a:r>
              <a:rPr lang="en-US" dirty="0"/>
              <a:t> Do not be mislead by those coming in My name claiming to be Me!!!</a:t>
            </a:r>
          </a:p>
          <a:p>
            <a:r>
              <a:rPr lang="en-US" b="1" dirty="0"/>
              <a:t>Warning: </a:t>
            </a:r>
            <a:r>
              <a:rPr lang="en-US" dirty="0"/>
              <a:t>Do not be terrified when you hear of wars and disturbances.</a:t>
            </a:r>
          </a:p>
        </p:txBody>
      </p:sp>
      <p:sp>
        <p:nvSpPr>
          <p:cNvPr id="3" name="Title 2">
            <a:extLst>
              <a:ext uri="{FF2B5EF4-FFF2-40B4-BE49-F238E27FC236}">
                <a16:creationId xmlns:a16="http://schemas.microsoft.com/office/drawing/2014/main" id="{38832FAE-CCDC-48C2-9692-3B09E91C5690}"/>
              </a:ext>
            </a:extLst>
          </p:cNvPr>
          <p:cNvSpPr>
            <a:spLocks noGrp="1"/>
          </p:cNvSpPr>
          <p:nvPr>
            <p:ph type="title"/>
          </p:nvPr>
        </p:nvSpPr>
        <p:spPr/>
        <p:txBody>
          <a:bodyPr/>
          <a:lstStyle/>
          <a:p>
            <a:r>
              <a:rPr lang="en-US" dirty="0"/>
              <a:t>Luke 21:5-9   Before AD70 </a:t>
            </a:r>
          </a:p>
        </p:txBody>
      </p:sp>
    </p:spTree>
    <p:extLst>
      <p:ext uri="{BB962C8B-B14F-4D97-AF65-F5344CB8AC3E}">
        <p14:creationId xmlns:p14="http://schemas.microsoft.com/office/powerpoint/2010/main" val="1042355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F4B029-C743-4189-97A2-1165418F2857}"/>
              </a:ext>
            </a:extLst>
          </p:cNvPr>
          <p:cNvSpPr>
            <a:spLocks noGrp="1"/>
          </p:cNvSpPr>
          <p:nvPr>
            <p:ph idx="1"/>
          </p:nvPr>
        </p:nvSpPr>
        <p:spPr/>
        <p:txBody>
          <a:bodyPr>
            <a:normAutofit lnSpcReduction="10000"/>
          </a:bodyPr>
          <a:lstStyle/>
          <a:p>
            <a:r>
              <a:rPr lang="en-US" dirty="0"/>
              <a:t>Things that would happen </a:t>
            </a:r>
            <a:r>
              <a:rPr lang="en-US" b="1" dirty="0"/>
              <a:t>right before the end.</a:t>
            </a:r>
          </a:p>
          <a:p>
            <a:r>
              <a:rPr lang="en-US" dirty="0"/>
              <a:t>Nation against nation, kingdom against kingdom, great earthquakes, plagues, famines, terrors and great signs from heaven.</a:t>
            </a:r>
          </a:p>
          <a:p>
            <a:r>
              <a:rPr lang="en-US" b="1" dirty="0"/>
              <a:t>21:12</a:t>
            </a:r>
            <a:r>
              <a:rPr lang="en-US" dirty="0"/>
              <a:t> BUT BEFORE all these things….verses 10-11</a:t>
            </a:r>
          </a:p>
          <a:p>
            <a:r>
              <a:rPr lang="en-US" dirty="0"/>
              <a:t>Persecution, prison, delivered to synagogues and brought before kings and governors for My name’s sake</a:t>
            </a:r>
          </a:p>
          <a:p>
            <a:r>
              <a:rPr lang="en-US" dirty="0"/>
              <a:t>But this will be an opportunity for your testimony/witness</a:t>
            </a:r>
          </a:p>
          <a:p>
            <a:r>
              <a:rPr lang="en-US" dirty="0"/>
              <a:t>I will give you utterance that can’t be refuted or resisted so make up your mind NOT to prepare beforehand to defend yourselves</a:t>
            </a:r>
          </a:p>
        </p:txBody>
      </p:sp>
      <p:sp>
        <p:nvSpPr>
          <p:cNvPr id="3" name="Title 2">
            <a:extLst>
              <a:ext uri="{FF2B5EF4-FFF2-40B4-BE49-F238E27FC236}">
                <a16:creationId xmlns:a16="http://schemas.microsoft.com/office/drawing/2014/main" id="{411A35B9-615D-418D-912A-18FFB8FF076F}"/>
              </a:ext>
            </a:extLst>
          </p:cNvPr>
          <p:cNvSpPr>
            <a:spLocks noGrp="1"/>
          </p:cNvSpPr>
          <p:nvPr>
            <p:ph type="title"/>
          </p:nvPr>
        </p:nvSpPr>
        <p:spPr/>
        <p:txBody>
          <a:bodyPr/>
          <a:lstStyle/>
          <a:p>
            <a:r>
              <a:rPr lang="en-US" dirty="0"/>
              <a:t>Luke 21:10-15</a:t>
            </a:r>
          </a:p>
        </p:txBody>
      </p:sp>
    </p:spTree>
    <p:extLst>
      <p:ext uri="{BB962C8B-B14F-4D97-AF65-F5344CB8AC3E}">
        <p14:creationId xmlns:p14="http://schemas.microsoft.com/office/powerpoint/2010/main" val="181465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952B66-4E88-4503-AAFF-AE58E0F03924}"/>
              </a:ext>
            </a:extLst>
          </p:cNvPr>
          <p:cNvSpPr>
            <a:spLocks noGrp="1"/>
          </p:cNvSpPr>
          <p:nvPr>
            <p:ph idx="1"/>
          </p:nvPr>
        </p:nvSpPr>
        <p:spPr/>
        <p:txBody>
          <a:bodyPr/>
          <a:lstStyle/>
          <a:p>
            <a:r>
              <a:rPr lang="en-US" dirty="0"/>
              <a:t>You will be betrayed even by family and friends</a:t>
            </a:r>
          </a:p>
          <a:p>
            <a:r>
              <a:rPr lang="en-US" dirty="0"/>
              <a:t>THEY will even put some of you to death</a:t>
            </a:r>
          </a:p>
          <a:p>
            <a:r>
              <a:rPr lang="en-US" dirty="0"/>
              <a:t>Yet not a hair on your head will perish; they don’t perish like those who do not repent</a:t>
            </a:r>
          </a:p>
          <a:p>
            <a:r>
              <a:rPr lang="en-US" dirty="0"/>
              <a:t>By your endurance you will gain your lives (8:15 the good soil seed – bears fruit with perseverance)</a:t>
            </a:r>
          </a:p>
        </p:txBody>
      </p:sp>
      <p:sp>
        <p:nvSpPr>
          <p:cNvPr id="3" name="Title 2">
            <a:extLst>
              <a:ext uri="{FF2B5EF4-FFF2-40B4-BE49-F238E27FC236}">
                <a16:creationId xmlns:a16="http://schemas.microsoft.com/office/drawing/2014/main" id="{31152795-2E29-4245-B07C-C77073419002}"/>
              </a:ext>
            </a:extLst>
          </p:cNvPr>
          <p:cNvSpPr>
            <a:spLocks noGrp="1"/>
          </p:cNvSpPr>
          <p:nvPr>
            <p:ph type="title"/>
          </p:nvPr>
        </p:nvSpPr>
        <p:spPr/>
        <p:txBody>
          <a:bodyPr/>
          <a:lstStyle/>
          <a:p>
            <a:r>
              <a:rPr lang="en-US" dirty="0"/>
              <a:t>Luke 21:16-19</a:t>
            </a:r>
          </a:p>
        </p:txBody>
      </p:sp>
    </p:spTree>
    <p:extLst>
      <p:ext uri="{BB962C8B-B14F-4D97-AF65-F5344CB8AC3E}">
        <p14:creationId xmlns:p14="http://schemas.microsoft.com/office/powerpoint/2010/main" val="23910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87F9F8-3AE9-4776-887A-C3F567F8B2FE}"/>
              </a:ext>
            </a:extLst>
          </p:cNvPr>
          <p:cNvSpPr>
            <a:spLocks noGrp="1"/>
          </p:cNvSpPr>
          <p:nvPr>
            <p:ph idx="1"/>
          </p:nvPr>
        </p:nvSpPr>
        <p:spPr/>
        <p:txBody>
          <a:bodyPr>
            <a:normAutofit lnSpcReduction="10000"/>
          </a:bodyPr>
          <a:lstStyle/>
          <a:p>
            <a:r>
              <a:rPr lang="en-US" dirty="0"/>
              <a:t>HOW you will recognize Jerusalem’s destruction is near</a:t>
            </a:r>
          </a:p>
          <a:p>
            <a:r>
              <a:rPr lang="en-US" dirty="0"/>
              <a:t>Surrounded by armies</a:t>
            </a:r>
          </a:p>
          <a:p>
            <a:r>
              <a:rPr lang="en-US" dirty="0"/>
              <a:t>Everyone should leave the city: flee to the mountains</a:t>
            </a:r>
          </a:p>
          <a:p>
            <a:r>
              <a:rPr lang="en-US" dirty="0"/>
              <a:t>Days of vengeance</a:t>
            </a:r>
          </a:p>
          <a:p>
            <a:r>
              <a:rPr lang="en-US" dirty="0"/>
              <a:t>All things which are written will be fulfilled</a:t>
            </a:r>
          </a:p>
          <a:p>
            <a:r>
              <a:rPr lang="en-US" dirty="0"/>
              <a:t>Woe to pregnant and those who are nursing babies</a:t>
            </a:r>
          </a:p>
          <a:p>
            <a:r>
              <a:rPr lang="en-US" dirty="0"/>
              <a:t>Great distress on the land and wrath to this people</a:t>
            </a:r>
          </a:p>
          <a:p>
            <a:r>
              <a:rPr lang="en-US" dirty="0"/>
              <a:t>Fall by the sword and led captive to nations</a:t>
            </a:r>
          </a:p>
          <a:p>
            <a:r>
              <a:rPr lang="en-US" dirty="0"/>
              <a:t>Jerusalem trampled by the Gentiles, until their times are fulfilled</a:t>
            </a:r>
          </a:p>
        </p:txBody>
      </p:sp>
      <p:sp>
        <p:nvSpPr>
          <p:cNvPr id="3" name="Title 2">
            <a:extLst>
              <a:ext uri="{FF2B5EF4-FFF2-40B4-BE49-F238E27FC236}">
                <a16:creationId xmlns:a16="http://schemas.microsoft.com/office/drawing/2014/main" id="{394633CB-93DE-4BD5-A926-7F8164AF42F8}"/>
              </a:ext>
            </a:extLst>
          </p:cNvPr>
          <p:cNvSpPr>
            <a:spLocks noGrp="1"/>
          </p:cNvSpPr>
          <p:nvPr>
            <p:ph type="title"/>
          </p:nvPr>
        </p:nvSpPr>
        <p:spPr/>
        <p:txBody>
          <a:bodyPr/>
          <a:lstStyle/>
          <a:p>
            <a:r>
              <a:rPr lang="en-US" dirty="0"/>
              <a:t>Luke 21:20 -24         AD70</a:t>
            </a:r>
          </a:p>
        </p:txBody>
      </p:sp>
    </p:spTree>
    <p:extLst>
      <p:ext uri="{BB962C8B-B14F-4D97-AF65-F5344CB8AC3E}">
        <p14:creationId xmlns:p14="http://schemas.microsoft.com/office/powerpoint/2010/main" val="329544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C91B45-D937-4FA5-A0A9-F7478BE262BA}"/>
              </a:ext>
            </a:extLst>
          </p:cNvPr>
          <p:cNvSpPr>
            <a:spLocks noGrp="1"/>
          </p:cNvSpPr>
          <p:nvPr>
            <p:ph idx="1"/>
          </p:nvPr>
        </p:nvSpPr>
        <p:spPr/>
        <p:txBody>
          <a:bodyPr>
            <a:normAutofit lnSpcReduction="10000"/>
          </a:bodyPr>
          <a:lstStyle/>
          <a:p>
            <a:r>
              <a:rPr lang="en-US" dirty="0"/>
              <a:t>Romans is about the Gentiles being saved; NOT about trampling Jerusalem as in </a:t>
            </a:r>
            <a:r>
              <a:rPr lang="en-US" b="1" dirty="0"/>
              <a:t>Luke 21:24</a:t>
            </a:r>
            <a:r>
              <a:rPr lang="en-US" dirty="0"/>
              <a:t>.</a:t>
            </a:r>
          </a:p>
          <a:p>
            <a:r>
              <a:rPr lang="en-US" b="1" dirty="0"/>
              <a:t>Romans 11 </a:t>
            </a:r>
            <a:r>
              <a:rPr lang="en-US" dirty="0"/>
              <a:t>is being lived out NOW as there is a partial hardening for Israel regarding salvation</a:t>
            </a:r>
          </a:p>
          <a:p>
            <a:r>
              <a:rPr lang="en-US" dirty="0"/>
              <a:t>ALL Israel will be saved – that put their faith in Jesus Christ</a:t>
            </a:r>
          </a:p>
          <a:p>
            <a:r>
              <a:rPr lang="en-US" dirty="0"/>
              <a:t>Recognize: </a:t>
            </a:r>
            <a:r>
              <a:rPr lang="en-US" dirty="0" err="1"/>
              <a:t>ginosko</a:t>
            </a:r>
            <a:r>
              <a:rPr lang="en-US" dirty="0"/>
              <a:t> – to know, especially through personal experience. </a:t>
            </a:r>
            <a:r>
              <a:rPr lang="en-US" b="1" dirty="0"/>
              <a:t>Ant.</a:t>
            </a:r>
            <a:r>
              <a:rPr lang="en-US" dirty="0"/>
              <a:t> To be ignorant, lacking in or missing, as far as understanding is concerned.</a:t>
            </a:r>
          </a:p>
          <a:p>
            <a:r>
              <a:rPr lang="en-US" b="1" dirty="0"/>
              <a:t>19:44</a:t>
            </a:r>
            <a:r>
              <a:rPr lang="en-US" dirty="0"/>
              <a:t> They did not recognize the time of their visitation</a:t>
            </a:r>
          </a:p>
          <a:p>
            <a:r>
              <a:rPr lang="en-US" b="1" dirty="0"/>
              <a:t>21:20</a:t>
            </a:r>
            <a:r>
              <a:rPr lang="en-US" dirty="0"/>
              <a:t> Recognize her desolation is near</a:t>
            </a:r>
          </a:p>
          <a:p>
            <a:r>
              <a:rPr lang="en-US" b="1" dirty="0"/>
              <a:t>21:31</a:t>
            </a:r>
            <a:r>
              <a:rPr lang="en-US" dirty="0"/>
              <a:t> Recognize the Kingdom of God is near</a:t>
            </a:r>
          </a:p>
          <a:p>
            <a:endParaRPr lang="en-US" dirty="0"/>
          </a:p>
        </p:txBody>
      </p:sp>
      <p:sp>
        <p:nvSpPr>
          <p:cNvPr id="3" name="Title 2">
            <a:extLst>
              <a:ext uri="{FF2B5EF4-FFF2-40B4-BE49-F238E27FC236}">
                <a16:creationId xmlns:a16="http://schemas.microsoft.com/office/drawing/2014/main" id="{EB8C7B59-0912-4EFE-BE33-2B3396FA9A98}"/>
              </a:ext>
            </a:extLst>
          </p:cNvPr>
          <p:cNvSpPr>
            <a:spLocks noGrp="1"/>
          </p:cNvSpPr>
          <p:nvPr>
            <p:ph type="title"/>
          </p:nvPr>
        </p:nvSpPr>
        <p:spPr/>
        <p:txBody>
          <a:bodyPr/>
          <a:lstStyle/>
          <a:p>
            <a:r>
              <a:rPr lang="en-US" dirty="0"/>
              <a:t>Romans 11:25-29      Recognize</a:t>
            </a:r>
          </a:p>
        </p:txBody>
      </p:sp>
    </p:spTree>
    <p:extLst>
      <p:ext uri="{BB962C8B-B14F-4D97-AF65-F5344CB8AC3E}">
        <p14:creationId xmlns:p14="http://schemas.microsoft.com/office/powerpoint/2010/main" val="3099595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26C7B9-BF26-41F7-8CF6-8300438336E4}"/>
              </a:ext>
            </a:extLst>
          </p:cNvPr>
          <p:cNvSpPr>
            <a:spLocks noGrp="1"/>
          </p:cNvSpPr>
          <p:nvPr>
            <p:ph idx="1"/>
          </p:nvPr>
        </p:nvSpPr>
        <p:spPr/>
        <p:txBody>
          <a:bodyPr/>
          <a:lstStyle/>
          <a:p>
            <a:r>
              <a:rPr lang="en-US" b="1" dirty="0"/>
              <a:t>Right before the end, there will be:</a:t>
            </a:r>
          </a:p>
          <a:p>
            <a:r>
              <a:rPr lang="en-US" dirty="0"/>
              <a:t>Signs in sun, moon and stars (vs. 11 great signs from heaven)</a:t>
            </a:r>
          </a:p>
          <a:p>
            <a:r>
              <a:rPr lang="en-US" dirty="0"/>
              <a:t>On earth dismay and perplexity about roaring sea and waves</a:t>
            </a:r>
          </a:p>
          <a:p>
            <a:r>
              <a:rPr lang="en-US" dirty="0"/>
              <a:t>Men fainting from fear, expectation of things coming on the world for the powers of the heavens will be shaken</a:t>
            </a:r>
          </a:p>
          <a:p>
            <a:r>
              <a:rPr lang="en-US" b="1" dirty="0"/>
              <a:t>THEN:</a:t>
            </a:r>
            <a:r>
              <a:rPr lang="en-US" dirty="0"/>
              <a:t> they will see the Son of Man coming in a cloud with power and great glory</a:t>
            </a:r>
          </a:p>
          <a:p>
            <a:r>
              <a:rPr lang="en-US" b="1" dirty="0"/>
              <a:t>Believer: </a:t>
            </a:r>
            <a:r>
              <a:rPr lang="en-US" dirty="0"/>
              <a:t>when these things begin to take place: Straighten up!! Don’t be frightened, cast down LOOKING down: Lift up your heads – your Redemption is drawing near!!!</a:t>
            </a:r>
          </a:p>
        </p:txBody>
      </p:sp>
      <p:sp>
        <p:nvSpPr>
          <p:cNvPr id="3" name="Title 2">
            <a:extLst>
              <a:ext uri="{FF2B5EF4-FFF2-40B4-BE49-F238E27FC236}">
                <a16:creationId xmlns:a16="http://schemas.microsoft.com/office/drawing/2014/main" id="{E8B1E6C5-BF4F-451E-98DA-6812D2D4A16A}"/>
              </a:ext>
            </a:extLst>
          </p:cNvPr>
          <p:cNvSpPr>
            <a:spLocks noGrp="1"/>
          </p:cNvSpPr>
          <p:nvPr>
            <p:ph type="title"/>
          </p:nvPr>
        </p:nvSpPr>
        <p:spPr/>
        <p:txBody>
          <a:bodyPr/>
          <a:lstStyle/>
          <a:p>
            <a:r>
              <a:rPr lang="en-US" dirty="0"/>
              <a:t>Luke 21:25-28       End Times</a:t>
            </a:r>
          </a:p>
        </p:txBody>
      </p:sp>
    </p:spTree>
    <p:extLst>
      <p:ext uri="{BB962C8B-B14F-4D97-AF65-F5344CB8AC3E}">
        <p14:creationId xmlns:p14="http://schemas.microsoft.com/office/powerpoint/2010/main" val="2581057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108</TotalTime>
  <Words>1434</Words>
  <Application>Microsoft Office PowerPoint</Application>
  <PresentationFormat>Widescreen</PresentationFormat>
  <Paragraphs>107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Lucida Sans Unicode</vt:lpstr>
      <vt:lpstr>Verdana</vt:lpstr>
      <vt:lpstr>Wingdings 2</vt:lpstr>
      <vt:lpstr>Wingdings 3</vt:lpstr>
      <vt:lpstr>Theme Luke</vt:lpstr>
      <vt:lpstr>Luke Part 2</vt:lpstr>
      <vt:lpstr>Review</vt:lpstr>
      <vt:lpstr>Luke 21:1-4</vt:lpstr>
      <vt:lpstr>Luke 21:5-9   Before AD70 </vt:lpstr>
      <vt:lpstr>Luke 21:10-15</vt:lpstr>
      <vt:lpstr>Luke 21:16-19</vt:lpstr>
      <vt:lpstr>Luke 21:20 -24         AD70</vt:lpstr>
      <vt:lpstr>Romans 11:25-29      Recognize</vt:lpstr>
      <vt:lpstr>Luke 21:25-28       End Times</vt:lpstr>
      <vt:lpstr>Luke 21:29-33</vt:lpstr>
      <vt:lpstr>Matthew 24:1-5</vt:lpstr>
      <vt:lpstr>Matthew 24:6-13</vt:lpstr>
      <vt:lpstr>Matt. 24:14-35</vt:lpstr>
      <vt:lpstr>Luke 21:34-36</vt:lpstr>
      <vt:lpstr>Luke 21:37-38      Dissipation definition</vt:lpstr>
      <vt:lpstr>Theme and Application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Part 2</dc:title>
  <dc:creator>Ron Goins</dc:creator>
  <cp:lastModifiedBy>Ron Goins</cp:lastModifiedBy>
  <cp:revision>18</cp:revision>
  <dcterms:created xsi:type="dcterms:W3CDTF">2022-02-09T12:43:19Z</dcterms:created>
  <dcterms:modified xsi:type="dcterms:W3CDTF">2022-02-09T14:31:50Z</dcterms:modified>
</cp:coreProperties>
</file>