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D80CB03-F842-47E1-A3AA-FBB604A2CA16}" type="datetimeFigureOut">
              <a:rPr lang="en-US" smtClean="0"/>
              <a:t>2/16/2022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1B26953-C932-46F5-AD04-CEB3960A64CF}" type="slidenum">
              <a:rPr lang="en-US" smtClean="0"/>
              <a:t>‹#›</a:t>
            </a:fld>
            <a:endParaRPr lang="en-US"/>
          </a:p>
        </p:txBody>
      </p:sp>
    </p:spTree>
    <p:extLst>
      <p:ext uri="{BB962C8B-B14F-4D97-AF65-F5344CB8AC3E}">
        <p14:creationId xmlns:p14="http://schemas.microsoft.com/office/powerpoint/2010/main" val="2484644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80CB03-F842-47E1-A3AA-FBB604A2CA16}"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26953-C932-46F5-AD04-CEB3960A64CF}" type="slidenum">
              <a:rPr lang="en-US" smtClean="0"/>
              <a:t>‹#›</a:t>
            </a:fld>
            <a:endParaRPr lang="en-US"/>
          </a:p>
        </p:txBody>
      </p:sp>
    </p:spTree>
    <p:extLst>
      <p:ext uri="{BB962C8B-B14F-4D97-AF65-F5344CB8AC3E}">
        <p14:creationId xmlns:p14="http://schemas.microsoft.com/office/powerpoint/2010/main" val="1563247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80CB03-F842-47E1-A3AA-FBB604A2CA16}"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26953-C932-46F5-AD04-CEB3960A64CF}" type="slidenum">
              <a:rPr lang="en-US" smtClean="0"/>
              <a:t>‹#›</a:t>
            </a:fld>
            <a:endParaRPr lang="en-US"/>
          </a:p>
        </p:txBody>
      </p:sp>
    </p:spTree>
    <p:extLst>
      <p:ext uri="{BB962C8B-B14F-4D97-AF65-F5344CB8AC3E}">
        <p14:creationId xmlns:p14="http://schemas.microsoft.com/office/powerpoint/2010/main" val="3647386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80CB03-F842-47E1-A3AA-FBB604A2CA16}"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26953-C932-46F5-AD04-CEB3960A64CF}"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32210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D80CB03-F842-47E1-A3AA-FBB604A2CA16}"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26953-C932-46F5-AD04-CEB3960A64CF}" type="slidenum">
              <a:rPr lang="en-US" smtClean="0"/>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248313454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D80CB03-F842-47E1-A3AA-FBB604A2CA16}" type="datetimeFigureOut">
              <a:rPr lang="en-US" smtClean="0"/>
              <a:t>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B26953-C932-46F5-AD04-CEB3960A64CF}"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53759088"/>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D80CB03-F842-47E1-A3AA-FBB604A2CA16}" type="datetimeFigureOut">
              <a:rPr lang="en-US" smtClean="0"/>
              <a:t>2/16/2022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B26953-C932-46F5-AD04-CEB3960A64CF}" type="slidenum">
              <a:rPr lang="en-US" smtClean="0"/>
              <a:t>‹#›</a:t>
            </a:fld>
            <a:endParaRPr lang="en-US"/>
          </a:p>
        </p:txBody>
      </p:sp>
    </p:spTree>
    <p:extLst>
      <p:ext uri="{BB962C8B-B14F-4D97-AF65-F5344CB8AC3E}">
        <p14:creationId xmlns:p14="http://schemas.microsoft.com/office/powerpoint/2010/main" val="971232785"/>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D80CB03-F842-47E1-A3AA-FBB604A2CA16}" type="datetimeFigureOut">
              <a:rPr lang="en-US" smtClean="0"/>
              <a:t>2/16/2022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B26953-C932-46F5-AD04-CEB3960A64CF}"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9498078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80CB03-F842-47E1-A3AA-FBB604A2CA16}" type="datetimeFigureOut">
              <a:rPr lang="en-US" smtClean="0"/>
              <a:t>2/16/2022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B26953-C932-46F5-AD04-CEB3960A64CF}" type="slidenum">
              <a:rPr lang="en-US" smtClean="0"/>
              <a:t>‹#›</a:t>
            </a:fld>
            <a:endParaRPr lang="en-US"/>
          </a:p>
        </p:txBody>
      </p:sp>
    </p:spTree>
    <p:extLst>
      <p:ext uri="{BB962C8B-B14F-4D97-AF65-F5344CB8AC3E}">
        <p14:creationId xmlns:p14="http://schemas.microsoft.com/office/powerpoint/2010/main" val="427654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DD80CB03-F842-47E1-A3AA-FBB604A2CA16}" type="datetimeFigureOut">
              <a:rPr lang="en-US" smtClean="0"/>
              <a:t>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B26953-C932-46F5-AD04-CEB3960A64CF}" type="slidenum">
              <a:rPr lang="en-US" smtClean="0"/>
              <a:t>‹#›</a:t>
            </a:fld>
            <a:endParaRPr lang="en-US"/>
          </a:p>
        </p:txBody>
      </p:sp>
    </p:spTree>
    <p:extLst>
      <p:ext uri="{BB962C8B-B14F-4D97-AF65-F5344CB8AC3E}">
        <p14:creationId xmlns:p14="http://schemas.microsoft.com/office/powerpoint/2010/main" val="251804090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D80CB03-F842-47E1-A3AA-FBB604A2CA16}" type="datetimeFigureOut">
              <a:rPr lang="en-US" smtClean="0"/>
              <a:t>2/16/2022</a:t>
            </a:fld>
            <a:endParaRPr lang="en-US"/>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1B26953-C932-46F5-AD04-CEB3960A64CF}" type="slidenum">
              <a:rPr lang="en-US" smtClean="0"/>
              <a:t>‹#›</a:t>
            </a:fld>
            <a:endParaRPr lang="en-US"/>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240116477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DD80CB03-F842-47E1-A3AA-FBB604A2CA16}" type="datetimeFigureOut">
              <a:rPr lang="en-US" smtClean="0"/>
              <a:t>2/16/2022</a:t>
            </a:fld>
            <a:endParaRPr lang="en-US"/>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81B26953-C932-46F5-AD04-CEB3960A64CF}" type="slidenum">
              <a:rPr lang="en-US" smtClean="0"/>
              <a:t>‹#›</a:t>
            </a:fld>
            <a:endParaRPr lang="en-US"/>
          </a:p>
        </p:txBody>
      </p:sp>
    </p:spTree>
    <p:extLst>
      <p:ext uri="{BB962C8B-B14F-4D97-AF65-F5344CB8AC3E}">
        <p14:creationId xmlns:p14="http://schemas.microsoft.com/office/powerpoint/2010/main" val="6335033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FEB61-D714-4C9D-9E45-58C40C6ACCC2}"/>
              </a:ext>
            </a:extLst>
          </p:cNvPr>
          <p:cNvSpPr>
            <a:spLocks noGrp="1"/>
          </p:cNvSpPr>
          <p:nvPr>
            <p:ph type="ctrTitle"/>
          </p:nvPr>
        </p:nvSpPr>
        <p:spPr/>
        <p:txBody>
          <a:bodyPr/>
          <a:lstStyle/>
          <a:p>
            <a:r>
              <a:rPr lang="en-US" dirty="0"/>
              <a:t>Luke Part 2</a:t>
            </a:r>
          </a:p>
        </p:txBody>
      </p:sp>
      <p:sp>
        <p:nvSpPr>
          <p:cNvPr id="3" name="Subtitle 2">
            <a:extLst>
              <a:ext uri="{FF2B5EF4-FFF2-40B4-BE49-F238E27FC236}">
                <a16:creationId xmlns:a16="http://schemas.microsoft.com/office/drawing/2014/main" id="{49F530A1-A74C-4426-9662-FE2031F923CC}"/>
              </a:ext>
            </a:extLst>
          </p:cNvPr>
          <p:cNvSpPr>
            <a:spLocks noGrp="1"/>
          </p:cNvSpPr>
          <p:nvPr>
            <p:ph type="subTitle" idx="1"/>
          </p:nvPr>
        </p:nvSpPr>
        <p:spPr/>
        <p:txBody>
          <a:bodyPr/>
          <a:lstStyle/>
          <a:p>
            <a:r>
              <a:rPr lang="en-US" dirty="0"/>
              <a:t>Lesson 5</a:t>
            </a:r>
          </a:p>
        </p:txBody>
      </p:sp>
    </p:spTree>
    <p:extLst>
      <p:ext uri="{BB962C8B-B14F-4D97-AF65-F5344CB8AC3E}">
        <p14:creationId xmlns:p14="http://schemas.microsoft.com/office/powerpoint/2010/main" val="2654012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BE50F1-5519-498A-BB03-3A37E236E9CD}"/>
              </a:ext>
            </a:extLst>
          </p:cNvPr>
          <p:cNvSpPr>
            <a:spLocks noGrp="1"/>
          </p:cNvSpPr>
          <p:nvPr>
            <p:ph idx="1"/>
          </p:nvPr>
        </p:nvSpPr>
        <p:spPr/>
        <p:txBody>
          <a:bodyPr>
            <a:normAutofit lnSpcReduction="10000"/>
          </a:bodyPr>
          <a:lstStyle/>
          <a:p>
            <a:r>
              <a:rPr lang="en-US" dirty="0"/>
              <a:t>Now Jesus focuses on Peter and tells him that he would deny Him three times THAT VERY NIGHT! And that Satan had demanded permission to sift him like wheat.</a:t>
            </a:r>
          </a:p>
          <a:p>
            <a:r>
              <a:rPr lang="en-US" dirty="0"/>
              <a:t>Satan did not demand permission to enter Judas, because Judas was NOT Christ’s.</a:t>
            </a:r>
          </a:p>
          <a:p>
            <a:r>
              <a:rPr lang="en-US" dirty="0"/>
              <a:t>Jesus prayed for Peter, because Peter was HIS.</a:t>
            </a:r>
          </a:p>
          <a:p>
            <a:r>
              <a:rPr lang="en-US" dirty="0"/>
              <a:t>Peter’s </a:t>
            </a:r>
            <a:r>
              <a:rPr lang="en-US" b="1" dirty="0"/>
              <a:t>faith</a:t>
            </a:r>
            <a:r>
              <a:rPr lang="en-US" dirty="0"/>
              <a:t> did not fail, but his </a:t>
            </a:r>
            <a:r>
              <a:rPr lang="en-US" b="1" dirty="0"/>
              <a:t>flesh</a:t>
            </a:r>
            <a:r>
              <a:rPr lang="en-US" dirty="0"/>
              <a:t> did.</a:t>
            </a:r>
          </a:p>
          <a:p>
            <a:r>
              <a:rPr lang="en-US" dirty="0"/>
              <a:t>Jesus tells them that which is written about Him must be fulfilled (</a:t>
            </a:r>
            <a:r>
              <a:rPr lang="en-US" b="1" dirty="0"/>
              <a:t>Is. 53:12</a:t>
            </a:r>
            <a:r>
              <a:rPr lang="en-US" dirty="0"/>
              <a:t>). He will be considered a criminal.</a:t>
            </a:r>
          </a:p>
          <a:p>
            <a:r>
              <a:rPr lang="en-US" dirty="0"/>
              <a:t>Take money, a bag and swords with you: persecution is coming.  </a:t>
            </a:r>
            <a:r>
              <a:rPr lang="en-US" b="1" dirty="0"/>
              <a:t>(Luke 21:12</a:t>
            </a:r>
            <a:r>
              <a:rPr lang="en-US" dirty="0"/>
              <a:t>)</a:t>
            </a:r>
          </a:p>
        </p:txBody>
      </p:sp>
      <p:sp>
        <p:nvSpPr>
          <p:cNvPr id="3" name="Title 2">
            <a:extLst>
              <a:ext uri="{FF2B5EF4-FFF2-40B4-BE49-F238E27FC236}">
                <a16:creationId xmlns:a16="http://schemas.microsoft.com/office/drawing/2014/main" id="{7E113AAD-6B9F-4992-A413-FE08922DEFF2}"/>
              </a:ext>
            </a:extLst>
          </p:cNvPr>
          <p:cNvSpPr>
            <a:spLocks noGrp="1"/>
          </p:cNvSpPr>
          <p:nvPr>
            <p:ph type="title"/>
          </p:nvPr>
        </p:nvSpPr>
        <p:spPr/>
        <p:txBody>
          <a:bodyPr/>
          <a:lstStyle/>
          <a:p>
            <a:r>
              <a:rPr lang="en-US" dirty="0"/>
              <a:t>Luke 22:31-38</a:t>
            </a:r>
          </a:p>
        </p:txBody>
      </p:sp>
    </p:spTree>
    <p:extLst>
      <p:ext uri="{BB962C8B-B14F-4D97-AF65-F5344CB8AC3E}">
        <p14:creationId xmlns:p14="http://schemas.microsoft.com/office/powerpoint/2010/main" val="637901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5FCACB-3E66-4E02-A751-F5ACB72B9E65}"/>
              </a:ext>
            </a:extLst>
          </p:cNvPr>
          <p:cNvSpPr>
            <a:spLocks noGrp="1"/>
          </p:cNvSpPr>
          <p:nvPr>
            <p:ph idx="1"/>
          </p:nvPr>
        </p:nvSpPr>
        <p:spPr/>
        <p:txBody>
          <a:bodyPr/>
          <a:lstStyle/>
          <a:p>
            <a:r>
              <a:rPr lang="en-US" b="1" dirty="0"/>
              <a:t>Mark 14:32-42 </a:t>
            </a:r>
            <a:r>
              <a:rPr lang="en-US" dirty="0"/>
              <a:t>Says He took Peter, James and John with Him to the Mount of Olives to pray and found them sleeping, instead of praying.</a:t>
            </a:r>
          </a:p>
          <a:p>
            <a:r>
              <a:rPr lang="en-US" b="1" dirty="0"/>
              <a:t>He told them to pray that they not enter into temptation: temptation to do what?</a:t>
            </a:r>
          </a:p>
          <a:p>
            <a:r>
              <a:rPr lang="en-US" b="1" dirty="0"/>
              <a:t>Luke 22:42  </a:t>
            </a:r>
            <a:r>
              <a:rPr lang="en-US" dirty="0"/>
              <a:t>This is going to get brutally hard…</a:t>
            </a:r>
          </a:p>
          <a:p>
            <a:r>
              <a:rPr lang="en-US" dirty="0"/>
              <a:t>He was in agony, sweating drops of blood, knowing what was about to happen. (Omniscient)</a:t>
            </a:r>
          </a:p>
          <a:p>
            <a:r>
              <a:rPr lang="en-US" dirty="0"/>
              <a:t>An angel from heaven appeared to Him, strengthening Him. Only heavenly strength could enable Him to endure this.</a:t>
            </a:r>
          </a:p>
        </p:txBody>
      </p:sp>
      <p:sp>
        <p:nvSpPr>
          <p:cNvPr id="3" name="Title 2">
            <a:extLst>
              <a:ext uri="{FF2B5EF4-FFF2-40B4-BE49-F238E27FC236}">
                <a16:creationId xmlns:a16="http://schemas.microsoft.com/office/drawing/2014/main" id="{37D1A2CD-14AA-4FD5-985E-71DDC00BFB76}"/>
              </a:ext>
            </a:extLst>
          </p:cNvPr>
          <p:cNvSpPr>
            <a:spLocks noGrp="1"/>
          </p:cNvSpPr>
          <p:nvPr>
            <p:ph type="title"/>
          </p:nvPr>
        </p:nvSpPr>
        <p:spPr/>
        <p:txBody>
          <a:bodyPr/>
          <a:lstStyle/>
          <a:p>
            <a:r>
              <a:rPr lang="en-US" dirty="0"/>
              <a:t>Luke 22:39-46   Cross Reference</a:t>
            </a:r>
          </a:p>
        </p:txBody>
      </p:sp>
    </p:spTree>
    <p:extLst>
      <p:ext uri="{BB962C8B-B14F-4D97-AF65-F5344CB8AC3E}">
        <p14:creationId xmlns:p14="http://schemas.microsoft.com/office/powerpoint/2010/main" val="2061454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9BDA1B2-5FAF-4670-9708-BA764665CD72}"/>
              </a:ext>
            </a:extLst>
          </p:cNvPr>
          <p:cNvSpPr>
            <a:spLocks noGrp="1"/>
          </p:cNvSpPr>
          <p:nvPr>
            <p:ph idx="1"/>
          </p:nvPr>
        </p:nvSpPr>
        <p:spPr/>
        <p:txBody>
          <a:bodyPr/>
          <a:lstStyle/>
          <a:p>
            <a:r>
              <a:rPr lang="en-US" dirty="0"/>
              <a:t>Judas led a crowd to arrest Jesus, to an uncrowded place, but this crowd is NOT the people the leaders were afraid of.</a:t>
            </a:r>
          </a:p>
          <a:p>
            <a:r>
              <a:rPr lang="en-US" dirty="0"/>
              <a:t>He identified Jesus, his friend, with a kiss.</a:t>
            </a:r>
          </a:p>
          <a:p>
            <a:r>
              <a:rPr lang="en-US" dirty="0"/>
              <a:t>One of the disciples cuts off the ear of the high priest’s slave, but Jesus heals it, and puts an end to “the sword”. </a:t>
            </a:r>
          </a:p>
          <a:p>
            <a:r>
              <a:rPr lang="en-US" b="1" dirty="0"/>
              <a:t>Vs. 53: </a:t>
            </a:r>
            <a:r>
              <a:rPr lang="en-US" dirty="0"/>
              <a:t>“This hour and the power of darkness are YOURS.”</a:t>
            </a:r>
          </a:p>
          <a:p>
            <a:r>
              <a:rPr lang="en-US" b="1" dirty="0" err="1"/>
              <a:t>Skotos</a:t>
            </a:r>
            <a:r>
              <a:rPr lang="en-US" b="1" dirty="0"/>
              <a:t>:</a:t>
            </a:r>
            <a:r>
              <a:rPr lang="en-US" dirty="0"/>
              <a:t>“This is the power of darkness; it has the power of rendering men bold to commit crimes.”</a:t>
            </a:r>
          </a:p>
          <a:p>
            <a:r>
              <a:rPr lang="en-US" dirty="0"/>
              <a:t>Same word used in </a:t>
            </a:r>
            <a:r>
              <a:rPr lang="en-US" b="1" dirty="0"/>
              <a:t>Luke 1:79;11:35; 23:44</a:t>
            </a:r>
          </a:p>
          <a:p>
            <a:endParaRPr lang="en-US" dirty="0"/>
          </a:p>
        </p:txBody>
      </p:sp>
      <p:sp>
        <p:nvSpPr>
          <p:cNvPr id="3" name="Title 2">
            <a:extLst>
              <a:ext uri="{FF2B5EF4-FFF2-40B4-BE49-F238E27FC236}">
                <a16:creationId xmlns:a16="http://schemas.microsoft.com/office/drawing/2014/main" id="{8245BB9F-57CB-4B18-94B8-AF5D551E43B8}"/>
              </a:ext>
            </a:extLst>
          </p:cNvPr>
          <p:cNvSpPr>
            <a:spLocks noGrp="1"/>
          </p:cNvSpPr>
          <p:nvPr>
            <p:ph type="title"/>
          </p:nvPr>
        </p:nvSpPr>
        <p:spPr/>
        <p:txBody>
          <a:bodyPr/>
          <a:lstStyle/>
          <a:p>
            <a:r>
              <a:rPr lang="en-US" dirty="0"/>
              <a:t>Luke 22:47-53</a:t>
            </a:r>
          </a:p>
        </p:txBody>
      </p:sp>
    </p:spTree>
    <p:extLst>
      <p:ext uri="{BB962C8B-B14F-4D97-AF65-F5344CB8AC3E}">
        <p14:creationId xmlns:p14="http://schemas.microsoft.com/office/powerpoint/2010/main" val="1176300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113690F-D69F-4DE0-BD2A-68D5BDE857F5}"/>
              </a:ext>
            </a:extLst>
          </p:cNvPr>
          <p:cNvSpPr>
            <a:spLocks noGrp="1"/>
          </p:cNvSpPr>
          <p:nvPr>
            <p:ph idx="1"/>
          </p:nvPr>
        </p:nvSpPr>
        <p:spPr/>
        <p:txBody>
          <a:bodyPr/>
          <a:lstStyle/>
          <a:p>
            <a:r>
              <a:rPr lang="en-US" dirty="0"/>
              <a:t>Jesus is taken to Caiaphas’s house (Luke 3:2)</a:t>
            </a:r>
          </a:p>
          <a:p>
            <a:r>
              <a:rPr lang="en-US" dirty="0"/>
              <a:t>This is the courtyard Peter is in when he denies Jesus 3 times</a:t>
            </a:r>
          </a:p>
          <a:p>
            <a:r>
              <a:rPr lang="en-US" dirty="0"/>
              <a:t>Peter goes out, AFTER Jesus looks at him, and weeps bitterly in repentance.</a:t>
            </a:r>
          </a:p>
          <a:p>
            <a:r>
              <a:rPr lang="en-US" dirty="0"/>
              <a:t>The Jews mocked, beat and blasphemed Jesus</a:t>
            </a:r>
          </a:p>
          <a:p>
            <a:r>
              <a:rPr lang="en-US" b="1" dirty="0"/>
              <a:t>Is. 50:6 </a:t>
            </a:r>
            <a:r>
              <a:rPr lang="en-US" dirty="0"/>
              <a:t>is fulfilled: He gave His back to those who struck Him, His cheeks to those who plucked His beard, and He did not cover His face from humiliation and spitting.</a:t>
            </a:r>
          </a:p>
          <a:p>
            <a:r>
              <a:rPr lang="en-US" dirty="0"/>
              <a:t>This is also: “as it has been determined”</a:t>
            </a:r>
          </a:p>
        </p:txBody>
      </p:sp>
      <p:sp>
        <p:nvSpPr>
          <p:cNvPr id="3" name="Title 2">
            <a:extLst>
              <a:ext uri="{FF2B5EF4-FFF2-40B4-BE49-F238E27FC236}">
                <a16:creationId xmlns:a16="http://schemas.microsoft.com/office/drawing/2014/main" id="{CE819EF1-52CE-4262-8F47-179E03D6B4A1}"/>
              </a:ext>
            </a:extLst>
          </p:cNvPr>
          <p:cNvSpPr>
            <a:spLocks noGrp="1"/>
          </p:cNvSpPr>
          <p:nvPr>
            <p:ph type="title"/>
          </p:nvPr>
        </p:nvSpPr>
        <p:spPr/>
        <p:txBody>
          <a:bodyPr/>
          <a:lstStyle/>
          <a:p>
            <a:r>
              <a:rPr lang="en-US" dirty="0"/>
              <a:t>Luke 22:54-65</a:t>
            </a:r>
          </a:p>
        </p:txBody>
      </p:sp>
    </p:spTree>
    <p:extLst>
      <p:ext uri="{BB962C8B-B14F-4D97-AF65-F5344CB8AC3E}">
        <p14:creationId xmlns:p14="http://schemas.microsoft.com/office/powerpoint/2010/main" val="4112354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5BED05F-242B-468E-B85D-F5D5FA22DB3B}"/>
              </a:ext>
            </a:extLst>
          </p:cNvPr>
          <p:cNvSpPr>
            <a:spLocks noGrp="1"/>
          </p:cNvSpPr>
          <p:nvPr>
            <p:ph idx="1"/>
          </p:nvPr>
        </p:nvSpPr>
        <p:spPr/>
        <p:txBody>
          <a:bodyPr/>
          <a:lstStyle/>
          <a:p>
            <a:r>
              <a:rPr lang="en-US" dirty="0"/>
              <a:t>The high priest questioned Jesus, and many gave FALSE, inconsistent testimony against Him.</a:t>
            </a:r>
          </a:p>
          <a:p>
            <a:r>
              <a:rPr lang="en-US" dirty="0"/>
              <a:t>Jesus kept silent UNTIL He said the Son of Man would be sitting at the right hand of the power and coming with the clouds of heaven.</a:t>
            </a:r>
          </a:p>
          <a:p>
            <a:r>
              <a:rPr lang="en-US" dirty="0"/>
              <a:t>The Council accused Him of blasphemy and condemned Him to death.</a:t>
            </a:r>
          </a:p>
          <a:p>
            <a:r>
              <a:rPr lang="en-US" b="1" dirty="0"/>
              <a:t>Mark 14:62 </a:t>
            </a:r>
            <a:r>
              <a:rPr lang="en-US" dirty="0"/>
              <a:t>Jesus says He IS the Christ – The Son of the Blessed One.</a:t>
            </a:r>
          </a:p>
        </p:txBody>
      </p:sp>
      <p:sp>
        <p:nvSpPr>
          <p:cNvPr id="3" name="Title 2">
            <a:extLst>
              <a:ext uri="{FF2B5EF4-FFF2-40B4-BE49-F238E27FC236}">
                <a16:creationId xmlns:a16="http://schemas.microsoft.com/office/drawing/2014/main" id="{FC495B94-9E62-437A-A6CB-00E6361BE5AD}"/>
              </a:ext>
            </a:extLst>
          </p:cNvPr>
          <p:cNvSpPr>
            <a:spLocks noGrp="1"/>
          </p:cNvSpPr>
          <p:nvPr>
            <p:ph type="title"/>
          </p:nvPr>
        </p:nvSpPr>
        <p:spPr/>
        <p:txBody>
          <a:bodyPr/>
          <a:lstStyle/>
          <a:p>
            <a:r>
              <a:rPr lang="en-US" dirty="0"/>
              <a:t>Mark 14:53-65</a:t>
            </a:r>
          </a:p>
        </p:txBody>
      </p:sp>
    </p:spTree>
    <p:extLst>
      <p:ext uri="{BB962C8B-B14F-4D97-AF65-F5344CB8AC3E}">
        <p14:creationId xmlns:p14="http://schemas.microsoft.com/office/powerpoint/2010/main" val="2526716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AAFC758-85F0-4585-990A-008A59C27452}"/>
              </a:ext>
            </a:extLst>
          </p:cNvPr>
          <p:cNvSpPr>
            <a:spLocks noGrp="1"/>
          </p:cNvSpPr>
          <p:nvPr>
            <p:ph idx="1"/>
          </p:nvPr>
        </p:nvSpPr>
        <p:spPr/>
        <p:txBody>
          <a:bodyPr/>
          <a:lstStyle/>
          <a:p>
            <a:r>
              <a:rPr lang="en-US" dirty="0"/>
              <a:t>Jesus is in Caiaphas’s house ALL NIGHT LONG</a:t>
            </a:r>
          </a:p>
          <a:p>
            <a:r>
              <a:rPr lang="en-US" dirty="0"/>
              <a:t>In the morning, the Council of elders led Him to their council chambers in the Temple.</a:t>
            </a:r>
          </a:p>
          <a:p>
            <a:r>
              <a:rPr lang="en-US" dirty="0"/>
              <a:t>They would NOT believe He was the Christ, or the Son of Man and did not need any more testimony.</a:t>
            </a:r>
          </a:p>
          <a:p>
            <a:r>
              <a:rPr lang="en-US" dirty="0"/>
              <a:t>They had already condemned Him before they took Him to the chambers.</a:t>
            </a:r>
          </a:p>
          <a:p>
            <a:r>
              <a:rPr lang="en-US" b="1" dirty="0"/>
              <a:t>Theme:</a:t>
            </a:r>
            <a:r>
              <a:rPr lang="en-US" dirty="0"/>
              <a:t> Passover meal; Jesus’ betrayal and arrest</a:t>
            </a:r>
          </a:p>
        </p:txBody>
      </p:sp>
      <p:sp>
        <p:nvSpPr>
          <p:cNvPr id="3" name="Title 2">
            <a:extLst>
              <a:ext uri="{FF2B5EF4-FFF2-40B4-BE49-F238E27FC236}">
                <a16:creationId xmlns:a16="http://schemas.microsoft.com/office/drawing/2014/main" id="{303456ED-F79D-4261-B39B-4439EC40AD55}"/>
              </a:ext>
            </a:extLst>
          </p:cNvPr>
          <p:cNvSpPr>
            <a:spLocks noGrp="1"/>
          </p:cNvSpPr>
          <p:nvPr>
            <p:ph type="title"/>
          </p:nvPr>
        </p:nvSpPr>
        <p:spPr/>
        <p:txBody>
          <a:bodyPr/>
          <a:lstStyle/>
          <a:p>
            <a:r>
              <a:rPr lang="en-US" dirty="0"/>
              <a:t>Luke 22:66-71</a:t>
            </a:r>
          </a:p>
        </p:txBody>
      </p:sp>
    </p:spTree>
    <p:extLst>
      <p:ext uri="{BB962C8B-B14F-4D97-AF65-F5344CB8AC3E}">
        <p14:creationId xmlns:p14="http://schemas.microsoft.com/office/powerpoint/2010/main" val="3305440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CAD6DF2-5449-49EF-80BF-43661BA5AB05}"/>
              </a:ext>
            </a:extLst>
          </p:cNvPr>
          <p:cNvSpPr>
            <a:spLocks noGrp="1"/>
          </p:cNvSpPr>
          <p:nvPr>
            <p:ph idx="1"/>
          </p:nvPr>
        </p:nvSpPr>
        <p:spPr/>
        <p:txBody>
          <a:bodyPr/>
          <a:lstStyle/>
          <a:p>
            <a:r>
              <a:rPr lang="en-US" dirty="0"/>
              <a:t>How is MY spirit willing but my flesh is weak?</a:t>
            </a:r>
          </a:p>
          <a:p>
            <a:r>
              <a:rPr lang="en-US" dirty="0"/>
              <a:t>What is that “sin that so easily entangles me?” Heb. 12:1</a:t>
            </a:r>
          </a:p>
          <a:p>
            <a:r>
              <a:rPr lang="en-US" dirty="0"/>
              <a:t>How do I betray Jesus by doing what is easy instead of embracing the hardship?</a:t>
            </a:r>
          </a:p>
          <a:p>
            <a:r>
              <a:rPr lang="en-US" dirty="0"/>
              <a:t>May I always remember the great price Jesus paid for me by bringing in the New Covenant with His shed blood. My perfect Passover Lamb.</a:t>
            </a:r>
          </a:p>
        </p:txBody>
      </p:sp>
      <p:sp>
        <p:nvSpPr>
          <p:cNvPr id="3" name="Title 2">
            <a:extLst>
              <a:ext uri="{FF2B5EF4-FFF2-40B4-BE49-F238E27FC236}">
                <a16:creationId xmlns:a16="http://schemas.microsoft.com/office/drawing/2014/main" id="{8BCEF62D-61FC-4344-9C14-25A6B9F638A6}"/>
              </a:ext>
            </a:extLst>
          </p:cNvPr>
          <p:cNvSpPr>
            <a:spLocks noGrp="1"/>
          </p:cNvSpPr>
          <p:nvPr>
            <p:ph type="title"/>
          </p:nvPr>
        </p:nvSpPr>
        <p:spPr/>
        <p:txBody>
          <a:bodyPr/>
          <a:lstStyle/>
          <a:p>
            <a:r>
              <a:rPr lang="en-US" dirty="0"/>
              <a:t>Application </a:t>
            </a:r>
          </a:p>
        </p:txBody>
      </p:sp>
    </p:spTree>
    <p:extLst>
      <p:ext uri="{BB962C8B-B14F-4D97-AF65-F5344CB8AC3E}">
        <p14:creationId xmlns:p14="http://schemas.microsoft.com/office/powerpoint/2010/main" val="2081230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384B48-8685-4DCA-ACAE-BB20DD9CFA18}"/>
              </a:ext>
            </a:extLst>
          </p:cNvPr>
          <p:cNvSpPr>
            <a:spLocks noGrp="1"/>
          </p:cNvSpPr>
          <p:nvPr>
            <p:ph idx="1"/>
          </p:nvPr>
        </p:nvSpPr>
        <p:spPr/>
        <p:txBody>
          <a:bodyPr/>
          <a:lstStyle/>
          <a:p>
            <a:r>
              <a:rPr lang="en-US" dirty="0"/>
              <a:t>Jesus was on His way to Jerusalem for His death, resurrection and ascension to the Father.</a:t>
            </a:r>
          </a:p>
          <a:p>
            <a:r>
              <a:rPr lang="en-US" b="1" dirty="0"/>
              <a:t>Luke 19 </a:t>
            </a:r>
            <a:r>
              <a:rPr lang="en-US" dirty="0"/>
              <a:t>Jesus entered Jerusalem. Name for Jesus: King</a:t>
            </a:r>
          </a:p>
          <a:p>
            <a:r>
              <a:rPr lang="en-US" b="1" dirty="0"/>
              <a:t>Luke 20 </a:t>
            </a:r>
            <a:r>
              <a:rPr lang="en-US" dirty="0"/>
              <a:t>Jesus silenced the priests, scribes and Sadducees. Name for Jesus: David’s Lord</a:t>
            </a:r>
          </a:p>
          <a:p>
            <a:r>
              <a:rPr lang="en-US" b="1" dirty="0"/>
              <a:t>Luke 21 </a:t>
            </a:r>
            <a:r>
              <a:rPr lang="en-US" dirty="0"/>
              <a:t>Jesus prophesies and warns about Jerusalem’s destruction in 70 AD and about His 2</a:t>
            </a:r>
            <a:r>
              <a:rPr lang="en-US" baseline="30000" dirty="0"/>
              <a:t>nd</a:t>
            </a:r>
            <a:r>
              <a:rPr lang="en-US" dirty="0"/>
              <a:t> coming  Name for Jesus: My Redemption</a:t>
            </a:r>
          </a:p>
          <a:p>
            <a:r>
              <a:rPr lang="en-US" b="1" dirty="0"/>
              <a:t>Theme for the book: Luke 19:10 </a:t>
            </a:r>
            <a:r>
              <a:rPr lang="en-US" dirty="0"/>
              <a:t>The Son of Man has come to seek and to save that which was lost.</a:t>
            </a:r>
          </a:p>
        </p:txBody>
      </p:sp>
      <p:sp>
        <p:nvSpPr>
          <p:cNvPr id="3" name="Title 2">
            <a:extLst>
              <a:ext uri="{FF2B5EF4-FFF2-40B4-BE49-F238E27FC236}">
                <a16:creationId xmlns:a16="http://schemas.microsoft.com/office/drawing/2014/main" id="{9D3C5DEF-F732-4445-A7F2-5C90E10D914A}"/>
              </a:ext>
            </a:extLst>
          </p:cNvPr>
          <p:cNvSpPr>
            <a:spLocks noGrp="1"/>
          </p:cNvSpPr>
          <p:nvPr>
            <p:ph type="title"/>
          </p:nvPr>
        </p:nvSpPr>
        <p:spPr/>
        <p:txBody>
          <a:bodyPr/>
          <a:lstStyle/>
          <a:p>
            <a:r>
              <a:rPr lang="en-US" dirty="0"/>
              <a:t>Review</a:t>
            </a:r>
          </a:p>
        </p:txBody>
      </p:sp>
    </p:spTree>
    <p:extLst>
      <p:ext uri="{BB962C8B-B14F-4D97-AF65-F5344CB8AC3E}">
        <p14:creationId xmlns:p14="http://schemas.microsoft.com/office/powerpoint/2010/main" val="4127302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2019A56-094E-4224-92A5-FEBD9F607CA4}"/>
              </a:ext>
            </a:extLst>
          </p:cNvPr>
          <p:cNvSpPr>
            <a:spLocks noGrp="1"/>
          </p:cNvSpPr>
          <p:nvPr>
            <p:ph idx="1"/>
          </p:nvPr>
        </p:nvSpPr>
        <p:spPr/>
        <p:txBody>
          <a:bodyPr>
            <a:normAutofit fontScale="92500"/>
          </a:bodyPr>
          <a:lstStyle/>
          <a:p>
            <a:r>
              <a:rPr lang="en-US" dirty="0"/>
              <a:t>Feast in Jerusalem: Feast of Unleavened Bread/Passover</a:t>
            </a:r>
          </a:p>
          <a:p>
            <a:r>
              <a:rPr lang="en-US" b="1" dirty="0"/>
              <a:t>Ex. 11 </a:t>
            </a:r>
            <a:r>
              <a:rPr lang="en-US" dirty="0"/>
              <a:t>Passover was the last plague God brought on Egypt. All the first-born in Egypt would die but all belonging to Israel would be spared. The Lord makes a distinction between Israel and Egypt.</a:t>
            </a:r>
          </a:p>
          <a:p>
            <a:r>
              <a:rPr lang="en-US" b="1" dirty="0"/>
              <a:t>Ex. 12:1-42 </a:t>
            </a:r>
            <a:r>
              <a:rPr lang="en-US" dirty="0"/>
              <a:t>First month of the year, Nisan, on the 10</a:t>
            </a:r>
            <a:r>
              <a:rPr lang="en-US" baseline="30000" dirty="0"/>
              <a:t>th</a:t>
            </a:r>
            <a:r>
              <a:rPr lang="en-US" dirty="0"/>
              <a:t> day of the month, Israel was to take an unblemished lamb, then kill  the lambs on the 14</a:t>
            </a:r>
            <a:r>
              <a:rPr lang="en-US" baseline="30000" dirty="0"/>
              <a:t>th</a:t>
            </a:r>
            <a:r>
              <a:rPr lang="en-US" dirty="0"/>
              <a:t> day at twilight.</a:t>
            </a:r>
          </a:p>
          <a:p>
            <a:r>
              <a:rPr lang="en-US" dirty="0"/>
              <a:t>Put some of the blood over their doors as a sign so the Lord would pass over that house and not bring death to it.</a:t>
            </a:r>
          </a:p>
          <a:p>
            <a:r>
              <a:rPr lang="en-US" dirty="0"/>
              <a:t>Eat the lamb that night with unleavened bread and be ready to leave in a hurry.</a:t>
            </a:r>
          </a:p>
        </p:txBody>
      </p:sp>
      <p:sp>
        <p:nvSpPr>
          <p:cNvPr id="3" name="Title 2">
            <a:extLst>
              <a:ext uri="{FF2B5EF4-FFF2-40B4-BE49-F238E27FC236}">
                <a16:creationId xmlns:a16="http://schemas.microsoft.com/office/drawing/2014/main" id="{EE285ACA-7AF6-4C19-B633-C15084A09300}"/>
              </a:ext>
            </a:extLst>
          </p:cNvPr>
          <p:cNvSpPr>
            <a:spLocks noGrp="1"/>
          </p:cNvSpPr>
          <p:nvPr>
            <p:ph type="title"/>
          </p:nvPr>
        </p:nvSpPr>
        <p:spPr/>
        <p:txBody>
          <a:bodyPr/>
          <a:lstStyle/>
          <a:p>
            <a:r>
              <a:rPr lang="en-US" dirty="0"/>
              <a:t>Luke 22:1   Cross References</a:t>
            </a:r>
          </a:p>
        </p:txBody>
      </p:sp>
    </p:spTree>
    <p:extLst>
      <p:ext uri="{BB962C8B-B14F-4D97-AF65-F5344CB8AC3E}">
        <p14:creationId xmlns:p14="http://schemas.microsoft.com/office/powerpoint/2010/main" val="2309662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8120DE3-6B01-4CA3-81AF-D89845EDAB46}"/>
              </a:ext>
            </a:extLst>
          </p:cNvPr>
          <p:cNvSpPr>
            <a:spLocks noGrp="1"/>
          </p:cNvSpPr>
          <p:nvPr>
            <p:ph idx="1"/>
          </p:nvPr>
        </p:nvSpPr>
        <p:spPr/>
        <p:txBody>
          <a:bodyPr/>
          <a:lstStyle/>
          <a:p>
            <a:r>
              <a:rPr lang="en-US" dirty="0"/>
              <a:t>That day was a memorial for Israel to celebrate as a feast throughout their generations</a:t>
            </a:r>
          </a:p>
          <a:p>
            <a:r>
              <a:rPr lang="en-US" dirty="0"/>
              <a:t>For 7 days they were to eat unleavened bread</a:t>
            </a:r>
          </a:p>
          <a:p>
            <a:r>
              <a:rPr lang="en-US" b="1" dirty="0"/>
              <a:t>Lev. 23:1-8 </a:t>
            </a:r>
            <a:r>
              <a:rPr lang="en-US" dirty="0"/>
              <a:t>Moses gave the Law to Israel and designated the days these feasts were to be celebrated</a:t>
            </a:r>
          </a:p>
          <a:p>
            <a:r>
              <a:rPr lang="en-US" dirty="0"/>
              <a:t>By Jesus’ time they were referred to by either name: Feast of Unleavened Bread OR Passover</a:t>
            </a:r>
          </a:p>
        </p:txBody>
      </p:sp>
      <p:sp>
        <p:nvSpPr>
          <p:cNvPr id="3" name="Title 2">
            <a:extLst>
              <a:ext uri="{FF2B5EF4-FFF2-40B4-BE49-F238E27FC236}">
                <a16:creationId xmlns:a16="http://schemas.microsoft.com/office/drawing/2014/main" id="{4AD496BC-8A24-4AC8-B620-8963C2911974}"/>
              </a:ext>
            </a:extLst>
          </p:cNvPr>
          <p:cNvSpPr>
            <a:spLocks noGrp="1"/>
          </p:cNvSpPr>
          <p:nvPr>
            <p:ph type="title"/>
          </p:nvPr>
        </p:nvSpPr>
        <p:spPr/>
        <p:txBody>
          <a:bodyPr/>
          <a:lstStyle/>
          <a:p>
            <a:r>
              <a:rPr lang="en-US" dirty="0"/>
              <a:t>Cross References</a:t>
            </a:r>
          </a:p>
        </p:txBody>
      </p:sp>
    </p:spTree>
    <p:extLst>
      <p:ext uri="{BB962C8B-B14F-4D97-AF65-F5344CB8AC3E}">
        <p14:creationId xmlns:p14="http://schemas.microsoft.com/office/powerpoint/2010/main" val="66832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58E74E9-6E5B-480D-AF65-A761A5BCE2D4}"/>
              </a:ext>
            </a:extLst>
          </p:cNvPr>
          <p:cNvSpPr>
            <a:spLocks noGrp="1"/>
          </p:cNvSpPr>
          <p:nvPr>
            <p:ph idx="1"/>
          </p:nvPr>
        </p:nvSpPr>
        <p:spPr/>
        <p:txBody>
          <a:bodyPr/>
          <a:lstStyle/>
          <a:p>
            <a:r>
              <a:rPr lang="en-US" dirty="0"/>
              <a:t>Chief priests and scribes were trying to have Jesus killed, but were afraid of the people</a:t>
            </a:r>
          </a:p>
          <a:p>
            <a:r>
              <a:rPr lang="en-US" dirty="0"/>
              <a:t>Satan entered Judas…..which lets you know Judas was NOT a fully devoted follower of Christ. He was not saved.</a:t>
            </a:r>
          </a:p>
          <a:p>
            <a:r>
              <a:rPr lang="en-US" dirty="0"/>
              <a:t>Judas took money to betray Jesus in a place “apart from the crowd”.</a:t>
            </a:r>
          </a:p>
          <a:p>
            <a:r>
              <a:rPr lang="en-US" dirty="0"/>
              <a:t>Jesus sent Peter and John to a place He already knew of to prepare their Passover meal.</a:t>
            </a:r>
          </a:p>
          <a:p>
            <a:r>
              <a:rPr lang="en-US" dirty="0"/>
              <a:t>What did preparation consist of?  Choosing a lamb, etc……</a:t>
            </a:r>
          </a:p>
        </p:txBody>
      </p:sp>
      <p:sp>
        <p:nvSpPr>
          <p:cNvPr id="3" name="Title 2">
            <a:extLst>
              <a:ext uri="{FF2B5EF4-FFF2-40B4-BE49-F238E27FC236}">
                <a16:creationId xmlns:a16="http://schemas.microsoft.com/office/drawing/2014/main" id="{41C407E6-F2EF-4FD1-9BAC-582AA041D67A}"/>
              </a:ext>
            </a:extLst>
          </p:cNvPr>
          <p:cNvSpPr>
            <a:spLocks noGrp="1"/>
          </p:cNvSpPr>
          <p:nvPr>
            <p:ph type="title"/>
          </p:nvPr>
        </p:nvSpPr>
        <p:spPr/>
        <p:txBody>
          <a:bodyPr/>
          <a:lstStyle/>
          <a:p>
            <a:r>
              <a:rPr lang="en-US" dirty="0"/>
              <a:t>Luke 22:2-13</a:t>
            </a:r>
          </a:p>
        </p:txBody>
      </p:sp>
    </p:spTree>
    <p:extLst>
      <p:ext uri="{BB962C8B-B14F-4D97-AF65-F5344CB8AC3E}">
        <p14:creationId xmlns:p14="http://schemas.microsoft.com/office/powerpoint/2010/main" val="2230719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5EF876-DD43-4E9B-ACE8-E2E2F4C6BFC2}"/>
              </a:ext>
            </a:extLst>
          </p:cNvPr>
          <p:cNvSpPr>
            <a:spLocks noGrp="1"/>
          </p:cNvSpPr>
          <p:nvPr>
            <p:ph idx="1"/>
          </p:nvPr>
        </p:nvSpPr>
        <p:spPr/>
        <p:txBody>
          <a:bodyPr/>
          <a:lstStyle/>
          <a:p>
            <a:r>
              <a:rPr lang="en-US" dirty="0"/>
              <a:t>The meal began with Him reclining with all 12</a:t>
            </a:r>
          </a:p>
          <a:p>
            <a:r>
              <a:rPr lang="en-US" dirty="0"/>
              <a:t>He had earnestly desired to eat THIS Passover with them, yet He had eaten at least 30 Passover meals before….</a:t>
            </a:r>
          </a:p>
          <a:p>
            <a:r>
              <a:rPr lang="en-US" dirty="0"/>
              <a:t>This was His last Passover with them, and He would never again eat it until it was fulfilled in the kingdom of God.</a:t>
            </a:r>
          </a:p>
          <a:p>
            <a:r>
              <a:rPr lang="en-US" dirty="0"/>
              <a:t>He also said He would not drink of the fruit of the vine from now on until the kingdom of God comes.</a:t>
            </a:r>
          </a:p>
          <a:p>
            <a:r>
              <a:rPr lang="en-US" dirty="0"/>
              <a:t>Now Passover meaning changes: This is MY body. Do this in remembrance of ME, not Egypt. </a:t>
            </a:r>
          </a:p>
          <a:p>
            <a:r>
              <a:rPr lang="en-US" b="1" dirty="0"/>
              <a:t>He is about to give HIS body to save them from death.</a:t>
            </a:r>
          </a:p>
        </p:txBody>
      </p:sp>
      <p:sp>
        <p:nvSpPr>
          <p:cNvPr id="3" name="Title 2">
            <a:extLst>
              <a:ext uri="{FF2B5EF4-FFF2-40B4-BE49-F238E27FC236}">
                <a16:creationId xmlns:a16="http://schemas.microsoft.com/office/drawing/2014/main" id="{1E51BA8C-5EFF-4D28-BC18-FC3A1C1A4C2D}"/>
              </a:ext>
            </a:extLst>
          </p:cNvPr>
          <p:cNvSpPr>
            <a:spLocks noGrp="1"/>
          </p:cNvSpPr>
          <p:nvPr>
            <p:ph type="title"/>
          </p:nvPr>
        </p:nvSpPr>
        <p:spPr/>
        <p:txBody>
          <a:bodyPr/>
          <a:lstStyle/>
          <a:p>
            <a:r>
              <a:rPr lang="en-US" dirty="0"/>
              <a:t>Luke 22:14-20     New Covenant</a:t>
            </a:r>
          </a:p>
        </p:txBody>
      </p:sp>
    </p:spTree>
    <p:extLst>
      <p:ext uri="{BB962C8B-B14F-4D97-AF65-F5344CB8AC3E}">
        <p14:creationId xmlns:p14="http://schemas.microsoft.com/office/powerpoint/2010/main" val="1727487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B204E44-C7EA-4FF2-A77E-A95260DC915F}"/>
              </a:ext>
            </a:extLst>
          </p:cNvPr>
          <p:cNvSpPr>
            <a:spLocks noGrp="1"/>
          </p:cNvSpPr>
          <p:nvPr>
            <p:ph idx="1"/>
          </p:nvPr>
        </p:nvSpPr>
        <p:spPr/>
        <p:txBody>
          <a:bodyPr/>
          <a:lstStyle/>
          <a:p>
            <a:r>
              <a:rPr lang="en-US" b="1" dirty="0"/>
              <a:t>Jer. 31:31-34  </a:t>
            </a:r>
            <a:r>
              <a:rPr lang="en-US" dirty="0"/>
              <a:t>God’s law will be put within their hearts so they would ALL know Him. Forgiveness of sins, not just covering them, is part of the New Covenant.</a:t>
            </a:r>
          </a:p>
          <a:p>
            <a:r>
              <a:rPr lang="en-US" b="1" dirty="0"/>
              <a:t>Heb. 9:26-10:7, 11-18  </a:t>
            </a:r>
            <a:r>
              <a:rPr lang="en-US" dirty="0"/>
              <a:t>Jesus’ sacrifice was for the sins of many, not just one, and it took away sins, and cleansed their conscience. </a:t>
            </a:r>
          </a:p>
          <a:p>
            <a:r>
              <a:rPr lang="en-US" b="1" dirty="0"/>
              <a:t>Heb. 10:11 </a:t>
            </a:r>
            <a:r>
              <a:rPr lang="en-US" dirty="0"/>
              <a:t>Every priest </a:t>
            </a:r>
            <a:r>
              <a:rPr lang="en-US" b="1" dirty="0"/>
              <a:t>stands daily </a:t>
            </a:r>
            <a:r>
              <a:rPr lang="en-US" dirty="0"/>
              <a:t>– no chairs in the Temple</a:t>
            </a:r>
          </a:p>
          <a:p>
            <a:r>
              <a:rPr lang="en-US" b="1" dirty="0"/>
              <a:t>Heb. 10:12 </a:t>
            </a:r>
            <a:r>
              <a:rPr lang="en-US" dirty="0"/>
              <a:t>Jesus </a:t>
            </a:r>
            <a:r>
              <a:rPr lang="en-US" b="1" dirty="0"/>
              <a:t>sat down </a:t>
            </a:r>
            <a:r>
              <a:rPr lang="en-US" dirty="0"/>
              <a:t>because: IT IS FINISHED!!!</a:t>
            </a:r>
          </a:p>
          <a:p>
            <a:r>
              <a:rPr lang="en-US" dirty="0"/>
              <a:t>Holy Spirit, the author of Scripture, now writes it on ALL our hearts and minds so that we need no teacher but Him.</a:t>
            </a:r>
          </a:p>
        </p:txBody>
      </p:sp>
      <p:sp>
        <p:nvSpPr>
          <p:cNvPr id="3" name="Title 2">
            <a:extLst>
              <a:ext uri="{FF2B5EF4-FFF2-40B4-BE49-F238E27FC236}">
                <a16:creationId xmlns:a16="http://schemas.microsoft.com/office/drawing/2014/main" id="{87CD5EFE-F74B-4A28-86D8-5ACE5BACF52B}"/>
              </a:ext>
            </a:extLst>
          </p:cNvPr>
          <p:cNvSpPr>
            <a:spLocks noGrp="1"/>
          </p:cNvSpPr>
          <p:nvPr>
            <p:ph type="title"/>
          </p:nvPr>
        </p:nvSpPr>
        <p:spPr/>
        <p:txBody>
          <a:bodyPr/>
          <a:lstStyle/>
          <a:p>
            <a:r>
              <a:rPr lang="en-US" dirty="0"/>
              <a:t>Cross References</a:t>
            </a:r>
          </a:p>
        </p:txBody>
      </p:sp>
    </p:spTree>
    <p:extLst>
      <p:ext uri="{BB962C8B-B14F-4D97-AF65-F5344CB8AC3E}">
        <p14:creationId xmlns:p14="http://schemas.microsoft.com/office/powerpoint/2010/main" val="733491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32953B-60BD-4412-AAD2-124D449ACFBB}"/>
              </a:ext>
            </a:extLst>
          </p:cNvPr>
          <p:cNvSpPr>
            <a:spLocks noGrp="1"/>
          </p:cNvSpPr>
          <p:nvPr>
            <p:ph idx="1"/>
          </p:nvPr>
        </p:nvSpPr>
        <p:spPr/>
        <p:txBody>
          <a:bodyPr/>
          <a:lstStyle/>
          <a:p>
            <a:r>
              <a:rPr lang="en-US" dirty="0"/>
              <a:t>The HAND of the one betraying Me is with Mine on the table</a:t>
            </a:r>
          </a:p>
          <a:p>
            <a:r>
              <a:rPr lang="en-US" dirty="0"/>
              <a:t>Woe to that one….</a:t>
            </a:r>
          </a:p>
          <a:p>
            <a:r>
              <a:rPr lang="en-US" dirty="0"/>
              <a:t>The Son of Man was going “as it has been determined”: to the cross.</a:t>
            </a:r>
          </a:p>
          <a:p>
            <a:r>
              <a:rPr lang="en-US" b="1" dirty="0"/>
              <a:t>Judas:</a:t>
            </a:r>
            <a:r>
              <a:rPr lang="en-US" dirty="0"/>
              <a:t> Satan entered into him, he began seeking a good opportunity to betray Him, took money, led the crowd to Him and betrayed Jesus, his friend, with a kiss. Then hung himself.</a:t>
            </a:r>
          </a:p>
          <a:p>
            <a:r>
              <a:rPr lang="en-US" b="1" dirty="0"/>
              <a:t>Peter:</a:t>
            </a:r>
            <a:r>
              <a:rPr lang="en-US" dirty="0"/>
              <a:t> NOT the same as Judas. Peter denied Jesus three times, but went out and wept bitterly, repented, and “turned again to strengthen his brothers.” He DID believe Jesus and was saved.</a:t>
            </a:r>
          </a:p>
        </p:txBody>
      </p:sp>
      <p:sp>
        <p:nvSpPr>
          <p:cNvPr id="3" name="Title 2">
            <a:extLst>
              <a:ext uri="{FF2B5EF4-FFF2-40B4-BE49-F238E27FC236}">
                <a16:creationId xmlns:a16="http://schemas.microsoft.com/office/drawing/2014/main" id="{703C09BF-F1EB-4A40-A8F8-F2633FC93045}"/>
              </a:ext>
            </a:extLst>
          </p:cNvPr>
          <p:cNvSpPr>
            <a:spLocks noGrp="1"/>
          </p:cNvSpPr>
          <p:nvPr>
            <p:ph type="title"/>
          </p:nvPr>
        </p:nvSpPr>
        <p:spPr/>
        <p:txBody>
          <a:bodyPr/>
          <a:lstStyle/>
          <a:p>
            <a:r>
              <a:rPr lang="en-US" dirty="0"/>
              <a:t>Luke 22:21-23</a:t>
            </a:r>
          </a:p>
        </p:txBody>
      </p:sp>
    </p:spTree>
    <p:extLst>
      <p:ext uri="{BB962C8B-B14F-4D97-AF65-F5344CB8AC3E}">
        <p14:creationId xmlns:p14="http://schemas.microsoft.com/office/powerpoint/2010/main" val="168666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94BCB1A-BC45-4C18-9392-961918F38C1E}"/>
              </a:ext>
            </a:extLst>
          </p:cNvPr>
          <p:cNvSpPr>
            <a:spLocks noGrp="1"/>
          </p:cNvSpPr>
          <p:nvPr>
            <p:ph idx="1"/>
          </p:nvPr>
        </p:nvSpPr>
        <p:spPr/>
        <p:txBody>
          <a:bodyPr/>
          <a:lstStyle/>
          <a:p>
            <a:r>
              <a:rPr lang="en-US" dirty="0"/>
              <a:t>Directly after they discussed WHO was going to betray Him, they have a dispute about which one was regarded as the greatest.</a:t>
            </a:r>
          </a:p>
          <a:p>
            <a:r>
              <a:rPr lang="en-US" dirty="0"/>
              <a:t>Jesus reminded them that Gentiles did that. The greatest in HIS kingdom was the servant leader, as He had demonstrated to them all along.</a:t>
            </a:r>
          </a:p>
          <a:p>
            <a:r>
              <a:rPr lang="en-US" dirty="0"/>
              <a:t>You are those who have stood by Me in My trials….Judas is NOT among them now. (John 13:30 says he had left)</a:t>
            </a:r>
          </a:p>
          <a:p>
            <a:r>
              <a:rPr lang="en-US" dirty="0"/>
              <a:t>Jesus promised the 11 that they would sit at His table and eat and that they would sit on thrones and judge Israel.</a:t>
            </a:r>
          </a:p>
        </p:txBody>
      </p:sp>
      <p:sp>
        <p:nvSpPr>
          <p:cNvPr id="3" name="Title 2">
            <a:extLst>
              <a:ext uri="{FF2B5EF4-FFF2-40B4-BE49-F238E27FC236}">
                <a16:creationId xmlns:a16="http://schemas.microsoft.com/office/drawing/2014/main" id="{84F8A583-9F5E-4286-B46C-663EB20823C6}"/>
              </a:ext>
            </a:extLst>
          </p:cNvPr>
          <p:cNvSpPr>
            <a:spLocks noGrp="1"/>
          </p:cNvSpPr>
          <p:nvPr>
            <p:ph type="title"/>
          </p:nvPr>
        </p:nvSpPr>
        <p:spPr/>
        <p:txBody>
          <a:bodyPr/>
          <a:lstStyle/>
          <a:p>
            <a:r>
              <a:rPr lang="en-US" dirty="0"/>
              <a:t>Luke 22:24-30</a:t>
            </a:r>
          </a:p>
        </p:txBody>
      </p:sp>
    </p:spTree>
    <p:extLst>
      <p:ext uri="{BB962C8B-B14F-4D97-AF65-F5344CB8AC3E}">
        <p14:creationId xmlns:p14="http://schemas.microsoft.com/office/powerpoint/2010/main" val="2516712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 Luk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extLst>
    <a:ext uri="{05A4C25C-085E-4340-85A3-A5531E510DB2}">
      <thm15:themeFamily xmlns:thm15="http://schemas.microsoft.com/office/thememl/2012/main" name="Theme Luke" id="{955BE703-B9AE-4A5C-AFCF-AC282E1E427D}" vid="{2228BCD3-862B-4DDA-9176-8E058845AE29}"/>
    </a:ext>
  </a:extLst>
</a:theme>
</file>

<file path=docProps/app.xml><?xml version="1.0" encoding="utf-8"?>
<Properties xmlns="http://schemas.openxmlformats.org/officeDocument/2006/extended-properties" xmlns:vt="http://schemas.openxmlformats.org/officeDocument/2006/docPropsVTypes">
  <Template>Theme Luke</Template>
  <TotalTime>104</TotalTime>
  <Words>1471</Words>
  <Application>Microsoft Office PowerPoint</Application>
  <PresentationFormat>Widescreen</PresentationFormat>
  <Paragraphs>92</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Lucida Sans Unicode</vt:lpstr>
      <vt:lpstr>Verdana</vt:lpstr>
      <vt:lpstr>Wingdings 2</vt:lpstr>
      <vt:lpstr>Wingdings 3</vt:lpstr>
      <vt:lpstr>Theme Luke</vt:lpstr>
      <vt:lpstr>Luke Part 2</vt:lpstr>
      <vt:lpstr>Review</vt:lpstr>
      <vt:lpstr>Luke 22:1   Cross References</vt:lpstr>
      <vt:lpstr>Cross References</vt:lpstr>
      <vt:lpstr>Luke 22:2-13</vt:lpstr>
      <vt:lpstr>Luke 22:14-20     New Covenant</vt:lpstr>
      <vt:lpstr>Cross References</vt:lpstr>
      <vt:lpstr>Luke 22:21-23</vt:lpstr>
      <vt:lpstr>Luke 22:24-30</vt:lpstr>
      <vt:lpstr>Luke 22:31-38</vt:lpstr>
      <vt:lpstr>Luke 22:39-46   Cross Reference</vt:lpstr>
      <vt:lpstr>Luke 22:47-53</vt:lpstr>
      <vt:lpstr>Luke 22:54-65</vt:lpstr>
      <vt:lpstr>Mark 14:53-65</vt:lpstr>
      <vt:lpstr>Luke 22:66-71</vt:lpstr>
      <vt:lpstr>Application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Luke Part 2</dc:title>
  <dc:creator>Ron Goins</dc:creator>
  <cp:lastModifiedBy>Ron Goins</cp:lastModifiedBy>
  <cp:revision>19</cp:revision>
  <dcterms:created xsi:type="dcterms:W3CDTF">2022-02-16T13:09:53Z</dcterms:created>
  <dcterms:modified xsi:type="dcterms:W3CDTF">2022-02-16T14:54:28Z</dcterms:modified>
</cp:coreProperties>
</file>