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C217045-A0CC-4DA4-B911-ACAACAB001CD}" type="datetimeFigureOut">
              <a:rPr lang="en-US" smtClean="0"/>
              <a:t>2/2/2022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688D063-72A2-48A3-9737-A99391BF9289}" type="slidenum">
              <a:rPr lang="en-US" smtClean="0"/>
              <a:t>‹#›</a:t>
            </a:fld>
            <a:endParaRPr lang="en-US"/>
          </a:p>
        </p:txBody>
      </p:sp>
    </p:spTree>
    <p:extLst>
      <p:ext uri="{BB962C8B-B14F-4D97-AF65-F5344CB8AC3E}">
        <p14:creationId xmlns:p14="http://schemas.microsoft.com/office/powerpoint/2010/main" val="1560873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C217045-A0CC-4DA4-B911-ACAACAB001CD}" type="datetimeFigureOut">
              <a:rPr lang="en-US" smtClean="0"/>
              <a:t>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88D063-72A2-48A3-9737-A99391BF9289}" type="slidenum">
              <a:rPr lang="en-US" smtClean="0"/>
              <a:t>‹#›</a:t>
            </a:fld>
            <a:endParaRPr lang="en-US"/>
          </a:p>
        </p:txBody>
      </p:sp>
    </p:spTree>
    <p:extLst>
      <p:ext uri="{BB962C8B-B14F-4D97-AF65-F5344CB8AC3E}">
        <p14:creationId xmlns:p14="http://schemas.microsoft.com/office/powerpoint/2010/main" val="445487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C217045-A0CC-4DA4-B911-ACAACAB001CD}" type="datetimeFigureOut">
              <a:rPr lang="en-US" smtClean="0"/>
              <a:t>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88D063-72A2-48A3-9737-A99391BF9289}" type="slidenum">
              <a:rPr lang="en-US" smtClean="0"/>
              <a:t>‹#›</a:t>
            </a:fld>
            <a:endParaRPr lang="en-US"/>
          </a:p>
        </p:txBody>
      </p:sp>
    </p:spTree>
    <p:extLst>
      <p:ext uri="{BB962C8B-B14F-4D97-AF65-F5344CB8AC3E}">
        <p14:creationId xmlns:p14="http://schemas.microsoft.com/office/powerpoint/2010/main" val="1020763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C217045-A0CC-4DA4-B911-ACAACAB001CD}" type="datetimeFigureOut">
              <a:rPr lang="en-US" smtClean="0"/>
              <a:t>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88D063-72A2-48A3-9737-A99391BF9289}"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2891040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C217045-A0CC-4DA4-B911-ACAACAB001CD}" type="datetimeFigureOut">
              <a:rPr lang="en-US" smtClean="0"/>
              <a:t>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88D063-72A2-48A3-9737-A99391BF9289}" type="slidenum">
              <a:rPr lang="en-US" smtClean="0"/>
              <a:t>‹#›</a:t>
            </a:fld>
            <a:endParaRPr lang="en-US"/>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96221098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C217045-A0CC-4DA4-B911-ACAACAB001CD}" type="datetimeFigureOut">
              <a:rPr lang="en-US" smtClean="0"/>
              <a:t>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88D063-72A2-48A3-9737-A99391BF9289}"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2125041334"/>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C217045-A0CC-4DA4-B911-ACAACAB001CD}" type="datetimeFigureOut">
              <a:rPr lang="en-US" smtClean="0"/>
              <a:t>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88D063-72A2-48A3-9737-A99391BF9289}" type="slidenum">
              <a:rPr lang="en-US" smtClean="0"/>
              <a:t>‹#›</a:t>
            </a:fld>
            <a:endParaRPr lang="en-US"/>
          </a:p>
        </p:txBody>
      </p:sp>
    </p:spTree>
    <p:extLst>
      <p:ext uri="{BB962C8B-B14F-4D97-AF65-F5344CB8AC3E}">
        <p14:creationId xmlns:p14="http://schemas.microsoft.com/office/powerpoint/2010/main" val="3655246647"/>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C217045-A0CC-4DA4-B911-ACAACAB001CD}" type="datetimeFigureOut">
              <a:rPr lang="en-US" smtClean="0"/>
              <a:t>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88D063-72A2-48A3-9737-A99391BF9289}"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2465319963"/>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217045-A0CC-4DA4-B911-ACAACAB001CD}" type="datetimeFigureOut">
              <a:rPr lang="en-US" smtClean="0"/>
              <a:t>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88D063-72A2-48A3-9737-A99391BF9289}" type="slidenum">
              <a:rPr lang="en-US" smtClean="0"/>
              <a:t>‹#›</a:t>
            </a:fld>
            <a:endParaRPr lang="en-US"/>
          </a:p>
        </p:txBody>
      </p:sp>
    </p:spTree>
    <p:extLst>
      <p:ext uri="{BB962C8B-B14F-4D97-AF65-F5344CB8AC3E}">
        <p14:creationId xmlns:p14="http://schemas.microsoft.com/office/powerpoint/2010/main" val="2114782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fld id="{0C217045-A0CC-4DA4-B911-ACAACAB001CD}" type="datetimeFigureOut">
              <a:rPr lang="en-US" smtClean="0"/>
              <a:t>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88D063-72A2-48A3-9737-A99391BF9289}" type="slidenum">
              <a:rPr lang="en-US" smtClean="0"/>
              <a:t>‹#›</a:t>
            </a:fld>
            <a:endParaRPr lang="en-US"/>
          </a:p>
        </p:txBody>
      </p:sp>
    </p:spTree>
    <p:extLst>
      <p:ext uri="{BB962C8B-B14F-4D97-AF65-F5344CB8AC3E}">
        <p14:creationId xmlns:p14="http://schemas.microsoft.com/office/powerpoint/2010/main" val="3162964863"/>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C217045-A0CC-4DA4-B911-ACAACAB001CD}" type="datetimeFigureOut">
              <a:rPr lang="en-US" smtClean="0"/>
              <a:t>2/2/2022</a:t>
            </a:fld>
            <a:endParaRPr lang="en-US"/>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688D063-72A2-48A3-9737-A99391BF9289}" type="slidenum">
              <a:rPr lang="en-US" smtClean="0"/>
              <a:t>‹#›</a:t>
            </a:fld>
            <a:endParaRPr lang="en-US"/>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3989180461"/>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0C217045-A0CC-4DA4-B911-ACAACAB001CD}" type="datetimeFigureOut">
              <a:rPr lang="en-US" smtClean="0"/>
              <a:t>2/2/2022</a:t>
            </a:fld>
            <a:endParaRPr lang="en-US"/>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E688D063-72A2-48A3-9737-A99391BF9289}" type="slidenum">
              <a:rPr lang="en-US" smtClean="0"/>
              <a:t>‹#›</a:t>
            </a:fld>
            <a:endParaRPr lang="en-US"/>
          </a:p>
        </p:txBody>
      </p:sp>
    </p:spTree>
    <p:extLst>
      <p:ext uri="{BB962C8B-B14F-4D97-AF65-F5344CB8AC3E}">
        <p14:creationId xmlns:p14="http://schemas.microsoft.com/office/powerpoint/2010/main" val="30501764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23228-DD76-4729-8BD1-B2AE344E0212}"/>
              </a:ext>
            </a:extLst>
          </p:cNvPr>
          <p:cNvSpPr>
            <a:spLocks noGrp="1"/>
          </p:cNvSpPr>
          <p:nvPr>
            <p:ph type="ctrTitle"/>
          </p:nvPr>
        </p:nvSpPr>
        <p:spPr/>
        <p:txBody>
          <a:bodyPr/>
          <a:lstStyle/>
          <a:p>
            <a:r>
              <a:rPr lang="en-US" dirty="0"/>
              <a:t>Luke Part 2</a:t>
            </a:r>
          </a:p>
        </p:txBody>
      </p:sp>
      <p:sp>
        <p:nvSpPr>
          <p:cNvPr id="3" name="Subtitle 2">
            <a:extLst>
              <a:ext uri="{FF2B5EF4-FFF2-40B4-BE49-F238E27FC236}">
                <a16:creationId xmlns:a16="http://schemas.microsoft.com/office/drawing/2014/main" id="{4C5BB25C-8C94-44B7-8A36-A5AF5C2FF601}"/>
              </a:ext>
            </a:extLst>
          </p:cNvPr>
          <p:cNvSpPr>
            <a:spLocks noGrp="1"/>
          </p:cNvSpPr>
          <p:nvPr>
            <p:ph type="subTitle" idx="1"/>
          </p:nvPr>
        </p:nvSpPr>
        <p:spPr/>
        <p:txBody>
          <a:bodyPr/>
          <a:lstStyle/>
          <a:p>
            <a:r>
              <a:rPr lang="en-US" dirty="0"/>
              <a:t>Lesson 3</a:t>
            </a:r>
          </a:p>
        </p:txBody>
      </p:sp>
    </p:spTree>
    <p:extLst>
      <p:ext uri="{BB962C8B-B14F-4D97-AF65-F5344CB8AC3E}">
        <p14:creationId xmlns:p14="http://schemas.microsoft.com/office/powerpoint/2010/main" val="22649689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9677D52-A2CF-4E96-8CE2-280579B3C63E}"/>
              </a:ext>
            </a:extLst>
          </p:cNvPr>
          <p:cNvSpPr>
            <a:spLocks noGrp="1"/>
          </p:cNvSpPr>
          <p:nvPr>
            <p:ph idx="1"/>
          </p:nvPr>
        </p:nvSpPr>
        <p:spPr/>
        <p:txBody>
          <a:bodyPr/>
          <a:lstStyle/>
          <a:p>
            <a:r>
              <a:rPr lang="en-US" dirty="0"/>
              <a:t>Those considered worthy: attain (they hit the mark) to that age and the resurrection from the dead.</a:t>
            </a:r>
          </a:p>
          <a:p>
            <a:r>
              <a:rPr lang="en-US" dirty="0"/>
              <a:t>Don’t marry and are not given in marriage</a:t>
            </a:r>
          </a:p>
          <a:p>
            <a:r>
              <a:rPr lang="en-US" dirty="0"/>
              <a:t>They cannot die anymore</a:t>
            </a:r>
          </a:p>
          <a:p>
            <a:r>
              <a:rPr lang="en-US" dirty="0"/>
              <a:t>They </a:t>
            </a:r>
            <a:r>
              <a:rPr lang="en-US" b="1" dirty="0"/>
              <a:t>are LIKE </a:t>
            </a:r>
            <a:r>
              <a:rPr lang="en-US" dirty="0"/>
              <a:t>angels ( who do not die)</a:t>
            </a:r>
          </a:p>
          <a:p>
            <a:r>
              <a:rPr lang="en-US" dirty="0"/>
              <a:t>They </a:t>
            </a:r>
            <a:r>
              <a:rPr lang="en-US" b="1" dirty="0"/>
              <a:t>are</a:t>
            </a:r>
            <a:r>
              <a:rPr lang="en-US" dirty="0"/>
              <a:t> sons of God</a:t>
            </a:r>
          </a:p>
          <a:p>
            <a:r>
              <a:rPr lang="en-US" dirty="0"/>
              <a:t>They </a:t>
            </a:r>
            <a:r>
              <a:rPr lang="en-US" b="1" dirty="0"/>
              <a:t>are</a:t>
            </a:r>
            <a:r>
              <a:rPr lang="en-US" dirty="0"/>
              <a:t> sons of the resurrection</a:t>
            </a:r>
          </a:p>
          <a:p>
            <a:r>
              <a:rPr lang="en-US" dirty="0"/>
              <a:t>Then Jesus quotes Moses, the author of the Torah, who calls God the God of Abraham, Isaac and Jacob, who are NOT dead, but alive! God is the God of the living, not the dead.</a:t>
            </a:r>
          </a:p>
        </p:txBody>
      </p:sp>
      <p:sp>
        <p:nvSpPr>
          <p:cNvPr id="3" name="Title 2">
            <a:extLst>
              <a:ext uri="{FF2B5EF4-FFF2-40B4-BE49-F238E27FC236}">
                <a16:creationId xmlns:a16="http://schemas.microsoft.com/office/drawing/2014/main" id="{600B2542-2434-4125-BAA7-14973F286327}"/>
              </a:ext>
            </a:extLst>
          </p:cNvPr>
          <p:cNvSpPr>
            <a:spLocks noGrp="1"/>
          </p:cNvSpPr>
          <p:nvPr>
            <p:ph type="title"/>
          </p:nvPr>
        </p:nvSpPr>
        <p:spPr/>
        <p:txBody>
          <a:bodyPr/>
          <a:lstStyle/>
          <a:p>
            <a:r>
              <a:rPr lang="en-US" dirty="0"/>
              <a:t>Luke 20:27-44</a:t>
            </a:r>
          </a:p>
        </p:txBody>
      </p:sp>
    </p:spTree>
    <p:extLst>
      <p:ext uri="{BB962C8B-B14F-4D97-AF65-F5344CB8AC3E}">
        <p14:creationId xmlns:p14="http://schemas.microsoft.com/office/powerpoint/2010/main" val="1739137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8F4A88C-FB68-4CCB-8183-E7CAF1C73489}"/>
              </a:ext>
            </a:extLst>
          </p:cNvPr>
          <p:cNvSpPr>
            <a:spLocks noGrp="1"/>
          </p:cNvSpPr>
          <p:nvPr>
            <p:ph idx="1"/>
          </p:nvPr>
        </p:nvSpPr>
        <p:spPr/>
        <p:txBody>
          <a:bodyPr/>
          <a:lstStyle/>
          <a:p>
            <a:r>
              <a:rPr lang="en-US" b="1" dirty="0"/>
              <a:t>Acts 2:29-36 </a:t>
            </a:r>
            <a:r>
              <a:rPr lang="en-US" dirty="0"/>
              <a:t>David prophesied Christ’s resurrection to sit on his throne; sitting at God’s right hand</a:t>
            </a:r>
          </a:p>
          <a:p>
            <a:r>
              <a:rPr lang="en-US" dirty="0"/>
              <a:t>“Let all Israel know for certain that God has made Him both Lord and Christ- this Jesus whom you crucified.” </a:t>
            </a:r>
            <a:r>
              <a:rPr lang="en-US" b="1" dirty="0"/>
              <a:t>Acts 2:36</a:t>
            </a:r>
          </a:p>
          <a:p>
            <a:r>
              <a:rPr lang="en-US" b="1" dirty="0"/>
              <a:t>Rom. 1:1-4 </a:t>
            </a:r>
            <a:r>
              <a:rPr lang="en-US" dirty="0"/>
              <a:t>Christ is a descendant of David. He was declared the Son of God with power BY His resurrection.</a:t>
            </a:r>
          </a:p>
          <a:p>
            <a:r>
              <a:rPr lang="en-US" b="1" dirty="0"/>
              <a:t>Heb. 1:1-2, 8-13 </a:t>
            </a:r>
            <a:r>
              <a:rPr lang="en-US" dirty="0"/>
              <a:t>God spoke IN His Son. To which of the angels has He ever said, “Sit at My right hand, until I make Your enemies a footstool for Your feet?” (Ps. 110:1)</a:t>
            </a:r>
            <a:endParaRPr lang="en-US" b="1" dirty="0"/>
          </a:p>
          <a:p>
            <a:endParaRPr lang="en-US" dirty="0"/>
          </a:p>
        </p:txBody>
      </p:sp>
      <p:sp>
        <p:nvSpPr>
          <p:cNvPr id="3" name="Title 2">
            <a:extLst>
              <a:ext uri="{FF2B5EF4-FFF2-40B4-BE49-F238E27FC236}">
                <a16:creationId xmlns:a16="http://schemas.microsoft.com/office/drawing/2014/main" id="{BA34492C-CF27-4F0F-A251-8D65CC70F386}"/>
              </a:ext>
            </a:extLst>
          </p:cNvPr>
          <p:cNvSpPr>
            <a:spLocks noGrp="1"/>
          </p:cNvSpPr>
          <p:nvPr>
            <p:ph type="title"/>
          </p:nvPr>
        </p:nvSpPr>
        <p:spPr/>
        <p:txBody>
          <a:bodyPr/>
          <a:lstStyle/>
          <a:p>
            <a:r>
              <a:rPr lang="en-US" dirty="0"/>
              <a:t>How is Christ David’s son?</a:t>
            </a:r>
          </a:p>
        </p:txBody>
      </p:sp>
    </p:spTree>
    <p:extLst>
      <p:ext uri="{BB962C8B-B14F-4D97-AF65-F5344CB8AC3E}">
        <p14:creationId xmlns:p14="http://schemas.microsoft.com/office/powerpoint/2010/main" val="4083610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DC490C5-197F-4A33-BC37-3D9FC3D600BE}"/>
              </a:ext>
            </a:extLst>
          </p:cNvPr>
          <p:cNvSpPr>
            <a:spLocks noGrp="1"/>
          </p:cNvSpPr>
          <p:nvPr>
            <p:ph idx="1"/>
          </p:nvPr>
        </p:nvSpPr>
        <p:spPr/>
        <p:txBody>
          <a:bodyPr>
            <a:normAutofit lnSpcReduction="10000"/>
          </a:bodyPr>
          <a:lstStyle/>
          <a:p>
            <a:r>
              <a:rPr lang="en-US" dirty="0"/>
              <a:t>Warning to His disciples WHILE all the people were listening</a:t>
            </a:r>
          </a:p>
          <a:p>
            <a:r>
              <a:rPr lang="en-US" dirty="0"/>
              <a:t>Beware!!! Of the scribes</a:t>
            </a:r>
          </a:p>
          <a:p>
            <a:r>
              <a:rPr lang="en-US" dirty="0"/>
              <a:t>They like to walk around in long robes</a:t>
            </a:r>
          </a:p>
          <a:p>
            <a:r>
              <a:rPr lang="en-US" dirty="0"/>
              <a:t>They love respectful greetings in the market places (public)</a:t>
            </a:r>
          </a:p>
          <a:p>
            <a:r>
              <a:rPr lang="en-US" dirty="0"/>
              <a:t>They love the chief seats in the synagogues</a:t>
            </a:r>
          </a:p>
          <a:p>
            <a:r>
              <a:rPr lang="en-US" dirty="0"/>
              <a:t>They love places of honor at banquets   (</a:t>
            </a:r>
            <a:r>
              <a:rPr lang="en-US" b="1" dirty="0"/>
              <a:t>Luke 14:10-11</a:t>
            </a:r>
            <a:r>
              <a:rPr lang="en-US" dirty="0"/>
              <a:t>)</a:t>
            </a:r>
          </a:p>
          <a:p>
            <a:r>
              <a:rPr lang="en-US" dirty="0"/>
              <a:t>They devour widows’ houses</a:t>
            </a:r>
          </a:p>
          <a:p>
            <a:r>
              <a:rPr lang="en-US" dirty="0"/>
              <a:t>The offer long prayers for appearance’s sake</a:t>
            </a:r>
          </a:p>
          <a:p>
            <a:r>
              <a:rPr lang="en-US" dirty="0"/>
              <a:t>They WILL receive greater condemnation</a:t>
            </a:r>
          </a:p>
          <a:p>
            <a:r>
              <a:rPr lang="en-US" b="1" dirty="0"/>
              <a:t>Devour:</a:t>
            </a:r>
            <a:r>
              <a:rPr lang="en-US" dirty="0"/>
              <a:t> leaving only ruination without hope of recovery</a:t>
            </a:r>
          </a:p>
        </p:txBody>
      </p:sp>
      <p:sp>
        <p:nvSpPr>
          <p:cNvPr id="3" name="Title 2">
            <a:extLst>
              <a:ext uri="{FF2B5EF4-FFF2-40B4-BE49-F238E27FC236}">
                <a16:creationId xmlns:a16="http://schemas.microsoft.com/office/drawing/2014/main" id="{4A561544-7BA7-4573-A6E5-C228128277F8}"/>
              </a:ext>
            </a:extLst>
          </p:cNvPr>
          <p:cNvSpPr>
            <a:spLocks noGrp="1"/>
          </p:cNvSpPr>
          <p:nvPr>
            <p:ph type="title"/>
          </p:nvPr>
        </p:nvSpPr>
        <p:spPr/>
        <p:txBody>
          <a:bodyPr/>
          <a:lstStyle/>
          <a:p>
            <a:r>
              <a:rPr lang="en-US" dirty="0"/>
              <a:t>Luke 20:45-47</a:t>
            </a:r>
          </a:p>
        </p:txBody>
      </p:sp>
    </p:spTree>
    <p:extLst>
      <p:ext uri="{BB962C8B-B14F-4D97-AF65-F5344CB8AC3E}">
        <p14:creationId xmlns:p14="http://schemas.microsoft.com/office/powerpoint/2010/main" val="1748274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fade">
                                      <p:cBhvr>
                                        <p:cTn id="52"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48C80E7-BF41-4A61-B92E-F29847F0D095}"/>
              </a:ext>
            </a:extLst>
          </p:cNvPr>
          <p:cNvSpPr>
            <a:spLocks noGrp="1"/>
          </p:cNvSpPr>
          <p:nvPr>
            <p:ph idx="1"/>
          </p:nvPr>
        </p:nvSpPr>
        <p:spPr/>
        <p:txBody>
          <a:bodyPr/>
          <a:lstStyle/>
          <a:p>
            <a:r>
              <a:rPr lang="en-US" b="1" dirty="0"/>
              <a:t>Possible theme: </a:t>
            </a:r>
            <a:r>
              <a:rPr lang="en-US" dirty="0"/>
              <a:t>Authority; parable about the vineyard owner and tenants; Sadducees’ question </a:t>
            </a:r>
          </a:p>
          <a:p>
            <a:r>
              <a:rPr lang="en-US" b="1" dirty="0"/>
              <a:t>Application:</a:t>
            </a:r>
          </a:p>
          <a:p>
            <a:r>
              <a:rPr lang="en-US" dirty="0"/>
              <a:t>All questions don’t necessarily need to be answered</a:t>
            </a:r>
          </a:p>
          <a:p>
            <a:r>
              <a:rPr lang="en-US" dirty="0"/>
              <a:t>Watch out for the righteous hypocrites that try to “snare” you</a:t>
            </a:r>
          </a:p>
          <a:p>
            <a:r>
              <a:rPr lang="en-US" dirty="0"/>
              <a:t>What kind of “tenant” am I?</a:t>
            </a:r>
          </a:p>
          <a:p>
            <a:r>
              <a:rPr lang="en-US" dirty="0"/>
              <a:t>Do I walk as if I have authority? One who has been considered worthy to  attain to that age and the resurrection of the dead?</a:t>
            </a:r>
          </a:p>
          <a:p>
            <a:r>
              <a:rPr lang="en-US" b="1" dirty="0"/>
              <a:t>Name for Jesus in </a:t>
            </a:r>
            <a:r>
              <a:rPr lang="en-US" b="1" dirty="0" err="1"/>
              <a:t>Chp</a:t>
            </a:r>
            <a:r>
              <a:rPr lang="en-US" b="1" dirty="0"/>
              <a:t>. 20: David’s Lord </a:t>
            </a:r>
          </a:p>
          <a:p>
            <a:endParaRPr lang="en-US" dirty="0"/>
          </a:p>
        </p:txBody>
      </p:sp>
      <p:sp>
        <p:nvSpPr>
          <p:cNvPr id="3" name="Title 2">
            <a:extLst>
              <a:ext uri="{FF2B5EF4-FFF2-40B4-BE49-F238E27FC236}">
                <a16:creationId xmlns:a16="http://schemas.microsoft.com/office/drawing/2014/main" id="{0A7586CE-FB71-46B1-9AB7-CEEFA07EBEF8}"/>
              </a:ext>
            </a:extLst>
          </p:cNvPr>
          <p:cNvSpPr>
            <a:spLocks noGrp="1"/>
          </p:cNvSpPr>
          <p:nvPr>
            <p:ph type="title"/>
          </p:nvPr>
        </p:nvSpPr>
        <p:spPr/>
        <p:txBody>
          <a:bodyPr/>
          <a:lstStyle/>
          <a:p>
            <a:r>
              <a:rPr lang="en-US" dirty="0"/>
              <a:t>Luke 20  Summary</a:t>
            </a:r>
          </a:p>
        </p:txBody>
      </p:sp>
    </p:spTree>
    <p:extLst>
      <p:ext uri="{BB962C8B-B14F-4D97-AF65-F5344CB8AC3E}">
        <p14:creationId xmlns:p14="http://schemas.microsoft.com/office/powerpoint/2010/main" val="889757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BCC96AE-3C1E-47C0-8AB0-5027C1C95F6B}"/>
              </a:ext>
            </a:extLst>
          </p:cNvPr>
          <p:cNvSpPr>
            <a:spLocks noGrp="1"/>
          </p:cNvSpPr>
          <p:nvPr>
            <p:ph idx="1"/>
          </p:nvPr>
        </p:nvSpPr>
        <p:spPr/>
        <p:txBody>
          <a:bodyPr>
            <a:normAutofit fontScale="92500" lnSpcReduction="10000"/>
          </a:bodyPr>
          <a:lstStyle/>
          <a:p>
            <a:r>
              <a:rPr lang="en-US" b="1" dirty="0"/>
              <a:t>Luke 19:48 </a:t>
            </a:r>
            <a:r>
              <a:rPr lang="en-US" dirty="0"/>
              <a:t>The people came to the Temple to hear Jesus teach because they were hanging on every word He said</a:t>
            </a:r>
          </a:p>
          <a:p>
            <a:r>
              <a:rPr lang="en-US" dirty="0"/>
              <a:t>The chief priests, scribes and elders, who were trying to destroy Him, confronted Him about His authority</a:t>
            </a:r>
          </a:p>
          <a:p>
            <a:r>
              <a:rPr lang="en-US" dirty="0"/>
              <a:t>Who gave it to You?</a:t>
            </a:r>
          </a:p>
          <a:p>
            <a:r>
              <a:rPr lang="en-US" dirty="0"/>
              <a:t>By what authority are You doing these things?</a:t>
            </a:r>
          </a:p>
          <a:p>
            <a:r>
              <a:rPr lang="en-US" dirty="0"/>
              <a:t>Where did THEIR authority come from?</a:t>
            </a:r>
          </a:p>
          <a:p>
            <a:r>
              <a:rPr lang="en-US" dirty="0"/>
              <a:t>“Jesus taught as God’s spokesman, whereas the scribes taught from their own reflections or understanding of the Law and ITS authority” Jesus spoke with an authority that came from a place the scribes had never been, and that is what was so astounding to the people.” (Bible Hermeneutics)</a:t>
            </a:r>
          </a:p>
          <a:p>
            <a:endParaRPr lang="en-US" dirty="0"/>
          </a:p>
        </p:txBody>
      </p:sp>
      <p:sp>
        <p:nvSpPr>
          <p:cNvPr id="3" name="Title 2">
            <a:extLst>
              <a:ext uri="{FF2B5EF4-FFF2-40B4-BE49-F238E27FC236}">
                <a16:creationId xmlns:a16="http://schemas.microsoft.com/office/drawing/2014/main" id="{AF856293-C655-4252-A54E-EC0E802C7CB8}"/>
              </a:ext>
            </a:extLst>
          </p:cNvPr>
          <p:cNvSpPr>
            <a:spLocks noGrp="1"/>
          </p:cNvSpPr>
          <p:nvPr>
            <p:ph type="title"/>
          </p:nvPr>
        </p:nvSpPr>
        <p:spPr/>
        <p:txBody>
          <a:bodyPr/>
          <a:lstStyle/>
          <a:p>
            <a:r>
              <a:rPr lang="en-US" dirty="0"/>
              <a:t>Luke 20:1-8</a:t>
            </a:r>
          </a:p>
        </p:txBody>
      </p:sp>
    </p:spTree>
    <p:extLst>
      <p:ext uri="{BB962C8B-B14F-4D97-AF65-F5344CB8AC3E}">
        <p14:creationId xmlns:p14="http://schemas.microsoft.com/office/powerpoint/2010/main" val="3107733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C174AD8-FD08-4DC8-9CA5-23F53E3D225D}"/>
              </a:ext>
            </a:extLst>
          </p:cNvPr>
          <p:cNvSpPr>
            <a:spLocks noGrp="1"/>
          </p:cNvSpPr>
          <p:nvPr>
            <p:ph idx="1"/>
          </p:nvPr>
        </p:nvSpPr>
        <p:spPr/>
        <p:txBody>
          <a:bodyPr>
            <a:normAutofit fontScale="92500" lnSpcReduction="10000"/>
          </a:bodyPr>
          <a:lstStyle/>
          <a:p>
            <a:r>
              <a:rPr lang="en-US" b="1" dirty="0"/>
              <a:t>Luke 4:32,36  </a:t>
            </a:r>
            <a:r>
              <a:rPr lang="en-US" dirty="0"/>
              <a:t>Jesus taught with authority, and people were amazed</a:t>
            </a:r>
          </a:p>
          <a:p>
            <a:r>
              <a:rPr lang="en-US" b="1" dirty="0"/>
              <a:t>Luke 5:24 </a:t>
            </a:r>
            <a:r>
              <a:rPr lang="en-US" dirty="0"/>
              <a:t>The Son of Man has authority to forgive sins</a:t>
            </a:r>
          </a:p>
          <a:p>
            <a:r>
              <a:rPr lang="en-US" b="1" dirty="0"/>
              <a:t>Luke 7:2-10 </a:t>
            </a:r>
            <a:r>
              <a:rPr lang="en-US" dirty="0"/>
              <a:t>The centurion understood authority</a:t>
            </a:r>
          </a:p>
          <a:p>
            <a:r>
              <a:rPr lang="en-US" b="1" dirty="0"/>
              <a:t>Luke 9:1; 10:19 </a:t>
            </a:r>
            <a:r>
              <a:rPr lang="en-US" dirty="0"/>
              <a:t>Jesus gave authority to the 12 over demons and to heal diseases: the 70 were given authority to tread on scorpions and serpents without getting injured, and over ALL power of the enemy</a:t>
            </a:r>
          </a:p>
          <a:p>
            <a:r>
              <a:rPr lang="en-US" b="1" dirty="0"/>
              <a:t>Luke 12:4-5 </a:t>
            </a:r>
            <a:r>
              <a:rPr lang="en-US" dirty="0"/>
              <a:t>God is the only one who has authority to cast people into hell: FEAR HIM</a:t>
            </a:r>
          </a:p>
          <a:p>
            <a:r>
              <a:rPr lang="en-US" b="1" dirty="0"/>
              <a:t>Matt. 28:18-20</a:t>
            </a:r>
            <a:r>
              <a:rPr lang="en-US" dirty="0"/>
              <a:t> ALL authority in heaven and on earth was given to Jesus, therefore (because)…GO into all nations and make disciples</a:t>
            </a:r>
          </a:p>
        </p:txBody>
      </p:sp>
      <p:sp>
        <p:nvSpPr>
          <p:cNvPr id="3" name="Title 2">
            <a:extLst>
              <a:ext uri="{FF2B5EF4-FFF2-40B4-BE49-F238E27FC236}">
                <a16:creationId xmlns:a16="http://schemas.microsoft.com/office/drawing/2014/main" id="{688B07A1-013B-436C-9123-9D18E4E4143F}"/>
              </a:ext>
            </a:extLst>
          </p:cNvPr>
          <p:cNvSpPr>
            <a:spLocks noGrp="1"/>
          </p:cNvSpPr>
          <p:nvPr>
            <p:ph type="title"/>
          </p:nvPr>
        </p:nvSpPr>
        <p:spPr/>
        <p:txBody>
          <a:bodyPr/>
          <a:lstStyle/>
          <a:p>
            <a:r>
              <a:rPr lang="en-US" dirty="0"/>
              <a:t>Cross References on Authority</a:t>
            </a:r>
          </a:p>
        </p:txBody>
      </p:sp>
    </p:spTree>
    <p:extLst>
      <p:ext uri="{BB962C8B-B14F-4D97-AF65-F5344CB8AC3E}">
        <p14:creationId xmlns:p14="http://schemas.microsoft.com/office/powerpoint/2010/main" val="948042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24AEAE9-E3DE-44C6-9CE4-180584189ABC}"/>
              </a:ext>
            </a:extLst>
          </p:cNvPr>
          <p:cNvSpPr>
            <a:spLocks noGrp="1"/>
          </p:cNvSpPr>
          <p:nvPr>
            <p:ph idx="1"/>
          </p:nvPr>
        </p:nvSpPr>
        <p:spPr/>
        <p:txBody>
          <a:bodyPr/>
          <a:lstStyle/>
          <a:p>
            <a:r>
              <a:rPr lang="en-US" dirty="0"/>
              <a:t>Jesus does not answer them but tells them a parable.</a:t>
            </a:r>
          </a:p>
          <a:p>
            <a:r>
              <a:rPr lang="en-US" b="1" dirty="0"/>
              <a:t>Owner</a:t>
            </a:r>
            <a:r>
              <a:rPr lang="en-US" dirty="0"/>
              <a:t> of the vineyard: God</a:t>
            </a:r>
          </a:p>
          <a:p>
            <a:r>
              <a:rPr lang="en-US" b="1" dirty="0"/>
              <a:t>Vine-growers/tenants who didn’t respect the owner’s authority, or those he sent: </a:t>
            </a:r>
            <a:r>
              <a:rPr lang="en-US" dirty="0"/>
              <a:t>Israel and its leaders</a:t>
            </a:r>
          </a:p>
          <a:p>
            <a:r>
              <a:rPr lang="en-US" b="1" dirty="0"/>
              <a:t>Slaves sent that represented the owner: </a:t>
            </a:r>
            <a:r>
              <a:rPr lang="en-US" dirty="0"/>
              <a:t>The prophets</a:t>
            </a:r>
          </a:p>
          <a:p>
            <a:r>
              <a:rPr lang="en-US" b="1" dirty="0"/>
              <a:t>Owner’s beloved son whom they threw out of the vineyard and killed: </a:t>
            </a:r>
            <a:r>
              <a:rPr lang="en-US" dirty="0"/>
              <a:t>Jesus the Messiah</a:t>
            </a:r>
          </a:p>
          <a:p>
            <a:r>
              <a:rPr lang="en-US" b="1" dirty="0"/>
              <a:t>“Others” the vineyard was given to: </a:t>
            </a:r>
            <a:r>
              <a:rPr lang="en-US" dirty="0"/>
              <a:t>Gentiles</a:t>
            </a:r>
          </a:p>
          <a:p>
            <a:r>
              <a:rPr lang="en-US" dirty="0"/>
              <a:t>“May it never be!!!!”</a:t>
            </a:r>
          </a:p>
          <a:p>
            <a:pPr marL="109728" indent="0">
              <a:buNone/>
            </a:pPr>
            <a:endParaRPr lang="en-US" dirty="0"/>
          </a:p>
        </p:txBody>
      </p:sp>
      <p:sp>
        <p:nvSpPr>
          <p:cNvPr id="3" name="Title 2">
            <a:extLst>
              <a:ext uri="{FF2B5EF4-FFF2-40B4-BE49-F238E27FC236}">
                <a16:creationId xmlns:a16="http://schemas.microsoft.com/office/drawing/2014/main" id="{AA7C5386-B53D-422D-8DD4-69C4589F0E32}"/>
              </a:ext>
            </a:extLst>
          </p:cNvPr>
          <p:cNvSpPr>
            <a:spLocks noGrp="1"/>
          </p:cNvSpPr>
          <p:nvPr>
            <p:ph type="title"/>
          </p:nvPr>
        </p:nvSpPr>
        <p:spPr/>
        <p:txBody>
          <a:bodyPr/>
          <a:lstStyle/>
          <a:p>
            <a:r>
              <a:rPr lang="en-US" dirty="0"/>
              <a:t>Luke 20:9-18</a:t>
            </a:r>
          </a:p>
        </p:txBody>
      </p:sp>
    </p:spTree>
    <p:extLst>
      <p:ext uri="{BB962C8B-B14F-4D97-AF65-F5344CB8AC3E}">
        <p14:creationId xmlns:p14="http://schemas.microsoft.com/office/powerpoint/2010/main" val="3583218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8B2AC6D-9698-44BF-BCB7-95EA2FD1000C}"/>
              </a:ext>
            </a:extLst>
          </p:cNvPr>
          <p:cNvSpPr>
            <a:spLocks noGrp="1"/>
          </p:cNvSpPr>
          <p:nvPr>
            <p:ph idx="1"/>
          </p:nvPr>
        </p:nvSpPr>
        <p:spPr/>
        <p:txBody>
          <a:bodyPr/>
          <a:lstStyle/>
          <a:p>
            <a:r>
              <a:rPr lang="en-US" b="1" dirty="0"/>
              <a:t>Ps. 118:22 </a:t>
            </a:r>
            <a:r>
              <a:rPr lang="en-US" dirty="0"/>
              <a:t>Builders rejected the chief cornerstone</a:t>
            </a:r>
          </a:p>
          <a:p>
            <a:r>
              <a:rPr lang="en-US" b="1" dirty="0"/>
              <a:t>Is. 8:14-15 </a:t>
            </a:r>
            <a:r>
              <a:rPr lang="en-US" dirty="0"/>
              <a:t>Prophecy about Jerusalem’s inhabitants and the stone. They will stumble, fall, be broken, snared and caught</a:t>
            </a:r>
          </a:p>
          <a:p>
            <a:r>
              <a:rPr lang="en-US" b="1" dirty="0"/>
              <a:t>BUT:</a:t>
            </a:r>
            <a:r>
              <a:rPr lang="en-US" dirty="0"/>
              <a:t> He will be a sanctuary to those who fear Him</a:t>
            </a:r>
          </a:p>
          <a:p>
            <a:r>
              <a:rPr lang="en-US" b="1" dirty="0"/>
              <a:t>I Pet. 2:6-8 </a:t>
            </a:r>
            <a:r>
              <a:rPr lang="en-US" dirty="0"/>
              <a:t>Those who believe in Jesus will not be disappointed</a:t>
            </a:r>
            <a:r>
              <a:rPr lang="en-US"/>
              <a:t>, to those </a:t>
            </a:r>
            <a:r>
              <a:rPr lang="en-US" dirty="0"/>
              <a:t>who do not believe, He will become a stone of stumbling and a rock of offense BECAUSE they are disobedient to the Word</a:t>
            </a:r>
          </a:p>
          <a:p>
            <a:r>
              <a:rPr lang="en-US" b="1" dirty="0"/>
              <a:t>Israel’s leaders, who should have been building God’s kingdom, rejected Jesus and His authority</a:t>
            </a:r>
          </a:p>
        </p:txBody>
      </p:sp>
      <p:sp>
        <p:nvSpPr>
          <p:cNvPr id="3" name="Title 2">
            <a:extLst>
              <a:ext uri="{FF2B5EF4-FFF2-40B4-BE49-F238E27FC236}">
                <a16:creationId xmlns:a16="http://schemas.microsoft.com/office/drawing/2014/main" id="{627A7BE3-09BE-4AAB-9A59-F6CE921BBB7D}"/>
              </a:ext>
            </a:extLst>
          </p:cNvPr>
          <p:cNvSpPr>
            <a:spLocks noGrp="1"/>
          </p:cNvSpPr>
          <p:nvPr>
            <p:ph type="title"/>
          </p:nvPr>
        </p:nvSpPr>
        <p:spPr/>
        <p:txBody>
          <a:bodyPr/>
          <a:lstStyle/>
          <a:p>
            <a:r>
              <a:rPr lang="en-US" dirty="0"/>
              <a:t>Cross References on Cornerstone </a:t>
            </a:r>
          </a:p>
        </p:txBody>
      </p:sp>
    </p:spTree>
    <p:extLst>
      <p:ext uri="{BB962C8B-B14F-4D97-AF65-F5344CB8AC3E}">
        <p14:creationId xmlns:p14="http://schemas.microsoft.com/office/powerpoint/2010/main" val="3144563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E6CC562-6F2D-428E-BFB8-C2EA885DDD67}"/>
              </a:ext>
            </a:extLst>
          </p:cNvPr>
          <p:cNvSpPr>
            <a:spLocks noGrp="1"/>
          </p:cNvSpPr>
          <p:nvPr>
            <p:ph idx="1"/>
          </p:nvPr>
        </p:nvSpPr>
        <p:spPr/>
        <p:txBody>
          <a:bodyPr>
            <a:normAutofit lnSpcReduction="10000"/>
          </a:bodyPr>
          <a:lstStyle/>
          <a:p>
            <a:r>
              <a:rPr lang="en-US" dirty="0"/>
              <a:t>“Everyone who falls on that stone will be broken to pieces; but on whomever IT falls, IT will scatter him like dust.”</a:t>
            </a:r>
          </a:p>
          <a:p>
            <a:r>
              <a:rPr lang="en-US" dirty="0"/>
              <a:t>“If you trip on Jesus, (your choice) you will fall into pieces, and the Father will take that chief cornerstone, whom YOU reject, and He will crush you.” (Crush: to completely shatter, to be crushed by resisting, colliding with, Christ)</a:t>
            </a:r>
          </a:p>
          <a:p>
            <a:r>
              <a:rPr lang="en-US" b="1" dirty="0"/>
              <a:t>Phil. 2:10-11 </a:t>
            </a:r>
            <a:r>
              <a:rPr lang="en-US" dirty="0"/>
              <a:t>On the Day of Judgment every knee will bow, and every tongue will confess that Jesus, that Cornerstone you rejected, IS LORD.</a:t>
            </a:r>
          </a:p>
          <a:p>
            <a:r>
              <a:rPr lang="en-US" dirty="0"/>
              <a:t>Some will bow willingly, others God will “break their knees with a rod of iron”.    R.C. Sproul</a:t>
            </a:r>
          </a:p>
        </p:txBody>
      </p:sp>
      <p:sp>
        <p:nvSpPr>
          <p:cNvPr id="3" name="Title 2">
            <a:extLst>
              <a:ext uri="{FF2B5EF4-FFF2-40B4-BE49-F238E27FC236}">
                <a16:creationId xmlns:a16="http://schemas.microsoft.com/office/drawing/2014/main" id="{AB309DAE-775B-49D1-8E41-889AF1327CCB}"/>
              </a:ext>
            </a:extLst>
          </p:cNvPr>
          <p:cNvSpPr>
            <a:spLocks noGrp="1"/>
          </p:cNvSpPr>
          <p:nvPr>
            <p:ph type="title"/>
          </p:nvPr>
        </p:nvSpPr>
        <p:spPr/>
        <p:txBody>
          <a:bodyPr/>
          <a:lstStyle/>
          <a:p>
            <a:r>
              <a:rPr lang="en-US" dirty="0"/>
              <a:t>Luke 20:18</a:t>
            </a:r>
          </a:p>
        </p:txBody>
      </p:sp>
    </p:spTree>
    <p:extLst>
      <p:ext uri="{BB962C8B-B14F-4D97-AF65-F5344CB8AC3E}">
        <p14:creationId xmlns:p14="http://schemas.microsoft.com/office/powerpoint/2010/main" val="2882564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52DC793-D37C-4277-BF2D-488D3F081EE4}"/>
              </a:ext>
            </a:extLst>
          </p:cNvPr>
          <p:cNvSpPr>
            <a:spLocks noGrp="1"/>
          </p:cNvSpPr>
          <p:nvPr>
            <p:ph idx="1"/>
          </p:nvPr>
        </p:nvSpPr>
        <p:spPr/>
        <p:txBody>
          <a:bodyPr/>
          <a:lstStyle/>
          <a:p>
            <a:r>
              <a:rPr lang="en-US" dirty="0"/>
              <a:t>Leaders try to lay hands on Him “that very hour”….while He is in the Temple teaching and preaching the gospel to people who are hanging on His every word!!</a:t>
            </a:r>
          </a:p>
          <a:p>
            <a:r>
              <a:rPr lang="en-US" dirty="0"/>
              <a:t>Why? They understood this parable was against THEM!</a:t>
            </a:r>
          </a:p>
          <a:p>
            <a:r>
              <a:rPr lang="en-US" dirty="0"/>
              <a:t>They sent hypocrite spies who asked about taxes</a:t>
            </a:r>
          </a:p>
          <a:p>
            <a:r>
              <a:rPr lang="en-US" dirty="0"/>
              <a:t>Render to Caesar the things that are Caesar’s and to God the things that are God’s.”</a:t>
            </a:r>
          </a:p>
          <a:p>
            <a:r>
              <a:rPr lang="en-US" dirty="0"/>
              <a:t>What are the things that are God’s?? Praise, honor and worship</a:t>
            </a:r>
          </a:p>
          <a:p>
            <a:r>
              <a:rPr lang="en-US" dirty="0"/>
              <a:t>He detected their trickery.  </a:t>
            </a:r>
            <a:r>
              <a:rPr lang="en-US" b="1" dirty="0"/>
              <a:t>Luke 16:15</a:t>
            </a:r>
          </a:p>
        </p:txBody>
      </p:sp>
      <p:sp>
        <p:nvSpPr>
          <p:cNvPr id="3" name="Title 2">
            <a:extLst>
              <a:ext uri="{FF2B5EF4-FFF2-40B4-BE49-F238E27FC236}">
                <a16:creationId xmlns:a16="http://schemas.microsoft.com/office/drawing/2014/main" id="{A0948CAD-D74A-4024-AE0D-CCB887545529}"/>
              </a:ext>
            </a:extLst>
          </p:cNvPr>
          <p:cNvSpPr>
            <a:spLocks noGrp="1"/>
          </p:cNvSpPr>
          <p:nvPr>
            <p:ph type="title"/>
          </p:nvPr>
        </p:nvSpPr>
        <p:spPr/>
        <p:txBody>
          <a:bodyPr/>
          <a:lstStyle/>
          <a:p>
            <a:r>
              <a:rPr lang="en-US" dirty="0"/>
              <a:t>Luke 20:19-26</a:t>
            </a:r>
          </a:p>
        </p:txBody>
      </p:sp>
    </p:spTree>
    <p:extLst>
      <p:ext uri="{BB962C8B-B14F-4D97-AF65-F5344CB8AC3E}">
        <p14:creationId xmlns:p14="http://schemas.microsoft.com/office/powerpoint/2010/main" val="2172747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C31CCF-629F-4608-8088-4EF0BB2231F7}"/>
              </a:ext>
            </a:extLst>
          </p:cNvPr>
          <p:cNvSpPr>
            <a:spLocks noGrp="1"/>
          </p:cNvSpPr>
          <p:nvPr>
            <p:ph idx="1"/>
          </p:nvPr>
        </p:nvSpPr>
        <p:spPr/>
        <p:txBody>
          <a:bodyPr/>
          <a:lstStyle/>
          <a:p>
            <a:r>
              <a:rPr lang="en-US" dirty="0"/>
              <a:t>Mostly upper class and of a priestly line</a:t>
            </a:r>
          </a:p>
          <a:p>
            <a:r>
              <a:rPr lang="en-US" dirty="0"/>
              <a:t>Wealthier than the Pharisees: very materialistic</a:t>
            </a:r>
          </a:p>
          <a:p>
            <a:r>
              <a:rPr lang="en-US" dirty="0"/>
              <a:t>Accepted ONLY the Torah as authoritative and were rigid in observing and holding to its literal interpretation</a:t>
            </a:r>
          </a:p>
          <a:p>
            <a:r>
              <a:rPr lang="en-US" dirty="0"/>
              <a:t>Denied: divine providence, the resurrection, life after death, the existence of angels or demons, and any reward OR punishment after death</a:t>
            </a:r>
          </a:p>
          <a:p>
            <a:r>
              <a:rPr lang="en-US" dirty="0"/>
              <a:t>Opposed the oral law: everything ADDED to the Law</a:t>
            </a:r>
          </a:p>
          <a:p>
            <a:r>
              <a:rPr lang="en-US" dirty="0"/>
              <a:t>Controlled the Temple and its services</a:t>
            </a:r>
          </a:p>
          <a:p>
            <a:r>
              <a:rPr lang="en-US" dirty="0"/>
              <a:t>Unpopular with Jesus</a:t>
            </a:r>
          </a:p>
          <a:p>
            <a:endParaRPr lang="en-US" dirty="0"/>
          </a:p>
        </p:txBody>
      </p:sp>
      <p:sp>
        <p:nvSpPr>
          <p:cNvPr id="3" name="Title 2">
            <a:extLst>
              <a:ext uri="{FF2B5EF4-FFF2-40B4-BE49-F238E27FC236}">
                <a16:creationId xmlns:a16="http://schemas.microsoft.com/office/drawing/2014/main" id="{C6A91041-C60E-47E0-BD3F-7C1625240FD8}"/>
              </a:ext>
            </a:extLst>
          </p:cNvPr>
          <p:cNvSpPr>
            <a:spLocks noGrp="1"/>
          </p:cNvSpPr>
          <p:nvPr>
            <p:ph type="title"/>
          </p:nvPr>
        </p:nvSpPr>
        <p:spPr/>
        <p:txBody>
          <a:bodyPr/>
          <a:lstStyle/>
          <a:p>
            <a:r>
              <a:rPr lang="en-US" dirty="0"/>
              <a:t>Sadducees</a:t>
            </a:r>
          </a:p>
        </p:txBody>
      </p:sp>
    </p:spTree>
    <p:extLst>
      <p:ext uri="{BB962C8B-B14F-4D97-AF65-F5344CB8AC3E}">
        <p14:creationId xmlns:p14="http://schemas.microsoft.com/office/powerpoint/2010/main" val="3526125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9FB5397-A6CC-4204-9124-50DDE6019E26}"/>
              </a:ext>
            </a:extLst>
          </p:cNvPr>
          <p:cNvSpPr>
            <a:spLocks noGrp="1"/>
          </p:cNvSpPr>
          <p:nvPr>
            <p:ph idx="1"/>
          </p:nvPr>
        </p:nvSpPr>
        <p:spPr/>
        <p:txBody>
          <a:bodyPr/>
          <a:lstStyle/>
          <a:p>
            <a:r>
              <a:rPr lang="en-US" dirty="0"/>
              <a:t>The Sadducees ask Jesus a question about the resurrection, which they DON’T BELIEVE IN!</a:t>
            </a:r>
          </a:p>
          <a:p>
            <a:r>
              <a:rPr lang="en-US" b="1" dirty="0"/>
              <a:t>Vs. 34-35 </a:t>
            </a:r>
            <a:r>
              <a:rPr lang="en-US" dirty="0"/>
              <a:t>“The sons of </a:t>
            </a:r>
            <a:r>
              <a:rPr lang="en-US" b="1" dirty="0"/>
              <a:t>this age </a:t>
            </a:r>
            <a:r>
              <a:rPr lang="en-US" dirty="0"/>
              <a:t>marry and are given in marriage, but those who are considered worthy to </a:t>
            </a:r>
            <a:r>
              <a:rPr lang="en-US" b="1" i="1" dirty="0"/>
              <a:t>attain</a:t>
            </a:r>
            <a:r>
              <a:rPr lang="en-US" dirty="0"/>
              <a:t> to </a:t>
            </a:r>
            <a:r>
              <a:rPr lang="en-US" b="1" dirty="0"/>
              <a:t>that age </a:t>
            </a:r>
            <a:r>
              <a:rPr lang="en-US" dirty="0"/>
              <a:t>and the resurrection from the dead neither marry nor are given in marriage;”</a:t>
            </a:r>
          </a:p>
          <a:p>
            <a:r>
              <a:rPr lang="en-US" dirty="0"/>
              <a:t>“Attain”: </a:t>
            </a:r>
            <a:r>
              <a:rPr lang="en-US" dirty="0" err="1"/>
              <a:t>tugchano</a:t>
            </a:r>
            <a:r>
              <a:rPr lang="en-US" dirty="0"/>
              <a:t> – to hit the mark, become master of</a:t>
            </a:r>
          </a:p>
          <a:p>
            <a:r>
              <a:rPr lang="en-US" dirty="0"/>
              <a:t>“this age”: </a:t>
            </a:r>
            <a:r>
              <a:rPr lang="en-US" dirty="0" err="1"/>
              <a:t>aion</a:t>
            </a:r>
            <a:r>
              <a:rPr lang="en-US" dirty="0"/>
              <a:t> – a space of time, especially of the present age as contrasted with the future age…stretching into eternity.</a:t>
            </a:r>
          </a:p>
          <a:p>
            <a:r>
              <a:rPr lang="en-US" dirty="0"/>
              <a:t>Future age is the age after the return of Christ in majesty</a:t>
            </a:r>
          </a:p>
        </p:txBody>
      </p:sp>
      <p:sp>
        <p:nvSpPr>
          <p:cNvPr id="3" name="Title 2">
            <a:extLst>
              <a:ext uri="{FF2B5EF4-FFF2-40B4-BE49-F238E27FC236}">
                <a16:creationId xmlns:a16="http://schemas.microsoft.com/office/drawing/2014/main" id="{B4F02752-1B69-4B1E-BC97-7B9AD3346249}"/>
              </a:ext>
            </a:extLst>
          </p:cNvPr>
          <p:cNvSpPr>
            <a:spLocks noGrp="1"/>
          </p:cNvSpPr>
          <p:nvPr>
            <p:ph type="title"/>
          </p:nvPr>
        </p:nvSpPr>
        <p:spPr/>
        <p:txBody>
          <a:bodyPr/>
          <a:lstStyle/>
          <a:p>
            <a:r>
              <a:rPr lang="en-US" dirty="0"/>
              <a:t>Luke 20:27-44</a:t>
            </a:r>
          </a:p>
        </p:txBody>
      </p:sp>
    </p:spTree>
    <p:extLst>
      <p:ext uri="{BB962C8B-B14F-4D97-AF65-F5344CB8AC3E}">
        <p14:creationId xmlns:p14="http://schemas.microsoft.com/office/powerpoint/2010/main" val="2337907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 Luk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extLst>
    <a:ext uri="{05A4C25C-085E-4340-85A3-A5531E510DB2}">
      <thm15:themeFamily xmlns:thm15="http://schemas.microsoft.com/office/thememl/2012/main" name="Theme Luke" id="{955BE703-B9AE-4A5C-AFCF-AC282E1E427D}" vid="{2228BCD3-862B-4DDA-9176-8E058845AE29}"/>
    </a:ext>
  </a:extLst>
</a:theme>
</file>

<file path=docProps/app.xml><?xml version="1.0" encoding="utf-8"?>
<Properties xmlns="http://schemas.openxmlformats.org/officeDocument/2006/extended-properties" xmlns:vt="http://schemas.openxmlformats.org/officeDocument/2006/docPropsVTypes">
  <Template>Theme Luke</Template>
  <TotalTime>102</TotalTime>
  <Words>1217</Words>
  <Application>Microsoft Office PowerPoint</Application>
  <PresentationFormat>Widescreen</PresentationFormat>
  <Paragraphs>88</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Lucida Sans Unicode</vt:lpstr>
      <vt:lpstr>Verdana</vt:lpstr>
      <vt:lpstr>Wingdings 2</vt:lpstr>
      <vt:lpstr>Wingdings 3</vt:lpstr>
      <vt:lpstr>Theme Luke</vt:lpstr>
      <vt:lpstr>Luke Part 2</vt:lpstr>
      <vt:lpstr>Luke 20:1-8</vt:lpstr>
      <vt:lpstr>Cross References on Authority</vt:lpstr>
      <vt:lpstr>Luke 20:9-18</vt:lpstr>
      <vt:lpstr>Cross References on Cornerstone </vt:lpstr>
      <vt:lpstr>Luke 20:18</vt:lpstr>
      <vt:lpstr>Luke 20:19-26</vt:lpstr>
      <vt:lpstr>Sadducees</vt:lpstr>
      <vt:lpstr>Luke 20:27-44</vt:lpstr>
      <vt:lpstr>Luke 20:27-44</vt:lpstr>
      <vt:lpstr>How is Christ David’s son?</vt:lpstr>
      <vt:lpstr>Luke 20:45-47</vt:lpstr>
      <vt:lpstr>Luke 20  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Luke Part 2</dc:title>
  <dc:creator>Ron Goins</dc:creator>
  <cp:lastModifiedBy>Ron Goins</cp:lastModifiedBy>
  <cp:revision>18</cp:revision>
  <dcterms:created xsi:type="dcterms:W3CDTF">2022-02-02T12:37:21Z</dcterms:created>
  <dcterms:modified xsi:type="dcterms:W3CDTF">2022-02-02T14:20:16Z</dcterms:modified>
</cp:coreProperties>
</file>