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742C485-9A01-4609-84BF-853EF6B18358}" type="datetimeFigureOut">
              <a:rPr lang="en-US" smtClean="0"/>
              <a:t>1/26/2022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69DC5BA-161B-48A4-907D-3A0C8F628973}" type="slidenum">
              <a:rPr lang="en-US" smtClean="0"/>
              <a:t>‹#›</a:t>
            </a:fld>
            <a:endParaRPr lang="en-US"/>
          </a:p>
        </p:txBody>
      </p:sp>
    </p:spTree>
    <p:extLst>
      <p:ext uri="{BB962C8B-B14F-4D97-AF65-F5344CB8AC3E}">
        <p14:creationId xmlns:p14="http://schemas.microsoft.com/office/powerpoint/2010/main" val="133440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42C485-9A01-4609-84BF-853EF6B18358}"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DC5BA-161B-48A4-907D-3A0C8F628973}" type="slidenum">
              <a:rPr lang="en-US" smtClean="0"/>
              <a:t>‹#›</a:t>
            </a:fld>
            <a:endParaRPr lang="en-US"/>
          </a:p>
        </p:txBody>
      </p:sp>
    </p:spTree>
    <p:extLst>
      <p:ext uri="{BB962C8B-B14F-4D97-AF65-F5344CB8AC3E}">
        <p14:creationId xmlns:p14="http://schemas.microsoft.com/office/powerpoint/2010/main" val="1795982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42C485-9A01-4609-84BF-853EF6B18358}"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DC5BA-161B-48A4-907D-3A0C8F628973}" type="slidenum">
              <a:rPr lang="en-US" smtClean="0"/>
              <a:t>‹#›</a:t>
            </a:fld>
            <a:endParaRPr lang="en-US"/>
          </a:p>
        </p:txBody>
      </p:sp>
    </p:spTree>
    <p:extLst>
      <p:ext uri="{BB962C8B-B14F-4D97-AF65-F5344CB8AC3E}">
        <p14:creationId xmlns:p14="http://schemas.microsoft.com/office/powerpoint/2010/main" val="414195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42C485-9A01-4609-84BF-853EF6B18358}"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DC5BA-161B-48A4-907D-3A0C8F628973}"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249693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742C485-9A01-4609-84BF-853EF6B18358}"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DC5BA-161B-48A4-907D-3A0C8F628973}"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90852709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742C485-9A01-4609-84BF-853EF6B18358}"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DC5BA-161B-48A4-907D-3A0C8F628973}"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68781156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742C485-9A01-4609-84BF-853EF6B18358}" type="datetimeFigureOut">
              <a:rPr lang="en-US" smtClean="0"/>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9DC5BA-161B-48A4-907D-3A0C8F628973}" type="slidenum">
              <a:rPr lang="en-US" smtClean="0"/>
              <a:t>‹#›</a:t>
            </a:fld>
            <a:endParaRPr lang="en-US"/>
          </a:p>
        </p:txBody>
      </p:sp>
    </p:spTree>
    <p:extLst>
      <p:ext uri="{BB962C8B-B14F-4D97-AF65-F5344CB8AC3E}">
        <p14:creationId xmlns:p14="http://schemas.microsoft.com/office/powerpoint/2010/main" val="279498519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742C485-9A01-4609-84BF-853EF6B18358}" type="datetimeFigureOut">
              <a:rPr lang="en-US" smtClean="0"/>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DC5BA-161B-48A4-907D-3A0C8F628973}"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68297897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2C485-9A01-4609-84BF-853EF6B18358}" type="datetimeFigureOut">
              <a:rPr lang="en-US" smtClean="0"/>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9DC5BA-161B-48A4-907D-3A0C8F628973}" type="slidenum">
              <a:rPr lang="en-US" smtClean="0"/>
              <a:t>‹#›</a:t>
            </a:fld>
            <a:endParaRPr lang="en-US"/>
          </a:p>
        </p:txBody>
      </p:sp>
    </p:spTree>
    <p:extLst>
      <p:ext uri="{BB962C8B-B14F-4D97-AF65-F5344CB8AC3E}">
        <p14:creationId xmlns:p14="http://schemas.microsoft.com/office/powerpoint/2010/main" val="2921747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2742C485-9A01-4609-84BF-853EF6B18358}"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DC5BA-161B-48A4-907D-3A0C8F628973}" type="slidenum">
              <a:rPr lang="en-US" smtClean="0"/>
              <a:t>‹#›</a:t>
            </a:fld>
            <a:endParaRPr lang="en-US"/>
          </a:p>
        </p:txBody>
      </p:sp>
    </p:spTree>
    <p:extLst>
      <p:ext uri="{BB962C8B-B14F-4D97-AF65-F5344CB8AC3E}">
        <p14:creationId xmlns:p14="http://schemas.microsoft.com/office/powerpoint/2010/main" val="145592525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742C485-9A01-4609-84BF-853EF6B18358}" type="datetimeFigureOut">
              <a:rPr lang="en-US" smtClean="0"/>
              <a:t>1/26/2022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69DC5BA-161B-48A4-907D-3A0C8F628973}"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76563695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2742C485-9A01-4609-84BF-853EF6B18358}" type="datetimeFigureOut">
              <a:rPr lang="en-US" smtClean="0"/>
              <a:t>1/26/2022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E69DC5BA-161B-48A4-907D-3A0C8F628973}" type="slidenum">
              <a:rPr lang="en-US" smtClean="0"/>
              <a:t>‹#›</a:t>
            </a:fld>
            <a:endParaRPr lang="en-US"/>
          </a:p>
        </p:txBody>
      </p:sp>
    </p:spTree>
    <p:extLst>
      <p:ext uri="{BB962C8B-B14F-4D97-AF65-F5344CB8AC3E}">
        <p14:creationId xmlns:p14="http://schemas.microsoft.com/office/powerpoint/2010/main" val="1417125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23C7C-58EB-4522-9E12-B744C028E882}"/>
              </a:ext>
            </a:extLst>
          </p:cNvPr>
          <p:cNvSpPr>
            <a:spLocks noGrp="1"/>
          </p:cNvSpPr>
          <p:nvPr>
            <p:ph type="ctrTitle"/>
          </p:nvPr>
        </p:nvSpPr>
        <p:spPr/>
        <p:txBody>
          <a:bodyPr/>
          <a:lstStyle/>
          <a:p>
            <a:r>
              <a:rPr lang="en-US" dirty="0"/>
              <a:t>Luke Part 2</a:t>
            </a:r>
          </a:p>
        </p:txBody>
      </p:sp>
      <p:sp>
        <p:nvSpPr>
          <p:cNvPr id="3" name="Subtitle 2">
            <a:extLst>
              <a:ext uri="{FF2B5EF4-FFF2-40B4-BE49-F238E27FC236}">
                <a16:creationId xmlns:a16="http://schemas.microsoft.com/office/drawing/2014/main" id="{3C45AD74-5D36-4649-A188-84E54373E497}"/>
              </a:ext>
            </a:extLst>
          </p:cNvPr>
          <p:cNvSpPr>
            <a:spLocks noGrp="1"/>
          </p:cNvSpPr>
          <p:nvPr>
            <p:ph type="subTitle" idx="1"/>
          </p:nvPr>
        </p:nvSpPr>
        <p:spPr/>
        <p:txBody>
          <a:bodyPr/>
          <a:lstStyle/>
          <a:p>
            <a:r>
              <a:rPr lang="en-US" dirty="0"/>
              <a:t>Lesson 2</a:t>
            </a:r>
          </a:p>
        </p:txBody>
      </p:sp>
    </p:spTree>
    <p:extLst>
      <p:ext uri="{BB962C8B-B14F-4D97-AF65-F5344CB8AC3E}">
        <p14:creationId xmlns:p14="http://schemas.microsoft.com/office/powerpoint/2010/main" val="883159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882C97-D651-457D-A1AE-2FEFCB4AD567}"/>
              </a:ext>
            </a:extLst>
          </p:cNvPr>
          <p:cNvSpPr>
            <a:spLocks noGrp="1"/>
          </p:cNvSpPr>
          <p:nvPr>
            <p:ph idx="1"/>
          </p:nvPr>
        </p:nvSpPr>
        <p:spPr/>
        <p:txBody>
          <a:bodyPr/>
          <a:lstStyle/>
          <a:p>
            <a:r>
              <a:rPr lang="en-US" dirty="0"/>
              <a:t>When He returned, after receiving the kingdom, He asked them about their business dealings.</a:t>
            </a:r>
          </a:p>
          <a:p>
            <a:r>
              <a:rPr lang="en-US" dirty="0"/>
              <a:t>Two are commended for their faithfulness, one must give what he has to a faithful slave.</a:t>
            </a:r>
          </a:p>
          <a:p>
            <a:r>
              <a:rPr lang="en-US" b="1" dirty="0"/>
              <a:t>Point:</a:t>
            </a:r>
            <a:r>
              <a:rPr lang="en-US" dirty="0"/>
              <a:t> More is given to the one who has, and the one who doesn’t have will lose even what he did have.</a:t>
            </a:r>
          </a:p>
          <a:p>
            <a:r>
              <a:rPr lang="en-US" b="1" dirty="0"/>
              <a:t>19:27</a:t>
            </a:r>
            <a:r>
              <a:rPr lang="en-US" dirty="0"/>
              <a:t> “But these enemies of mine, who did not want me to reign over them, bring them here and slay them in my presence.”  (vs. 14)</a:t>
            </a:r>
          </a:p>
          <a:p>
            <a:endParaRPr lang="en-US" dirty="0"/>
          </a:p>
        </p:txBody>
      </p:sp>
      <p:sp>
        <p:nvSpPr>
          <p:cNvPr id="3" name="Title 2">
            <a:extLst>
              <a:ext uri="{FF2B5EF4-FFF2-40B4-BE49-F238E27FC236}">
                <a16:creationId xmlns:a16="http://schemas.microsoft.com/office/drawing/2014/main" id="{DE68C236-8D76-4E2C-AA10-3030C0A3F676}"/>
              </a:ext>
            </a:extLst>
          </p:cNvPr>
          <p:cNvSpPr>
            <a:spLocks noGrp="1"/>
          </p:cNvSpPr>
          <p:nvPr>
            <p:ph type="title"/>
          </p:nvPr>
        </p:nvSpPr>
        <p:spPr/>
        <p:txBody>
          <a:bodyPr/>
          <a:lstStyle/>
          <a:p>
            <a:r>
              <a:rPr lang="en-US" dirty="0"/>
              <a:t>Luke 19:11-27</a:t>
            </a:r>
          </a:p>
        </p:txBody>
      </p:sp>
    </p:spTree>
    <p:extLst>
      <p:ext uri="{BB962C8B-B14F-4D97-AF65-F5344CB8AC3E}">
        <p14:creationId xmlns:p14="http://schemas.microsoft.com/office/powerpoint/2010/main" val="216480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C148B7-04F6-410A-BFC6-BA36131CC273}"/>
              </a:ext>
            </a:extLst>
          </p:cNvPr>
          <p:cNvSpPr>
            <a:spLocks noGrp="1"/>
          </p:cNvSpPr>
          <p:nvPr>
            <p:ph idx="1"/>
          </p:nvPr>
        </p:nvSpPr>
        <p:spPr/>
        <p:txBody>
          <a:bodyPr/>
          <a:lstStyle/>
          <a:p>
            <a:r>
              <a:rPr lang="en-US" b="1" dirty="0"/>
              <a:t>Rev. 22 </a:t>
            </a:r>
            <a:r>
              <a:rPr lang="en-US" dirty="0"/>
              <a:t>When He returns, He will reward every man according to what he has done</a:t>
            </a:r>
          </a:p>
          <a:p>
            <a:r>
              <a:rPr lang="en-US" b="1" dirty="0"/>
              <a:t>Matt. 6</a:t>
            </a:r>
            <a:r>
              <a:rPr lang="en-US" dirty="0"/>
              <a:t> Hypocrites have their reward in full now. Father will reward those who don’t do righteousness to be seen by men</a:t>
            </a:r>
          </a:p>
          <a:p>
            <a:r>
              <a:rPr lang="en-US" b="1" dirty="0"/>
              <a:t>Luke 6</a:t>
            </a:r>
            <a:r>
              <a:rPr lang="en-US" dirty="0"/>
              <a:t> The blessed will be rewarded in heaven</a:t>
            </a:r>
          </a:p>
          <a:p>
            <a:r>
              <a:rPr lang="en-US" b="1" dirty="0"/>
              <a:t>Matt. 10; 2 John  </a:t>
            </a:r>
            <a:r>
              <a:rPr lang="en-US" dirty="0"/>
              <a:t>Prophets, righteous men, disciples, those who participate with them are rewarded. You can lose reward or not receive a FULL reward. NOT the same as salvation.</a:t>
            </a:r>
          </a:p>
          <a:p>
            <a:r>
              <a:rPr lang="en-US" b="1" dirty="0"/>
              <a:t>I Cor. 3 </a:t>
            </a:r>
            <a:r>
              <a:rPr lang="en-US" dirty="0"/>
              <a:t>Those whose works remain receive a reward. Build on the foundation of Jesus Christ</a:t>
            </a:r>
          </a:p>
        </p:txBody>
      </p:sp>
      <p:sp>
        <p:nvSpPr>
          <p:cNvPr id="3" name="Title 2">
            <a:extLst>
              <a:ext uri="{FF2B5EF4-FFF2-40B4-BE49-F238E27FC236}">
                <a16:creationId xmlns:a16="http://schemas.microsoft.com/office/drawing/2014/main" id="{A48FD710-4D58-449F-B457-F675099A673B}"/>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71799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B690ED-617E-4ACA-88BF-858D9AC91C54}"/>
              </a:ext>
            </a:extLst>
          </p:cNvPr>
          <p:cNvSpPr>
            <a:spLocks noGrp="1"/>
          </p:cNvSpPr>
          <p:nvPr>
            <p:ph idx="1"/>
          </p:nvPr>
        </p:nvSpPr>
        <p:spPr/>
        <p:txBody>
          <a:bodyPr/>
          <a:lstStyle/>
          <a:p>
            <a:r>
              <a:rPr lang="en-US" b="1" dirty="0"/>
              <a:t>2 Cor. 5:10; Rom. 14:10 </a:t>
            </a:r>
            <a:r>
              <a:rPr lang="en-US" dirty="0"/>
              <a:t>ALL believers will appear before the judgment seat of Christ to receive what is due. This is </a:t>
            </a:r>
            <a:r>
              <a:rPr lang="en-US" b="1" dirty="0"/>
              <a:t>NOT</a:t>
            </a:r>
            <a:r>
              <a:rPr lang="en-US" dirty="0"/>
              <a:t> the Great White Throne judgment which is only for the unsaved</a:t>
            </a:r>
          </a:p>
          <a:p>
            <a:r>
              <a:rPr lang="en-US" b="1" dirty="0"/>
              <a:t>Rev. 11 </a:t>
            </a:r>
            <a:r>
              <a:rPr lang="en-US" dirty="0"/>
              <a:t>When the angel sounds the 7</a:t>
            </a:r>
            <a:r>
              <a:rPr lang="en-US" baseline="30000" dirty="0"/>
              <a:t>th</a:t>
            </a:r>
            <a:r>
              <a:rPr lang="en-US" dirty="0"/>
              <a:t> trumpet, THEN, the kingdom of the world becomes the kingdom of the Lord and of His Christ. THEN HE will begin to reign. THEN His servants will be rewarded. </a:t>
            </a:r>
          </a:p>
        </p:txBody>
      </p:sp>
      <p:sp>
        <p:nvSpPr>
          <p:cNvPr id="3" name="Title 2">
            <a:extLst>
              <a:ext uri="{FF2B5EF4-FFF2-40B4-BE49-F238E27FC236}">
                <a16:creationId xmlns:a16="http://schemas.microsoft.com/office/drawing/2014/main" id="{40688670-9753-4EBD-A146-8ED67D570DFF}"/>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250485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89873C-5429-432D-A0B6-C952A81C0A53}"/>
              </a:ext>
            </a:extLst>
          </p:cNvPr>
          <p:cNvSpPr>
            <a:spLocks noGrp="1"/>
          </p:cNvSpPr>
          <p:nvPr>
            <p:ph idx="1"/>
          </p:nvPr>
        </p:nvSpPr>
        <p:spPr/>
        <p:txBody>
          <a:bodyPr>
            <a:normAutofit fontScale="92500" lnSpcReduction="10000"/>
          </a:bodyPr>
          <a:lstStyle/>
          <a:p>
            <a:r>
              <a:rPr lang="en-US" dirty="0"/>
              <a:t>Jesus was going on ahead, going up to Jerusalem</a:t>
            </a:r>
          </a:p>
          <a:p>
            <a:r>
              <a:rPr lang="en-US" dirty="0"/>
              <a:t>When they approached </a:t>
            </a:r>
            <a:r>
              <a:rPr lang="en-US" dirty="0" err="1"/>
              <a:t>Bethphage</a:t>
            </a:r>
            <a:r>
              <a:rPr lang="en-US" dirty="0"/>
              <a:t> and Bethany near the Mount of Olives, He sent two disciples to get a colt.</a:t>
            </a:r>
          </a:p>
          <a:p>
            <a:r>
              <a:rPr lang="en-US" dirty="0"/>
              <a:t>He rode the colt, and the people put their coats in the street for Him to ride across.</a:t>
            </a:r>
          </a:p>
          <a:p>
            <a:r>
              <a:rPr lang="en-US" b="1" dirty="0"/>
              <a:t>2 Kings 9 </a:t>
            </a:r>
            <a:r>
              <a:rPr lang="en-US" dirty="0"/>
              <a:t>People</a:t>
            </a:r>
            <a:r>
              <a:rPr lang="en-US" b="1" dirty="0"/>
              <a:t> </a:t>
            </a:r>
            <a:r>
              <a:rPr lang="en-US" dirty="0"/>
              <a:t>declared Jehu as king and did the same thing</a:t>
            </a:r>
          </a:p>
          <a:p>
            <a:r>
              <a:rPr lang="en-US" dirty="0"/>
              <a:t>The whole crowd begins to praise God, “The King”</a:t>
            </a:r>
          </a:p>
          <a:p>
            <a:r>
              <a:rPr lang="en-US" b="1" dirty="0"/>
              <a:t>Ps. 118:26 </a:t>
            </a:r>
            <a:r>
              <a:rPr lang="en-US" dirty="0"/>
              <a:t>Blessed is the one who comes in the name of the Lord.</a:t>
            </a:r>
          </a:p>
          <a:p>
            <a:r>
              <a:rPr lang="en-US" b="1" dirty="0"/>
              <a:t>Zech. 9 </a:t>
            </a:r>
            <a:r>
              <a:rPr lang="en-US" dirty="0"/>
              <a:t>The King, bringing salvation, rode on a colt</a:t>
            </a:r>
          </a:p>
          <a:p>
            <a:r>
              <a:rPr lang="en-US" dirty="0"/>
              <a:t>Pharisees told Him to rebuke His disciples, but if He did, the stones would cry out in praise, for He IS the King!</a:t>
            </a:r>
          </a:p>
        </p:txBody>
      </p:sp>
      <p:sp>
        <p:nvSpPr>
          <p:cNvPr id="3" name="Title 2">
            <a:extLst>
              <a:ext uri="{FF2B5EF4-FFF2-40B4-BE49-F238E27FC236}">
                <a16:creationId xmlns:a16="http://schemas.microsoft.com/office/drawing/2014/main" id="{9D974B4C-E4FB-497B-BC17-1268481697B2}"/>
              </a:ext>
            </a:extLst>
          </p:cNvPr>
          <p:cNvSpPr>
            <a:spLocks noGrp="1"/>
          </p:cNvSpPr>
          <p:nvPr>
            <p:ph type="title"/>
          </p:nvPr>
        </p:nvSpPr>
        <p:spPr/>
        <p:txBody>
          <a:bodyPr/>
          <a:lstStyle/>
          <a:p>
            <a:r>
              <a:rPr lang="en-US" dirty="0"/>
              <a:t>Luke 19:28-40</a:t>
            </a:r>
          </a:p>
        </p:txBody>
      </p:sp>
    </p:spTree>
    <p:extLst>
      <p:ext uri="{BB962C8B-B14F-4D97-AF65-F5344CB8AC3E}">
        <p14:creationId xmlns:p14="http://schemas.microsoft.com/office/powerpoint/2010/main" val="306268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DFB2C9-0F72-4147-8822-CE88EB4C834C}"/>
              </a:ext>
            </a:extLst>
          </p:cNvPr>
          <p:cNvSpPr>
            <a:spLocks noGrp="1"/>
          </p:cNvSpPr>
          <p:nvPr>
            <p:ph idx="1"/>
          </p:nvPr>
        </p:nvSpPr>
        <p:spPr/>
        <p:txBody>
          <a:bodyPr>
            <a:normAutofit lnSpcReduction="10000"/>
          </a:bodyPr>
          <a:lstStyle/>
          <a:p>
            <a:r>
              <a:rPr lang="en-US" dirty="0"/>
              <a:t>Jesus saw Jerusalem and wept over it.</a:t>
            </a:r>
          </a:p>
          <a:p>
            <a:r>
              <a:rPr lang="en-US" dirty="0"/>
              <a:t>He knew they would be destroyed in 70 AD by the Romans</a:t>
            </a:r>
          </a:p>
          <a:p>
            <a:r>
              <a:rPr lang="en-US" dirty="0"/>
              <a:t>“If you had known in this day…the things which make for peace! But now they have been hidden from your eyes.”</a:t>
            </a:r>
          </a:p>
          <a:p>
            <a:r>
              <a:rPr lang="en-US" b="1" dirty="0"/>
              <a:t>19:44</a:t>
            </a:r>
            <a:r>
              <a:rPr lang="en-US" dirty="0"/>
              <a:t> “You did not recognize the time of your visitation”</a:t>
            </a:r>
          </a:p>
          <a:p>
            <a:r>
              <a:rPr lang="en-US" b="1" dirty="0"/>
              <a:t>Luke 1:68 </a:t>
            </a:r>
            <a:r>
              <a:rPr lang="en-US" dirty="0"/>
              <a:t>Zacharias said, “Blessed be the Lord God of Israel for He has </a:t>
            </a:r>
            <a:r>
              <a:rPr lang="en-US" b="1" dirty="0"/>
              <a:t>visited</a:t>
            </a:r>
            <a:r>
              <a:rPr lang="en-US" dirty="0"/>
              <a:t> us and accomplished redemption for His people.</a:t>
            </a:r>
          </a:p>
          <a:p>
            <a:r>
              <a:rPr lang="en-US" b="1" dirty="0"/>
              <a:t>Luke 1:78 </a:t>
            </a:r>
            <a:r>
              <a:rPr lang="en-US" dirty="0"/>
              <a:t>“Because of the tender mercies of our God, with which the Sunrise from on high will </a:t>
            </a:r>
            <a:r>
              <a:rPr lang="en-US" b="1" dirty="0"/>
              <a:t>visit</a:t>
            </a:r>
            <a:r>
              <a:rPr lang="en-US" dirty="0"/>
              <a:t> us.”</a:t>
            </a:r>
          </a:p>
          <a:p>
            <a:r>
              <a:rPr lang="en-US" b="1" dirty="0"/>
              <a:t>Luke 7:16 </a:t>
            </a:r>
            <a:r>
              <a:rPr lang="en-US" dirty="0"/>
              <a:t>“God has visited His people.”</a:t>
            </a:r>
          </a:p>
          <a:p>
            <a:endParaRPr lang="en-US" dirty="0"/>
          </a:p>
        </p:txBody>
      </p:sp>
      <p:sp>
        <p:nvSpPr>
          <p:cNvPr id="3" name="Title 2">
            <a:extLst>
              <a:ext uri="{FF2B5EF4-FFF2-40B4-BE49-F238E27FC236}">
                <a16:creationId xmlns:a16="http://schemas.microsoft.com/office/drawing/2014/main" id="{B45A83DC-09F1-4AB6-A11F-4F9671FEC802}"/>
              </a:ext>
            </a:extLst>
          </p:cNvPr>
          <p:cNvSpPr>
            <a:spLocks noGrp="1"/>
          </p:cNvSpPr>
          <p:nvPr>
            <p:ph type="title"/>
          </p:nvPr>
        </p:nvSpPr>
        <p:spPr/>
        <p:txBody>
          <a:bodyPr/>
          <a:lstStyle/>
          <a:p>
            <a:r>
              <a:rPr lang="en-US" dirty="0"/>
              <a:t>Luke 19:41-44</a:t>
            </a:r>
          </a:p>
        </p:txBody>
      </p:sp>
    </p:spTree>
    <p:extLst>
      <p:ext uri="{BB962C8B-B14F-4D97-AF65-F5344CB8AC3E}">
        <p14:creationId xmlns:p14="http://schemas.microsoft.com/office/powerpoint/2010/main" val="94682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07C5A5-524E-44DD-9ABF-2CE787931170}"/>
              </a:ext>
            </a:extLst>
          </p:cNvPr>
          <p:cNvSpPr>
            <a:spLocks noGrp="1"/>
          </p:cNvSpPr>
          <p:nvPr>
            <p:ph idx="1"/>
          </p:nvPr>
        </p:nvSpPr>
        <p:spPr/>
        <p:txBody>
          <a:bodyPr/>
          <a:lstStyle/>
          <a:p>
            <a:r>
              <a:rPr lang="en-US" dirty="0"/>
              <a:t>According to Luke, the things which make for peace are:</a:t>
            </a:r>
          </a:p>
          <a:p>
            <a:r>
              <a:rPr lang="en-US" dirty="0"/>
              <a:t>Repentance, faith, and recognizing Jesus as King</a:t>
            </a:r>
          </a:p>
          <a:p>
            <a:r>
              <a:rPr lang="en-US" dirty="0"/>
              <a:t>Jesus drove out the money changers because the Temple was to be a house of prayer  (</a:t>
            </a:r>
            <a:r>
              <a:rPr lang="en-US" b="1" dirty="0"/>
              <a:t>Is. 56:7</a:t>
            </a:r>
            <a:r>
              <a:rPr lang="en-US" dirty="0"/>
              <a:t>)</a:t>
            </a:r>
          </a:p>
          <a:p>
            <a:r>
              <a:rPr lang="en-US" b="1" dirty="0"/>
              <a:t>John 2</a:t>
            </a:r>
            <a:r>
              <a:rPr lang="en-US" dirty="0"/>
              <a:t> He did this before at the beginning of His ministry</a:t>
            </a:r>
          </a:p>
          <a:p>
            <a:r>
              <a:rPr lang="en-US" dirty="0"/>
              <a:t>As He taught daily in the Temple, the chief priests, scribes and leading men of the people tried to find a way to destroy Him, but the people were hanging on to every word He said.</a:t>
            </a:r>
          </a:p>
          <a:p>
            <a:r>
              <a:rPr lang="en-US" b="1" dirty="0"/>
              <a:t>Possible Theme:  Jericho – </a:t>
            </a:r>
            <a:r>
              <a:rPr lang="en-US" b="1" dirty="0" err="1"/>
              <a:t>Zaccheus</a:t>
            </a:r>
            <a:r>
              <a:rPr lang="en-US" b="1" dirty="0"/>
              <a:t>; parable of minas. He enters Jerusalem.</a:t>
            </a:r>
          </a:p>
          <a:p>
            <a:endParaRPr lang="en-US" dirty="0"/>
          </a:p>
        </p:txBody>
      </p:sp>
      <p:sp>
        <p:nvSpPr>
          <p:cNvPr id="3" name="Title 2">
            <a:extLst>
              <a:ext uri="{FF2B5EF4-FFF2-40B4-BE49-F238E27FC236}">
                <a16:creationId xmlns:a16="http://schemas.microsoft.com/office/drawing/2014/main" id="{4A5171C1-02E8-4A9C-8C67-914E1747CC8C}"/>
              </a:ext>
            </a:extLst>
          </p:cNvPr>
          <p:cNvSpPr>
            <a:spLocks noGrp="1"/>
          </p:cNvSpPr>
          <p:nvPr>
            <p:ph type="title"/>
          </p:nvPr>
        </p:nvSpPr>
        <p:spPr/>
        <p:txBody>
          <a:bodyPr/>
          <a:lstStyle/>
          <a:p>
            <a:r>
              <a:rPr lang="en-US" dirty="0"/>
              <a:t>Luke 19:45-48</a:t>
            </a:r>
          </a:p>
        </p:txBody>
      </p:sp>
    </p:spTree>
    <p:extLst>
      <p:ext uri="{BB962C8B-B14F-4D97-AF65-F5344CB8AC3E}">
        <p14:creationId xmlns:p14="http://schemas.microsoft.com/office/powerpoint/2010/main" val="216712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15F7D6-4748-492C-929B-D0BB27C43F53}"/>
              </a:ext>
            </a:extLst>
          </p:cNvPr>
          <p:cNvSpPr>
            <a:spLocks noGrp="1"/>
          </p:cNvSpPr>
          <p:nvPr>
            <p:ph idx="1"/>
          </p:nvPr>
        </p:nvSpPr>
        <p:spPr/>
        <p:txBody>
          <a:bodyPr>
            <a:normAutofit fontScale="77500" lnSpcReduction="20000"/>
          </a:bodyPr>
          <a:lstStyle/>
          <a:p>
            <a:r>
              <a:rPr lang="en-US" b="1" dirty="0"/>
              <a:t>17:20</a:t>
            </a:r>
            <a:r>
              <a:rPr lang="en-US" dirty="0"/>
              <a:t> Pharisees questioned Him as to when the kingdom of God was coming; Not coming with signs to be observed</a:t>
            </a:r>
          </a:p>
          <a:p>
            <a:r>
              <a:rPr lang="en-US" b="1" dirty="0"/>
              <a:t>17:21</a:t>
            </a:r>
            <a:r>
              <a:rPr lang="en-US" dirty="0"/>
              <a:t> “Behold, the Kingdom of God is </a:t>
            </a:r>
            <a:r>
              <a:rPr lang="en-US"/>
              <a:t>in your </a:t>
            </a:r>
            <a:r>
              <a:rPr lang="en-US" dirty="0"/>
              <a:t>sight”</a:t>
            </a:r>
          </a:p>
          <a:p>
            <a:r>
              <a:rPr lang="en-US" b="1" dirty="0"/>
              <a:t>18:16</a:t>
            </a:r>
            <a:r>
              <a:rPr lang="en-US" dirty="0"/>
              <a:t> The kingdom of God belongs to such as these</a:t>
            </a:r>
          </a:p>
          <a:p>
            <a:r>
              <a:rPr lang="en-US" b="1" dirty="0"/>
              <a:t>18:17</a:t>
            </a:r>
            <a:r>
              <a:rPr lang="en-US" dirty="0"/>
              <a:t> Whoever does not receive the kingdom of God like a child will not enter it at all.</a:t>
            </a:r>
          </a:p>
          <a:p>
            <a:r>
              <a:rPr lang="en-US" b="1" dirty="0"/>
              <a:t>18:24</a:t>
            </a:r>
            <a:r>
              <a:rPr lang="en-US" dirty="0"/>
              <a:t> Hard for those who are wealthy</a:t>
            </a:r>
          </a:p>
          <a:p>
            <a:r>
              <a:rPr lang="en-US" b="1" dirty="0"/>
              <a:t>18:25</a:t>
            </a:r>
            <a:r>
              <a:rPr lang="en-US" dirty="0"/>
              <a:t> Easier for a camel to go through the eye of a needle than for a rich man to enter the kingdom of God</a:t>
            </a:r>
          </a:p>
          <a:p>
            <a:r>
              <a:rPr lang="en-US" b="1" dirty="0"/>
              <a:t>18:29-30</a:t>
            </a:r>
            <a:r>
              <a:rPr lang="en-US" dirty="0"/>
              <a:t> No one who has left house, wife, brothers, parents or children for the sake of the kingdom of God, who will not receive many (100) times as much at this time and in the age to come, eternal life.</a:t>
            </a:r>
          </a:p>
          <a:p>
            <a:r>
              <a:rPr lang="en-US" b="1" dirty="0"/>
              <a:t>19:11</a:t>
            </a:r>
            <a:r>
              <a:rPr lang="en-US" dirty="0"/>
              <a:t> People listening supposed that the kingdom of God was going to appear immediately. </a:t>
            </a:r>
          </a:p>
          <a:p>
            <a:r>
              <a:rPr lang="en-US" b="1" dirty="0"/>
              <a:t>Name for Jesus in 19:38  King</a:t>
            </a:r>
          </a:p>
          <a:p>
            <a:endParaRPr lang="en-US" dirty="0"/>
          </a:p>
        </p:txBody>
      </p:sp>
      <p:sp>
        <p:nvSpPr>
          <p:cNvPr id="3" name="Title 2">
            <a:extLst>
              <a:ext uri="{FF2B5EF4-FFF2-40B4-BE49-F238E27FC236}">
                <a16:creationId xmlns:a16="http://schemas.microsoft.com/office/drawing/2014/main" id="{AF836F28-FA26-48AA-9A63-C66716EE30E4}"/>
              </a:ext>
            </a:extLst>
          </p:cNvPr>
          <p:cNvSpPr>
            <a:spLocks noGrp="1"/>
          </p:cNvSpPr>
          <p:nvPr>
            <p:ph type="title"/>
          </p:nvPr>
        </p:nvSpPr>
        <p:spPr/>
        <p:txBody>
          <a:bodyPr/>
          <a:lstStyle/>
          <a:p>
            <a:r>
              <a:rPr lang="en-US" dirty="0"/>
              <a:t>Kingdom of God</a:t>
            </a:r>
          </a:p>
        </p:txBody>
      </p:sp>
    </p:spTree>
    <p:extLst>
      <p:ext uri="{BB962C8B-B14F-4D97-AF65-F5344CB8AC3E}">
        <p14:creationId xmlns:p14="http://schemas.microsoft.com/office/powerpoint/2010/main" val="336108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2E6D18-E355-4874-BC80-506191BFC5FC}"/>
              </a:ext>
            </a:extLst>
          </p:cNvPr>
          <p:cNvSpPr>
            <a:spLocks noGrp="1"/>
          </p:cNvSpPr>
          <p:nvPr>
            <p:ph idx="1"/>
          </p:nvPr>
        </p:nvSpPr>
        <p:spPr/>
        <p:txBody>
          <a:bodyPr/>
          <a:lstStyle/>
          <a:p>
            <a:r>
              <a:rPr lang="en-US" b="1" dirty="0"/>
              <a:t>Luke 9:31 </a:t>
            </a:r>
            <a:r>
              <a:rPr lang="en-US" dirty="0"/>
              <a:t>Moses and Elijah were talking about His departure which He was about to accomplish at Jerusalem</a:t>
            </a:r>
          </a:p>
          <a:p>
            <a:r>
              <a:rPr lang="en-US" b="1" dirty="0"/>
              <a:t>Luke 9:51 </a:t>
            </a:r>
            <a:r>
              <a:rPr lang="en-US" dirty="0"/>
              <a:t>Jesus was determined to go to Jerusalem</a:t>
            </a:r>
          </a:p>
          <a:p>
            <a:r>
              <a:rPr lang="en-US" b="1" dirty="0"/>
              <a:t>Luke 17:11 </a:t>
            </a:r>
            <a:r>
              <a:rPr lang="en-US" dirty="0"/>
              <a:t>He was going to Jerusalem, passing between Samaria and Galilee</a:t>
            </a:r>
          </a:p>
          <a:p>
            <a:r>
              <a:rPr lang="en-US" b="1" dirty="0"/>
              <a:t>Luke 18:1-30  </a:t>
            </a:r>
            <a:r>
              <a:rPr lang="en-US" dirty="0"/>
              <a:t>Jesus spoke to His disciples in parables: first one was of the persistent widow and the unjust judge</a:t>
            </a:r>
          </a:p>
          <a:p>
            <a:r>
              <a:rPr lang="en-US" dirty="0"/>
              <a:t>Second one was about the tax collector and the Pharisee</a:t>
            </a:r>
          </a:p>
          <a:p>
            <a:r>
              <a:rPr lang="en-US" dirty="0"/>
              <a:t>Story of the rich young ruler, whom He loved</a:t>
            </a:r>
          </a:p>
          <a:p>
            <a:endParaRPr lang="en-US" dirty="0"/>
          </a:p>
        </p:txBody>
      </p:sp>
      <p:sp>
        <p:nvSpPr>
          <p:cNvPr id="3" name="Title 2">
            <a:extLst>
              <a:ext uri="{FF2B5EF4-FFF2-40B4-BE49-F238E27FC236}">
                <a16:creationId xmlns:a16="http://schemas.microsoft.com/office/drawing/2014/main" id="{AB202D90-2CF2-48D7-A67E-75EDF8709090}"/>
              </a:ext>
            </a:extLst>
          </p:cNvPr>
          <p:cNvSpPr>
            <a:spLocks noGrp="1"/>
          </p:cNvSpPr>
          <p:nvPr>
            <p:ph type="title"/>
          </p:nvPr>
        </p:nvSpPr>
        <p:spPr/>
        <p:txBody>
          <a:bodyPr/>
          <a:lstStyle/>
          <a:p>
            <a:r>
              <a:rPr lang="en-US" dirty="0"/>
              <a:t>Review and  Jesus on His way to Jerusalem</a:t>
            </a:r>
          </a:p>
        </p:txBody>
      </p:sp>
    </p:spTree>
    <p:extLst>
      <p:ext uri="{BB962C8B-B14F-4D97-AF65-F5344CB8AC3E}">
        <p14:creationId xmlns:p14="http://schemas.microsoft.com/office/powerpoint/2010/main" val="1952070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1A3954-4CAF-47A4-8090-CF5B865E0A2A}"/>
              </a:ext>
            </a:extLst>
          </p:cNvPr>
          <p:cNvSpPr>
            <a:spLocks noGrp="1"/>
          </p:cNvSpPr>
          <p:nvPr>
            <p:ph idx="1"/>
          </p:nvPr>
        </p:nvSpPr>
        <p:spPr/>
        <p:txBody>
          <a:bodyPr>
            <a:normAutofit lnSpcReduction="10000"/>
          </a:bodyPr>
          <a:lstStyle/>
          <a:p>
            <a:r>
              <a:rPr lang="en-US" dirty="0"/>
              <a:t>“Behold, we are going up to Jerusalem”</a:t>
            </a:r>
          </a:p>
          <a:p>
            <a:r>
              <a:rPr lang="en-US" dirty="0"/>
              <a:t>“All things which are written through the prophets about the Son of Man will be accomplished.”</a:t>
            </a:r>
          </a:p>
          <a:p>
            <a:r>
              <a:rPr lang="en-US" b="1" dirty="0"/>
              <a:t>Gentiles</a:t>
            </a:r>
            <a:r>
              <a:rPr lang="en-US" dirty="0"/>
              <a:t> will: mock Him, mistreat and spit on Him, scourge and kill Him and the 3</a:t>
            </a:r>
            <a:r>
              <a:rPr lang="en-US" baseline="30000" dirty="0"/>
              <a:t>rd</a:t>
            </a:r>
            <a:r>
              <a:rPr lang="en-US" dirty="0"/>
              <a:t> day He will rise again.”</a:t>
            </a:r>
          </a:p>
          <a:p>
            <a:r>
              <a:rPr lang="en-US" dirty="0"/>
              <a:t>But the disciples understood none of these things</a:t>
            </a:r>
          </a:p>
          <a:p>
            <a:r>
              <a:rPr lang="en-US" dirty="0"/>
              <a:t>The MEANING of this statement was hidden from them</a:t>
            </a:r>
          </a:p>
          <a:p>
            <a:r>
              <a:rPr lang="en-US" dirty="0"/>
              <a:t>They did not comprehend the things which were said</a:t>
            </a:r>
          </a:p>
          <a:p>
            <a:r>
              <a:rPr lang="en-US" b="1" dirty="0"/>
              <a:t>Luke 9:22 Jews</a:t>
            </a:r>
            <a:r>
              <a:rPr lang="en-US" dirty="0"/>
              <a:t> will: Make Him suffer many things, elders, chief priests and scribes will reject Him. He will be killed and be raised up on the 3</a:t>
            </a:r>
            <a:r>
              <a:rPr lang="en-US" baseline="30000" dirty="0"/>
              <a:t>rd</a:t>
            </a:r>
            <a:r>
              <a:rPr lang="en-US" dirty="0"/>
              <a:t> day.</a:t>
            </a:r>
          </a:p>
        </p:txBody>
      </p:sp>
      <p:sp>
        <p:nvSpPr>
          <p:cNvPr id="3" name="Title 2">
            <a:extLst>
              <a:ext uri="{FF2B5EF4-FFF2-40B4-BE49-F238E27FC236}">
                <a16:creationId xmlns:a16="http://schemas.microsoft.com/office/drawing/2014/main" id="{3E58FCEF-1A84-475F-ACA1-6B72882FF69D}"/>
              </a:ext>
            </a:extLst>
          </p:cNvPr>
          <p:cNvSpPr>
            <a:spLocks noGrp="1"/>
          </p:cNvSpPr>
          <p:nvPr>
            <p:ph type="title"/>
          </p:nvPr>
        </p:nvSpPr>
        <p:spPr/>
        <p:txBody>
          <a:bodyPr/>
          <a:lstStyle/>
          <a:p>
            <a:r>
              <a:rPr lang="en-US" dirty="0"/>
              <a:t>Luke 18:31-34</a:t>
            </a:r>
          </a:p>
        </p:txBody>
      </p:sp>
    </p:spTree>
    <p:extLst>
      <p:ext uri="{BB962C8B-B14F-4D97-AF65-F5344CB8AC3E}">
        <p14:creationId xmlns:p14="http://schemas.microsoft.com/office/powerpoint/2010/main" val="105301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D0B208-9202-437E-B678-BAB5B0C85EC4}"/>
              </a:ext>
            </a:extLst>
          </p:cNvPr>
          <p:cNvSpPr>
            <a:spLocks noGrp="1"/>
          </p:cNvSpPr>
          <p:nvPr>
            <p:ph idx="1"/>
          </p:nvPr>
        </p:nvSpPr>
        <p:spPr/>
        <p:txBody>
          <a:bodyPr/>
          <a:lstStyle/>
          <a:p>
            <a:r>
              <a:rPr lang="en-US" dirty="0"/>
              <a:t>Jesus and the disciples were approaching Jericho</a:t>
            </a:r>
          </a:p>
          <a:p>
            <a:r>
              <a:rPr lang="en-US" dirty="0"/>
              <a:t>Blind man calls out to Jesus: “Jesus Son of David”. His Messianic name. “Have mercy on me.”</a:t>
            </a:r>
          </a:p>
          <a:p>
            <a:r>
              <a:rPr lang="en-US" dirty="0"/>
              <a:t>Those who led the way wanted him to stop shouting.</a:t>
            </a:r>
          </a:p>
          <a:p>
            <a:r>
              <a:rPr lang="en-US" b="1" dirty="0"/>
              <a:t>Luke 18:1-5 </a:t>
            </a:r>
            <a:r>
              <a:rPr lang="en-US" dirty="0"/>
              <a:t>The widow and the unjust judge: She didn’t stop</a:t>
            </a:r>
          </a:p>
          <a:p>
            <a:r>
              <a:rPr lang="en-US" b="1" dirty="0"/>
              <a:t>Luke 17:13 </a:t>
            </a:r>
            <a:r>
              <a:rPr lang="en-US" dirty="0"/>
              <a:t>The lepers asked for mercy </a:t>
            </a:r>
          </a:p>
          <a:p>
            <a:r>
              <a:rPr lang="en-US" dirty="0"/>
              <a:t>“What do you want Me to do for you?”</a:t>
            </a:r>
          </a:p>
          <a:p>
            <a:r>
              <a:rPr lang="en-US" dirty="0"/>
              <a:t>This blind man KNOWS what he wants: sight</a:t>
            </a:r>
          </a:p>
          <a:p>
            <a:r>
              <a:rPr lang="en-US" b="1" dirty="0"/>
              <a:t>Luke 18:42 </a:t>
            </a:r>
            <a:r>
              <a:rPr lang="en-US" dirty="0"/>
              <a:t>“Your faith has made you well”</a:t>
            </a:r>
          </a:p>
          <a:p>
            <a:endParaRPr lang="en-US" dirty="0"/>
          </a:p>
        </p:txBody>
      </p:sp>
      <p:sp>
        <p:nvSpPr>
          <p:cNvPr id="3" name="Title 2">
            <a:extLst>
              <a:ext uri="{FF2B5EF4-FFF2-40B4-BE49-F238E27FC236}">
                <a16:creationId xmlns:a16="http://schemas.microsoft.com/office/drawing/2014/main" id="{FBE3FDAA-2D4B-44D0-BE9E-92AF9D9A5E75}"/>
              </a:ext>
            </a:extLst>
          </p:cNvPr>
          <p:cNvSpPr>
            <a:spLocks noGrp="1"/>
          </p:cNvSpPr>
          <p:nvPr>
            <p:ph type="title"/>
          </p:nvPr>
        </p:nvSpPr>
        <p:spPr/>
        <p:txBody>
          <a:bodyPr/>
          <a:lstStyle/>
          <a:p>
            <a:r>
              <a:rPr lang="en-US" dirty="0"/>
              <a:t>Luke 18:35-43</a:t>
            </a:r>
          </a:p>
        </p:txBody>
      </p:sp>
    </p:spTree>
    <p:extLst>
      <p:ext uri="{BB962C8B-B14F-4D97-AF65-F5344CB8AC3E}">
        <p14:creationId xmlns:p14="http://schemas.microsoft.com/office/powerpoint/2010/main" val="109074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464D48-4910-4958-BA77-1EF8DB4A3BFF}"/>
              </a:ext>
            </a:extLst>
          </p:cNvPr>
          <p:cNvSpPr>
            <a:spLocks noGrp="1"/>
          </p:cNvSpPr>
          <p:nvPr>
            <p:ph idx="1"/>
          </p:nvPr>
        </p:nvSpPr>
        <p:spPr/>
        <p:txBody>
          <a:bodyPr/>
          <a:lstStyle/>
          <a:p>
            <a:r>
              <a:rPr lang="en-US" b="1" dirty="0"/>
              <a:t>Luke 17:19 </a:t>
            </a:r>
            <a:r>
              <a:rPr lang="en-US" dirty="0"/>
              <a:t>The one leper who returned: “Stand up and go; your faith has made you well” Physically and spiritually </a:t>
            </a:r>
          </a:p>
          <a:p>
            <a:r>
              <a:rPr lang="en-US" b="1" dirty="0"/>
              <a:t>Luke 18:43 </a:t>
            </a:r>
            <a:r>
              <a:rPr lang="en-US" dirty="0"/>
              <a:t>The blind man, who can now SEE, began following Him, glorifying God (Jesus); and when all the people saw it they gave praise to God.  So Jesus is now seen as God.</a:t>
            </a:r>
          </a:p>
          <a:p>
            <a:r>
              <a:rPr lang="en-US" b="1" dirty="0"/>
              <a:t>Luke 17:5-6 </a:t>
            </a:r>
            <a:r>
              <a:rPr lang="en-US" dirty="0"/>
              <a:t>The disciples said, “Increase our faith!”</a:t>
            </a:r>
          </a:p>
          <a:p>
            <a:r>
              <a:rPr lang="en-US" b="1" dirty="0"/>
              <a:t>Luke 18:8 </a:t>
            </a:r>
            <a:r>
              <a:rPr lang="en-US" dirty="0"/>
              <a:t>…will He find faith on the earth?</a:t>
            </a:r>
          </a:p>
          <a:p>
            <a:r>
              <a:rPr lang="en-US" b="1" dirty="0"/>
              <a:t>Luke 18:17 </a:t>
            </a:r>
            <a:r>
              <a:rPr lang="en-US" dirty="0"/>
              <a:t>Receive the kingdom of God like a child</a:t>
            </a:r>
          </a:p>
          <a:p>
            <a:r>
              <a:rPr lang="en-US" dirty="0"/>
              <a:t>“Receive”: </a:t>
            </a:r>
            <a:r>
              <a:rPr lang="en-US" dirty="0" err="1"/>
              <a:t>dechomai</a:t>
            </a:r>
            <a:r>
              <a:rPr lang="en-US" dirty="0"/>
              <a:t> – to become a partaker of the benefits of God’s kingdom</a:t>
            </a:r>
          </a:p>
          <a:p>
            <a:endParaRPr lang="en-US" dirty="0"/>
          </a:p>
        </p:txBody>
      </p:sp>
      <p:sp>
        <p:nvSpPr>
          <p:cNvPr id="3" name="Title 2">
            <a:extLst>
              <a:ext uri="{FF2B5EF4-FFF2-40B4-BE49-F238E27FC236}">
                <a16:creationId xmlns:a16="http://schemas.microsoft.com/office/drawing/2014/main" id="{B55785C5-BC18-4276-80AA-16F2FD4F41DC}"/>
              </a:ext>
            </a:extLst>
          </p:cNvPr>
          <p:cNvSpPr>
            <a:spLocks noGrp="1"/>
          </p:cNvSpPr>
          <p:nvPr>
            <p:ph type="title"/>
          </p:nvPr>
        </p:nvSpPr>
        <p:spPr/>
        <p:txBody>
          <a:bodyPr/>
          <a:lstStyle/>
          <a:p>
            <a:r>
              <a:rPr lang="en-US" dirty="0"/>
              <a:t>Faith</a:t>
            </a:r>
          </a:p>
        </p:txBody>
      </p:sp>
    </p:spTree>
    <p:extLst>
      <p:ext uri="{BB962C8B-B14F-4D97-AF65-F5344CB8AC3E}">
        <p14:creationId xmlns:p14="http://schemas.microsoft.com/office/powerpoint/2010/main" val="324084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2B552B-C51B-4B36-AA36-91F421D0CF15}"/>
              </a:ext>
            </a:extLst>
          </p:cNvPr>
          <p:cNvSpPr>
            <a:spLocks noGrp="1"/>
          </p:cNvSpPr>
          <p:nvPr>
            <p:ph idx="1"/>
          </p:nvPr>
        </p:nvSpPr>
        <p:spPr/>
        <p:txBody>
          <a:bodyPr/>
          <a:lstStyle/>
          <a:p>
            <a:r>
              <a:rPr lang="en-US" b="1" dirty="0"/>
              <a:t>Possible Theme: </a:t>
            </a:r>
            <a:r>
              <a:rPr lang="en-US" dirty="0"/>
              <a:t> Parables about prayer and trust: the kingdom; headed to Jerusalem, Jericho and the blind man</a:t>
            </a:r>
          </a:p>
          <a:p>
            <a:r>
              <a:rPr lang="en-US" dirty="0"/>
              <a:t>Name of Jesus in Chapter 17:  Son of Man (11:30 as well)</a:t>
            </a:r>
          </a:p>
          <a:p>
            <a:r>
              <a:rPr lang="en-US" dirty="0"/>
              <a:t>Name of Jesus in Chapter 18: Jesus, Son of David; His Messianic Title</a:t>
            </a:r>
          </a:p>
        </p:txBody>
      </p:sp>
      <p:sp>
        <p:nvSpPr>
          <p:cNvPr id="3" name="Title 2">
            <a:extLst>
              <a:ext uri="{FF2B5EF4-FFF2-40B4-BE49-F238E27FC236}">
                <a16:creationId xmlns:a16="http://schemas.microsoft.com/office/drawing/2014/main" id="{C9544412-6FE0-47CA-83E8-66AA11B1D6DB}"/>
              </a:ext>
            </a:extLst>
          </p:cNvPr>
          <p:cNvSpPr>
            <a:spLocks noGrp="1"/>
          </p:cNvSpPr>
          <p:nvPr>
            <p:ph type="title"/>
          </p:nvPr>
        </p:nvSpPr>
        <p:spPr/>
        <p:txBody>
          <a:bodyPr/>
          <a:lstStyle/>
          <a:p>
            <a:r>
              <a:rPr lang="en-US" dirty="0"/>
              <a:t>Luke 18</a:t>
            </a:r>
          </a:p>
        </p:txBody>
      </p:sp>
    </p:spTree>
    <p:extLst>
      <p:ext uri="{BB962C8B-B14F-4D97-AF65-F5344CB8AC3E}">
        <p14:creationId xmlns:p14="http://schemas.microsoft.com/office/powerpoint/2010/main" val="269264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44285F-2DBD-4BDC-937F-50B0D5D6D1A9}"/>
              </a:ext>
            </a:extLst>
          </p:cNvPr>
          <p:cNvSpPr>
            <a:spLocks noGrp="1"/>
          </p:cNvSpPr>
          <p:nvPr>
            <p:ph idx="1"/>
          </p:nvPr>
        </p:nvSpPr>
        <p:spPr/>
        <p:txBody>
          <a:bodyPr/>
          <a:lstStyle/>
          <a:p>
            <a:r>
              <a:rPr lang="en-US" dirty="0"/>
              <a:t>Jesus entered and was passing through Jericho (18:35 He was approaching Jericho)</a:t>
            </a:r>
          </a:p>
          <a:p>
            <a:r>
              <a:rPr lang="en-US" dirty="0" err="1"/>
              <a:t>Zaccheus</a:t>
            </a:r>
            <a:r>
              <a:rPr lang="en-US" dirty="0"/>
              <a:t>, chief tax collector, wanted to see Him, so he climbed a tree cuz he was short.</a:t>
            </a:r>
          </a:p>
          <a:p>
            <a:r>
              <a:rPr lang="en-US" dirty="0"/>
              <a:t>Jesus looked up, called him by name, and told him, “Today” I am going to your house.</a:t>
            </a:r>
          </a:p>
          <a:p>
            <a:r>
              <a:rPr lang="en-US" dirty="0"/>
              <a:t>Salvation came to his house that day. </a:t>
            </a:r>
            <a:r>
              <a:rPr lang="en-US" dirty="0" err="1"/>
              <a:t>Zaccheus</a:t>
            </a:r>
            <a:r>
              <a:rPr lang="en-US" dirty="0"/>
              <a:t> repented</a:t>
            </a:r>
          </a:p>
          <a:p>
            <a:r>
              <a:rPr lang="en-US" b="1" dirty="0"/>
              <a:t>Luke 18:24 </a:t>
            </a:r>
            <a:r>
              <a:rPr lang="en-US" dirty="0" err="1"/>
              <a:t>Zaccheus</a:t>
            </a:r>
            <a:r>
              <a:rPr lang="en-US" dirty="0"/>
              <a:t> was a rich man who entered the kingdom of God. It’s possible with God. 18:27, but not possible with man. </a:t>
            </a:r>
          </a:p>
          <a:p>
            <a:endParaRPr lang="en-US" dirty="0"/>
          </a:p>
        </p:txBody>
      </p:sp>
      <p:sp>
        <p:nvSpPr>
          <p:cNvPr id="3" name="Title 2">
            <a:extLst>
              <a:ext uri="{FF2B5EF4-FFF2-40B4-BE49-F238E27FC236}">
                <a16:creationId xmlns:a16="http://schemas.microsoft.com/office/drawing/2014/main" id="{77C28515-0933-420C-85BE-948F7472814E}"/>
              </a:ext>
            </a:extLst>
          </p:cNvPr>
          <p:cNvSpPr>
            <a:spLocks noGrp="1"/>
          </p:cNvSpPr>
          <p:nvPr>
            <p:ph type="title"/>
          </p:nvPr>
        </p:nvSpPr>
        <p:spPr/>
        <p:txBody>
          <a:bodyPr/>
          <a:lstStyle/>
          <a:p>
            <a:r>
              <a:rPr lang="en-US" dirty="0"/>
              <a:t>Luke 19:1-10</a:t>
            </a:r>
          </a:p>
        </p:txBody>
      </p:sp>
    </p:spTree>
    <p:extLst>
      <p:ext uri="{BB962C8B-B14F-4D97-AF65-F5344CB8AC3E}">
        <p14:creationId xmlns:p14="http://schemas.microsoft.com/office/powerpoint/2010/main" val="361661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4A0C50-CD58-4F8F-AD9F-F113A8F4C7BD}"/>
              </a:ext>
            </a:extLst>
          </p:cNvPr>
          <p:cNvSpPr>
            <a:spLocks noGrp="1"/>
          </p:cNvSpPr>
          <p:nvPr>
            <p:ph idx="1"/>
          </p:nvPr>
        </p:nvSpPr>
        <p:spPr/>
        <p:txBody>
          <a:bodyPr/>
          <a:lstStyle/>
          <a:p>
            <a:r>
              <a:rPr lang="en-US" b="1" dirty="0"/>
              <a:t>Lev. 6  </a:t>
            </a:r>
            <a:r>
              <a:rPr lang="en-US" dirty="0"/>
              <a:t>The Law said people of Israel were to restore what they had taken from one another by deception and add 1/5</a:t>
            </a:r>
            <a:r>
              <a:rPr lang="en-US" baseline="30000" dirty="0"/>
              <a:t>th</a:t>
            </a:r>
            <a:r>
              <a:rPr lang="en-US" dirty="0"/>
              <a:t> to it.</a:t>
            </a:r>
          </a:p>
          <a:p>
            <a:r>
              <a:rPr lang="en-US" dirty="0" err="1"/>
              <a:t>Zaccheus</a:t>
            </a:r>
            <a:r>
              <a:rPr lang="en-US" dirty="0"/>
              <a:t> did more than what was required</a:t>
            </a:r>
          </a:p>
          <a:p>
            <a:r>
              <a:rPr lang="en-US" b="1" dirty="0"/>
              <a:t>Luke 3, 14, 18  </a:t>
            </a:r>
            <a:r>
              <a:rPr lang="en-US" dirty="0"/>
              <a:t>Repentance produces fruits.</a:t>
            </a:r>
          </a:p>
          <a:p>
            <a:r>
              <a:rPr lang="en-US" b="1" dirty="0"/>
              <a:t>3:13</a:t>
            </a:r>
            <a:r>
              <a:rPr lang="en-US" dirty="0"/>
              <a:t> Specific to tax collectors</a:t>
            </a:r>
          </a:p>
          <a:p>
            <a:r>
              <a:rPr lang="en-US" b="1" dirty="0"/>
              <a:t>14:33</a:t>
            </a:r>
            <a:r>
              <a:rPr lang="en-US" dirty="0"/>
              <a:t> Give up possessions to follow Jesus</a:t>
            </a:r>
          </a:p>
          <a:p>
            <a:r>
              <a:rPr lang="en-US" b="1" dirty="0"/>
              <a:t>18:24</a:t>
            </a:r>
            <a:r>
              <a:rPr lang="en-US" dirty="0"/>
              <a:t> Hard for the wealthy to enter the kingdom of God</a:t>
            </a:r>
          </a:p>
          <a:p>
            <a:r>
              <a:rPr lang="en-US" b="1" dirty="0"/>
              <a:t>18:27</a:t>
            </a:r>
            <a:r>
              <a:rPr lang="en-US" dirty="0"/>
              <a:t> It IS possible with God to save even the rich, as He did with </a:t>
            </a:r>
            <a:r>
              <a:rPr lang="en-US" dirty="0" err="1"/>
              <a:t>Zaccheus</a:t>
            </a:r>
            <a:endParaRPr lang="en-US" dirty="0"/>
          </a:p>
          <a:p>
            <a:pPr marL="109728" indent="0">
              <a:buNone/>
            </a:pPr>
            <a:endParaRPr lang="en-US" dirty="0"/>
          </a:p>
        </p:txBody>
      </p:sp>
      <p:sp>
        <p:nvSpPr>
          <p:cNvPr id="3" name="Title 2">
            <a:extLst>
              <a:ext uri="{FF2B5EF4-FFF2-40B4-BE49-F238E27FC236}">
                <a16:creationId xmlns:a16="http://schemas.microsoft.com/office/drawing/2014/main" id="{A4D8DC11-246C-4130-AAB9-2C84073DA429}"/>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20909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B04E5B-721C-4B66-AE00-C2CD7EB83043}"/>
              </a:ext>
            </a:extLst>
          </p:cNvPr>
          <p:cNvSpPr>
            <a:spLocks noGrp="1"/>
          </p:cNvSpPr>
          <p:nvPr>
            <p:ph idx="1"/>
          </p:nvPr>
        </p:nvSpPr>
        <p:spPr/>
        <p:txBody>
          <a:bodyPr/>
          <a:lstStyle/>
          <a:p>
            <a:r>
              <a:rPr lang="en-US" b="1" dirty="0"/>
              <a:t>Vs. 10 may be the theme of the book of Luke: </a:t>
            </a:r>
            <a:r>
              <a:rPr lang="en-US" dirty="0"/>
              <a:t>“For the Son of Man has come to seek and to save that which was lost.”</a:t>
            </a:r>
          </a:p>
          <a:p>
            <a:r>
              <a:rPr lang="en-US" dirty="0"/>
              <a:t>“They” may be the people of vs. 1-10</a:t>
            </a:r>
          </a:p>
          <a:p>
            <a:r>
              <a:rPr lang="en-US" dirty="0"/>
              <a:t>“They” supposed the kingdom of God was going to appear immediately</a:t>
            </a:r>
          </a:p>
          <a:p>
            <a:r>
              <a:rPr lang="en-US" dirty="0"/>
              <a:t>His followers will have to be faithful until His return</a:t>
            </a:r>
          </a:p>
          <a:p>
            <a:r>
              <a:rPr lang="en-US" dirty="0"/>
              <a:t>Nobleman represented Jesus</a:t>
            </a:r>
          </a:p>
          <a:p>
            <a:r>
              <a:rPr lang="en-US" dirty="0"/>
              <a:t>Minas are given and are to be used for business until He returns which points to Jesus’ 2</a:t>
            </a:r>
            <a:r>
              <a:rPr lang="en-US" baseline="30000" dirty="0"/>
              <a:t>nd</a:t>
            </a:r>
            <a:r>
              <a:rPr lang="en-US" dirty="0"/>
              <a:t> coming</a:t>
            </a:r>
          </a:p>
        </p:txBody>
      </p:sp>
      <p:sp>
        <p:nvSpPr>
          <p:cNvPr id="3" name="Title 2">
            <a:extLst>
              <a:ext uri="{FF2B5EF4-FFF2-40B4-BE49-F238E27FC236}">
                <a16:creationId xmlns:a16="http://schemas.microsoft.com/office/drawing/2014/main" id="{D6D615E8-1FF7-4FED-AB42-F353D11AE339}"/>
              </a:ext>
            </a:extLst>
          </p:cNvPr>
          <p:cNvSpPr>
            <a:spLocks noGrp="1"/>
          </p:cNvSpPr>
          <p:nvPr>
            <p:ph type="title"/>
          </p:nvPr>
        </p:nvSpPr>
        <p:spPr/>
        <p:txBody>
          <a:bodyPr/>
          <a:lstStyle/>
          <a:p>
            <a:r>
              <a:rPr lang="en-US" dirty="0"/>
              <a:t>Luke 19:11-27</a:t>
            </a:r>
          </a:p>
        </p:txBody>
      </p:sp>
    </p:spTree>
    <p:extLst>
      <p:ext uri="{BB962C8B-B14F-4D97-AF65-F5344CB8AC3E}">
        <p14:creationId xmlns:p14="http://schemas.microsoft.com/office/powerpoint/2010/main" val="125764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96</TotalTime>
  <Words>1557</Words>
  <Application>Microsoft Office PowerPoint</Application>
  <PresentationFormat>Widescreen</PresentationFormat>
  <Paragraphs>106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Lucida Sans Unicode</vt:lpstr>
      <vt:lpstr>Verdana</vt:lpstr>
      <vt:lpstr>Wingdings 2</vt:lpstr>
      <vt:lpstr>Wingdings 3</vt:lpstr>
      <vt:lpstr>Theme Luke</vt:lpstr>
      <vt:lpstr>Luke Part 2</vt:lpstr>
      <vt:lpstr>Review and  Jesus on His way to Jerusalem</vt:lpstr>
      <vt:lpstr>Luke 18:31-34</vt:lpstr>
      <vt:lpstr>Luke 18:35-43</vt:lpstr>
      <vt:lpstr>Faith</vt:lpstr>
      <vt:lpstr>Luke 18</vt:lpstr>
      <vt:lpstr>Luke 19:1-10</vt:lpstr>
      <vt:lpstr>Cross References</vt:lpstr>
      <vt:lpstr>Luke 19:11-27</vt:lpstr>
      <vt:lpstr>Luke 19:11-27</vt:lpstr>
      <vt:lpstr>Cross References</vt:lpstr>
      <vt:lpstr>Cross References</vt:lpstr>
      <vt:lpstr>Luke 19:28-40</vt:lpstr>
      <vt:lpstr>Luke 19:41-44</vt:lpstr>
      <vt:lpstr>Luke 19:45-48</vt:lpstr>
      <vt:lpstr>Kingdom of God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Part 2</dc:title>
  <dc:creator>Ron Goins</dc:creator>
  <cp:lastModifiedBy>Ron Goins</cp:lastModifiedBy>
  <cp:revision>14</cp:revision>
  <dcterms:created xsi:type="dcterms:W3CDTF">2022-01-26T14:26:43Z</dcterms:created>
  <dcterms:modified xsi:type="dcterms:W3CDTF">2022-01-26T16:03:43Z</dcterms:modified>
</cp:coreProperties>
</file>