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0" d="100"/>
          <a:sy n="90"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7CB2860-0357-420B-9B0C-790A2C442696}" type="datetimeFigureOut">
              <a:rPr lang="en-US" smtClean="0"/>
              <a:t>10/6/2021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7353C43-C7B8-4C80-A69F-4F88D7958AB6}" type="slidenum">
              <a:rPr lang="en-US" smtClean="0"/>
              <a:t>‹#›</a:t>
            </a:fld>
            <a:endParaRPr lang="en-US"/>
          </a:p>
        </p:txBody>
      </p:sp>
    </p:spTree>
    <p:extLst>
      <p:ext uri="{BB962C8B-B14F-4D97-AF65-F5344CB8AC3E}">
        <p14:creationId xmlns:p14="http://schemas.microsoft.com/office/powerpoint/2010/main" val="957451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7CB2860-0357-420B-9B0C-790A2C442696}"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353C43-C7B8-4C80-A69F-4F88D7958AB6}" type="slidenum">
              <a:rPr lang="en-US" smtClean="0"/>
              <a:t>‹#›</a:t>
            </a:fld>
            <a:endParaRPr lang="en-US"/>
          </a:p>
        </p:txBody>
      </p:sp>
    </p:spTree>
    <p:extLst>
      <p:ext uri="{BB962C8B-B14F-4D97-AF65-F5344CB8AC3E}">
        <p14:creationId xmlns:p14="http://schemas.microsoft.com/office/powerpoint/2010/main" val="1434669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7CB2860-0357-420B-9B0C-790A2C442696}"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353C43-C7B8-4C80-A69F-4F88D7958AB6}" type="slidenum">
              <a:rPr lang="en-US" smtClean="0"/>
              <a:t>‹#›</a:t>
            </a:fld>
            <a:endParaRPr lang="en-US"/>
          </a:p>
        </p:txBody>
      </p:sp>
    </p:spTree>
    <p:extLst>
      <p:ext uri="{BB962C8B-B14F-4D97-AF65-F5344CB8AC3E}">
        <p14:creationId xmlns:p14="http://schemas.microsoft.com/office/powerpoint/2010/main" val="3934346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7CB2860-0357-420B-9B0C-790A2C442696}"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353C43-C7B8-4C80-A69F-4F88D7958AB6}"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38289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7CB2860-0357-420B-9B0C-790A2C442696}"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353C43-C7B8-4C80-A69F-4F88D7958AB6}" type="slidenum">
              <a:rPr lang="en-US" smtClean="0"/>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192036168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7CB2860-0357-420B-9B0C-790A2C442696}" type="datetimeFigureOut">
              <a:rPr lang="en-US" smtClean="0"/>
              <a:t>10/6/2021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353C43-C7B8-4C80-A69F-4F88D7958AB6}"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238622296"/>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7CB2860-0357-420B-9B0C-790A2C442696}" type="datetimeFigureOut">
              <a:rPr lang="en-US" smtClean="0"/>
              <a:t>10/6/2021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353C43-C7B8-4C80-A69F-4F88D7958AB6}" type="slidenum">
              <a:rPr lang="en-US" smtClean="0"/>
              <a:t>‹#›</a:t>
            </a:fld>
            <a:endParaRPr lang="en-US"/>
          </a:p>
        </p:txBody>
      </p:sp>
    </p:spTree>
    <p:extLst>
      <p:ext uri="{BB962C8B-B14F-4D97-AF65-F5344CB8AC3E}">
        <p14:creationId xmlns:p14="http://schemas.microsoft.com/office/powerpoint/2010/main" val="3109072671"/>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7CB2860-0357-420B-9B0C-790A2C442696}" type="datetimeFigureOut">
              <a:rPr lang="en-US" smtClean="0"/>
              <a:t>10/6/2021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353C43-C7B8-4C80-A69F-4F88D7958AB6}"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244665934"/>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B2860-0357-420B-9B0C-790A2C442696}" type="datetimeFigureOut">
              <a:rPr lang="en-US" smtClean="0"/>
              <a:t>10/6/2021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353C43-C7B8-4C80-A69F-4F88D7958AB6}" type="slidenum">
              <a:rPr lang="en-US" smtClean="0"/>
              <a:t>‹#›</a:t>
            </a:fld>
            <a:endParaRPr lang="en-US"/>
          </a:p>
        </p:txBody>
      </p:sp>
    </p:spTree>
    <p:extLst>
      <p:ext uri="{BB962C8B-B14F-4D97-AF65-F5344CB8AC3E}">
        <p14:creationId xmlns:p14="http://schemas.microsoft.com/office/powerpoint/2010/main" val="4076733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F7CB2860-0357-420B-9B0C-790A2C442696}" type="datetimeFigureOut">
              <a:rPr lang="en-US" smtClean="0"/>
              <a:t>10/6/2021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353C43-C7B8-4C80-A69F-4F88D7958AB6}" type="slidenum">
              <a:rPr lang="en-US" smtClean="0"/>
              <a:t>‹#›</a:t>
            </a:fld>
            <a:endParaRPr lang="en-US"/>
          </a:p>
        </p:txBody>
      </p:sp>
    </p:spTree>
    <p:extLst>
      <p:ext uri="{BB962C8B-B14F-4D97-AF65-F5344CB8AC3E}">
        <p14:creationId xmlns:p14="http://schemas.microsoft.com/office/powerpoint/2010/main" val="1667008235"/>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7CB2860-0357-420B-9B0C-790A2C442696}" type="datetimeFigureOut">
              <a:rPr lang="en-US" smtClean="0"/>
              <a:t>10/6/2021</a:t>
            </a:fld>
            <a:endParaRPr lang="en-US"/>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7353C43-C7B8-4C80-A69F-4F88D7958AB6}" type="slidenum">
              <a:rPr lang="en-US" smtClean="0"/>
              <a:t>‹#›</a:t>
            </a:fld>
            <a:endParaRPr lang="en-US"/>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2294286526"/>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F7CB2860-0357-420B-9B0C-790A2C442696}" type="datetimeFigureOut">
              <a:rPr lang="en-US" smtClean="0"/>
              <a:t>10/6/2021</a:t>
            </a:fld>
            <a:endParaRPr lang="en-US"/>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77353C43-C7B8-4C80-A69F-4F88D7958AB6}" type="slidenum">
              <a:rPr lang="en-US" smtClean="0"/>
              <a:t>‹#›</a:t>
            </a:fld>
            <a:endParaRPr lang="en-US"/>
          </a:p>
        </p:txBody>
      </p:sp>
    </p:spTree>
    <p:extLst>
      <p:ext uri="{BB962C8B-B14F-4D97-AF65-F5344CB8AC3E}">
        <p14:creationId xmlns:p14="http://schemas.microsoft.com/office/powerpoint/2010/main" val="19187652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9AB5F-59F2-4998-B6B0-E1EBBCBD2831}"/>
              </a:ext>
            </a:extLst>
          </p:cNvPr>
          <p:cNvSpPr>
            <a:spLocks noGrp="1"/>
          </p:cNvSpPr>
          <p:nvPr>
            <p:ph type="ctrTitle"/>
          </p:nvPr>
        </p:nvSpPr>
        <p:spPr/>
        <p:txBody>
          <a:bodyPr/>
          <a:lstStyle/>
          <a:p>
            <a:r>
              <a:rPr lang="en-US" dirty="0"/>
              <a:t>Luke Part 1</a:t>
            </a:r>
          </a:p>
        </p:txBody>
      </p:sp>
      <p:sp>
        <p:nvSpPr>
          <p:cNvPr id="3" name="Subtitle 2">
            <a:extLst>
              <a:ext uri="{FF2B5EF4-FFF2-40B4-BE49-F238E27FC236}">
                <a16:creationId xmlns:a16="http://schemas.microsoft.com/office/drawing/2014/main" id="{34398F8C-3733-4F3D-B3F9-3D10D65C9071}"/>
              </a:ext>
            </a:extLst>
          </p:cNvPr>
          <p:cNvSpPr>
            <a:spLocks noGrp="1"/>
          </p:cNvSpPr>
          <p:nvPr>
            <p:ph type="subTitle" idx="1"/>
          </p:nvPr>
        </p:nvSpPr>
        <p:spPr/>
        <p:txBody>
          <a:bodyPr/>
          <a:lstStyle/>
          <a:p>
            <a:r>
              <a:rPr lang="en-US" dirty="0"/>
              <a:t>Lesson 7</a:t>
            </a:r>
          </a:p>
        </p:txBody>
      </p:sp>
    </p:spTree>
    <p:extLst>
      <p:ext uri="{BB962C8B-B14F-4D97-AF65-F5344CB8AC3E}">
        <p14:creationId xmlns:p14="http://schemas.microsoft.com/office/powerpoint/2010/main" val="2400883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239DBD1-2E79-49B3-B927-A0CA04197306}"/>
              </a:ext>
            </a:extLst>
          </p:cNvPr>
          <p:cNvSpPr>
            <a:spLocks noGrp="1"/>
          </p:cNvSpPr>
          <p:nvPr>
            <p:ph idx="1"/>
          </p:nvPr>
        </p:nvSpPr>
        <p:spPr/>
        <p:txBody>
          <a:bodyPr/>
          <a:lstStyle/>
          <a:p>
            <a:r>
              <a:rPr lang="en-US" b="1" dirty="0"/>
              <a:t>Phil. 3:7-14  </a:t>
            </a:r>
            <a:r>
              <a:rPr lang="en-US" dirty="0"/>
              <a:t>Forgetting what is behind</a:t>
            </a:r>
          </a:p>
          <a:p>
            <a:r>
              <a:rPr lang="en-US" dirty="0"/>
              <a:t>Press on toward the call, following Jesus and being like Him</a:t>
            </a:r>
          </a:p>
          <a:p>
            <a:r>
              <a:rPr lang="en-US" b="1" dirty="0"/>
              <a:t>Ps. 27  </a:t>
            </a:r>
            <a:r>
              <a:rPr lang="en-US" dirty="0"/>
              <a:t>One thing I have asked from the Lord, that I shall seek; that I may dwell in the house of the Lord all the days of my life. Your face I shall seek.</a:t>
            </a:r>
          </a:p>
          <a:p>
            <a:r>
              <a:rPr lang="en-US" dirty="0"/>
              <a:t>Wait for the Lord; be strong and let your heart take courage. Yes, wait for the Lord.</a:t>
            </a:r>
          </a:p>
          <a:p>
            <a:r>
              <a:rPr lang="en-US" b="1" dirty="0"/>
              <a:t>Possible Theme:</a:t>
            </a:r>
            <a:r>
              <a:rPr lang="en-US" dirty="0"/>
              <a:t> 70 sent out; good Samaritan; Mary and Martha</a:t>
            </a:r>
          </a:p>
        </p:txBody>
      </p:sp>
      <p:sp>
        <p:nvSpPr>
          <p:cNvPr id="3" name="Title 2">
            <a:extLst>
              <a:ext uri="{FF2B5EF4-FFF2-40B4-BE49-F238E27FC236}">
                <a16:creationId xmlns:a16="http://schemas.microsoft.com/office/drawing/2014/main" id="{0E62E09C-9126-430F-A52C-1D1705FD8375}"/>
              </a:ext>
            </a:extLst>
          </p:cNvPr>
          <p:cNvSpPr>
            <a:spLocks noGrp="1"/>
          </p:cNvSpPr>
          <p:nvPr>
            <p:ph type="title"/>
          </p:nvPr>
        </p:nvSpPr>
        <p:spPr/>
        <p:txBody>
          <a:bodyPr/>
          <a:lstStyle/>
          <a:p>
            <a:r>
              <a:rPr lang="en-US" dirty="0"/>
              <a:t>Cross References</a:t>
            </a:r>
          </a:p>
        </p:txBody>
      </p:sp>
    </p:spTree>
    <p:extLst>
      <p:ext uri="{BB962C8B-B14F-4D97-AF65-F5344CB8AC3E}">
        <p14:creationId xmlns:p14="http://schemas.microsoft.com/office/powerpoint/2010/main" val="1547726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7E2FB7-ECA7-4DC6-A8FC-488D460D088F}"/>
              </a:ext>
            </a:extLst>
          </p:cNvPr>
          <p:cNvSpPr>
            <a:spLocks noGrp="1"/>
          </p:cNvSpPr>
          <p:nvPr>
            <p:ph idx="1"/>
          </p:nvPr>
        </p:nvSpPr>
        <p:spPr/>
        <p:txBody>
          <a:bodyPr>
            <a:normAutofit fontScale="92500"/>
          </a:bodyPr>
          <a:lstStyle/>
          <a:p>
            <a:r>
              <a:rPr lang="en-US" dirty="0"/>
              <a:t>Jesus appointed 70 disciples to go out in pairs to every city He Himself was going to come to (9:1-2 chose the 12)</a:t>
            </a:r>
          </a:p>
          <a:p>
            <a:r>
              <a:rPr lang="en-US" dirty="0"/>
              <a:t>His instructions were very similar to the 12</a:t>
            </a:r>
          </a:p>
          <a:p>
            <a:r>
              <a:rPr lang="en-US" dirty="0"/>
              <a:t>Those who didn’t receive them faced judgment for not repenting.</a:t>
            </a:r>
          </a:p>
          <a:p>
            <a:r>
              <a:rPr lang="en-US" dirty="0"/>
              <a:t>They were to say: “The kingdom of God has come near to you.”</a:t>
            </a:r>
          </a:p>
          <a:p>
            <a:r>
              <a:rPr lang="en-US" dirty="0"/>
              <a:t>The message was the same whether they received them or not.</a:t>
            </a:r>
          </a:p>
          <a:p>
            <a:r>
              <a:rPr lang="en-US" dirty="0"/>
              <a:t>“The kingdom of God” was represented by them and their message</a:t>
            </a:r>
          </a:p>
          <a:p>
            <a:r>
              <a:rPr lang="en-US" dirty="0"/>
              <a:t>It is the same with us: we represent the kingdom of God as believers in Messiah</a:t>
            </a:r>
          </a:p>
        </p:txBody>
      </p:sp>
      <p:sp>
        <p:nvSpPr>
          <p:cNvPr id="2" name="Title 1">
            <a:extLst>
              <a:ext uri="{FF2B5EF4-FFF2-40B4-BE49-F238E27FC236}">
                <a16:creationId xmlns:a16="http://schemas.microsoft.com/office/drawing/2014/main" id="{CDE090BC-2AA2-454E-961E-B6231D7A1716}"/>
              </a:ext>
            </a:extLst>
          </p:cNvPr>
          <p:cNvSpPr>
            <a:spLocks noGrp="1"/>
          </p:cNvSpPr>
          <p:nvPr>
            <p:ph type="title"/>
          </p:nvPr>
        </p:nvSpPr>
        <p:spPr/>
        <p:txBody>
          <a:bodyPr/>
          <a:lstStyle/>
          <a:p>
            <a:r>
              <a:rPr lang="en-US" dirty="0"/>
              <a:t>Luke 10:1-12</a:t>
            </a:r>
          </a:p>
        </p:txBody>
      </p:sp>
    </p:spTree>
    <p:extLst>
      <p:ext uri="{BB962C8B-B14F-4D97-AF65-F5344CB8AC3E}">
        <p14:creationId xmlns:p14="http://schemas.microsoft.com/office/powerpoint/2010/main" val="1892967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2A6866-54AA-48A1-A4E1-4D3B2B6BBA21}"/>
              </a:ext>
            </a:extLst>
          </p:cNvPr>
          <p:cNvSpPr>
            <a:spLocks noGrp="1"/>
          </p:cNvSpPr>
          <p:nvPr>
            <p:ph idx="1"/>
          </p:nvPr>
        </p:nvSpPr>
        <p:spPr/>
        <p:txBody>
          <a:bodyPr>
            <a:normAutofit fontScale="92500"/>
          </a:bodyPr>
          <a:lstStyle/>
          <a:p>
            <a:r>
              <a:rPr lang="en-US" dirty="0"/>
              <a:t>It will be more tolerable in that day (judgment Day) for Sodom than for that city (which rejected the gospel)</a:t>
            </a:r>
          </a:p>
          <a:p>
            <a:r>
              <a:rPr lang="en-US" dirty="0"/>
              <a:t>Why? They had not seen and heard the gospel and had Messiah in their presence</a:t>
            </a:r>
          </a:p>
          <a:p>
            <a:r>
              <a:rPr lang="en-US" b="1" dirty="0"/>
              <a:t>Rom. 1:18-19 </a:t>
            </a:r>
            <a:r>
              <a:rPr lang="en-US" dirty="0"/>
              <a:t>For the wrath of God is revealed from heaven against all ungodliness and unrighteousness of men who suppress the truth in unrighteousness, because that which is known about God is evident within them; for God made it evident to them.</a:t>
            </a:r>
          </a:p>
          <a:p>
            <a:r>
              <a:rPr lang="en-US" dirty="0"/>
              <a:t>Sodom was known for its homosexuality and immorality. They had suppressed the truth within themselves. Yet TRUTH was standing before those in the cities that rejected the gospel.</a:t>
            </a:r>
          </a:p>
        </p:txBody>
      </p:sp>
      <p:sp>
        <p:nvSpPr>
          <p:cNvPr id="2" name="Title 1">
            <a:extLst>
              <a:ext uri="{FF2B5EF4-FFF2-40B4-BE49-F238E27FC236}">
                <a16:creationId xmlns:a16="http://schemas.microsoft.com/office/drawing/2014/main" id="{3C44E956-D0D0-4CFA-907F-58D6566154D6}"/>
              </a:ext>
            </a:extLst>
          </p:cNvPr>
          <p:cNvSpPr>
            <a:spLocks noGrp="1"/>
          </p:cNvSpPr>
          <p:nvPr>
            <p:ph type="title"/>
          </p:nvPr>
        </p:nvSpPr>
        <p:spPr/>
        <p:txBody>
          <a:bodyPr/>
          <a:lstStyle/>
          <a:p>
            <a:r>
              <a:rPr lang="en-US" dirty="0"/>
              <a:t>Luke 10:12 </a:t>
            </a:r>
          </a:p>
        </p:txBody>
      </p:sp>
    </p:spTree>
    <p:extLst>
      <p:ext uri="{BB962C8B-B14F-4D97-AF65-F5344CB8AC3E}">
        <p14:creationId xmlns:p14="http://schemas.microsoft.com/office/powerpoint/2010/main" val="3901431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D11BD4-F7FB-4678-8B37-2C111639F76E}"/>
              </a:ext>
            </a:extLst>
          </p:cNvPr>
          <p:cNvSpPr>
            <a:spLocks noGrp="1"/>
          </p:cNvSpPr>
          <p:nvPr>
            <p:ph idx="1"/>
          </p:nvPr>
        </p:nvSpPr>
        <p:spPr/>
        <p:txBody>
          <a:bodyPr/>
          <a:lstStyle/>
          <a:p>
            <a:r>
              <a:rPr lang="en-US" dirty="0"/>
              <a:t>What miracles had been performed in </a:t>
            </a:r>
            <a:r>
              <a:rPr lang="en-US" dirty="0" err="1"/>
              <a:t>Chorazin</a:t>
            </a:r>
            <a:r>
              <a:rPr lang="en-US" dirty="0"/>
              <a:t> and Bethsaida?</a:t>
            </a:r>
          </a:p>
          <a:p>
            <a:r>
              <a:rPr lang="en-US" dirty="0"/>
              <a:t>None recorded in </a:t>
            </a:r>
            <a:r>
              <a:rPr lang="en-US" dirty="0" err="1"/>
              <a:t>Chorazin</a:t>
            </a:r>
            <a:r>
              <a:rPr lang="en-US" dirty="0"/>
              <a:t>, but in Bethsaida: </a:t>
            </a:r>
            <a:r>
              <a:rPr lang="en-US" b="1" dirty="0"/>
              <a:t>9:11</a:t>
            </a:r>
            <a:r>
              <a:rPr lang="en-US" dirty="0"/>
              <a:t> Healing of the sick, </a:t>
            </a:r>
            <a:r>
              <a:rPr lang="en-US" b="1" dirty="0"/>
              <a:t>Mark 6:45-48 </a:t>
            </a:r>
            <a:r>
              <a:rPr lang="en-US" dirty="0"/>
              <a:t>Jesus walked on water and </a:t>
            </a:r>
            <a:r>
              <a:rPr lang="en-US" b="1" dirty="0"/>
              <a:t>8:22-26 </a:t>
            </a:r>
            <a:r>
              <a:rPr lang="en-US" dirty="0"/>
              <a:t>He healed a blind man</a:t>
            </a:r>
          </a:p>
          <a:p>
            <a:r>
              <a:rPr lang="en-US" b="1" dirty="0"/>
              <a:t>Vs. 12, 14 </a:t>
            </a:r>
            <a:r>
              <a:rPr lang="en-US" dirty="0"/>
              <a:t>“That day” is the day of judgment in </a:t>
            </a:r>
            <a:r>
              <a:rPr lang="en-US" b="1" dirty="0"/>
              <a:t>Rev. 20:11-15</a:t>
            </a:r>
          </a:p>
          <a:p>
            <a:r>
              <a:rPr lang="en-US" dirty="0"/>
              <a:t>Judgment of the dead: both death and Hades give up their dead, those whose names are not written in the Book of Life.</a:t>
            </a:r>
          </a:p>
          <a:p>
            <a:r>
              <a:rPr lang="en-US" dirty="0"/>
              <a:t>They are thrown into the Lake of Fire; the second death</a:t>
            </a:r>
          </a:p>
          <a:p>
            <a:r>
              <a:rPr lang="en-US" dirty="0"/>
              <a:t>This is the fate of Capernaum; Jesus’ home base.</a:t>
            </a:r>
          </a:p>
          <a:p>
            <a:endParaRPr lang="en-US" dirty="0"/>
          </a:p>
        </p:txBody>
      </p:sp>
      <p:sp>
        <p:nvSpPr>
          <p:cNvPr id="2" name="Title 1">
            <a:extLst>
              <a:ext uri="{FF2B5EF4-FFF2-40B4-BE49-F238E27FC236}">
                <a16:creationId xmlns:a16="http://schemas.microsoft.com/office/drawing/2014/main" id="{28636933-CDD0-4851-89CB-1A53EC47CBCB}"/>
              </a:ext>
            </a:extLst>
          </p:cNvPr>
          <p:cNvSpPr>
            <a:spLocks noGrp="1"/>
          </p:cNvSpPr>
          <p:nvPr>
            <p:ph type="title"/>
          </p:nvPr>
        </p:nvSpPr>
        <p:spPr/>
        <p:txBody>
          <a:bodyPr/>
          <a:lstStyle/>
          <a:p>
            <a:r>
              <a:rPr lang="en-US" dirty="0"/>
              <a:t>Luke 10:13 -15</a:t>
            </a:r>
          </a:p>
        </p:txBody>
      </p:sp>
    </p:spTree>
    <p:extLst>
      <p:ext uri="{BB962C8B-B14F-4D97-AF65-F5344CB8AC3E}">
        <p14:creationId xmlns:p14="http://schemas.microsoft.com/office/powerpoint/2010/main" val="3553536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ACF6A9-239B-443F-B7CD-84D19C83254F}"/>
              </a:ext>
            </a:extLst>
          </p:cNvPr>
          <p:cNvSpPr>
            <a:spLocks noGrp="1"/>
          </p:cNvSpPr>
          <p:nvPr>
            <p:ph idx="1"/>
          </p:nvPr>
        </p:nvSpPr>
        <p:spPr/>
        <p:txBody>
          <a:bodyPr>
            <a:normAutofit fontScale="92500" lnSpcReduction="20000"/>
          </a:bodyPr>
          <a:lstStyle/>
          <a:p>
            <a:r>
              <a:rPr lang="en-US" dirty="0"/>
              <a:t>The 70 represent Jesus in every way, as do WE!</a:t>
            </a:r>
          </a:p>
          <a:p>
            <a:r>
              <a:rPr lang="en-US" dirty="0"/>
              <a:t>If they listened to them, they listened to Jesus and the Father</a:t>
            </a:r>
          </a:p>
          <a:p>
            <a:r>
              <a:rPr lang="en-US" dirty="0"/>
              <a:t>If they rejected them, they rejected Jesus and the Father</a:t>
            </a:r>
          </a:p>
          <a:p>
            <a:r>
              <a:rPr lang="en-US" dirty="0"/>
              <a:t>The 70 returned with joy because even the demons were subject to them in Jesus’ name.</a:t>
            </a:r>
          </a:p>
          <a:p>
            <a:r>
              <a:rPr lang="en-US" dirty="0"/>
              <a:t>But Jesus wants them to rejoice that their names are written in the Book of Life; recorded in heaven.</a:t>
            </a:r>
          </a:p>
          <a:p>
            <a:r>
              <a:rPr lang="en-US" b="1" dirty="0"/>
              <a:t>Vs. 18 </a:t>
            </a:r>
            <a:r>
              <a:rPr lang="en-US" dirty="0"/>
              <a:t>I was watching Satan fall from heaven like lightning.” He saw them overcoming Satan as they cast out demons, using the authority of His name that He had given them.</a:t>
            </a:r>
          </a:p>
          <a:p>
            <a:r>
              <a:rPr lang="en-US" b="1" dirty="0"/>
              <a:t>Is. 14:12</a:t>
            </a:r>
            <a:r>
              <a:rPr lang="en-US" dirty="0"/>
              <a:t>, How you have fallen from heaven</a:t>
            </a:r>
          </a:p>
          <a:p>
            <a:r>
              <a:rPr lang="en-US" b="1" dirty="0"/>
              <a:t>Rev. 9:1; 12:8,9 </a:t>
            </a:r>
            <a:r>
              <a:rPr lang="en-US" dirty="0"/>
              <a:t>No longer a place found for the dragon and his angels.</a:t>
            </a:r>
          </a:p>
          <a:p>
            <a:endParaRPr lang="en-US" dirty="0"/>
          </a:p>
        </p:txBody>
      </p:sp>
      <p:sp>
        <p:nvSpPr>
          <p:cNvPr id="2" name="Title 1">
            <a:extLst>
              <a:ext uri="{FF2B5EF4-FFF2-40B4-BE49-F238E27FC236}">
                <a16:creationId xmlns:a16="http://schemas.microsoft.com/office/drawing/2014/main" id="{6B9231F6-CC34-4B00-88EE-A65CDF6DF7CA}"/>
              </a:ext>
            </a:extLst>
          </p:cNvPr>
          <p:cNvSpPr>
            <a:spLocks noGrp="1"/>
          </p:cNvSpPr>
          <p:nvPr>
            <p:ph type="title"/>
          </p:nvPr>
        </p:nvSpPr>
        <p:spPr/>
        <p:txBody>
          <a:bodyPr/>
          <a:lstStyle/>
          <a:p>
            <a:r>
              <a:rPr lang="en-US" dirty="0"/>
              <a:t>Luke 10:16 -20</a:t>
            </a:r>
          </a:p>
        </p:txBody>
      </p:sp>
    </p:spTree>
    <p:extLst>
      <p:ext uri="{BB962C8B-B14F-4D97-AF65-F5344CB8AC3E}">
        <p14:creationId xmlns:p14="http://schemas.microsoft.com/office/powerpoint/2010/main" val="2577824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BA853A-8A39-4512-B41D-39B0791AC739}"/>
              </a:ext>
            </a:extLst>
          </p:cNvPr>
          <p:cNvSpPr>
            <a:spLocks noGrp="1"/>
          </p:cNvSpPr>
          <p:nvPr>
            <p:ph idx="1"/>
          </p:nvPr>
        </p:nvSpPr>
        <p:spPr/>
        <p:txBody>
          <a:bodyPr>
            <a:normAutofit fontScale="92500" lnSpcReduction="20000"/>
          </a:bodyPr>
          <a:lstStyle/>
          <a:p>
            <a:r>
              <a:rPr lang="en-US" dirty="0"/>
              <a:t>“These things” hidden from the wise and intelligent but revealed to infants.</a:t>
            </a:r>
          </a:p>
          <a:p>
            <a:r>
              <a:rPr lang="en-US" dirty="0"/>
              <a:t>All “things” have been handed over to the Son by the Father</a:t>
            </a:r>
          </a:p>
          <a:p>
            <a:r>
              <a:rPr lang="en-US" dirty="0"/>
              <a:t>Blessed are the eyes which SEE the “things” you SEE. Jesus in their presence and they recognize Him as Messiah.</a:t>
            </a:r>
          </a:p>
          <a:p>
            <a:r>
              <a:rPr lang="en-US" dirty="0"/>
              <a:t>Prophets and kings wished to see the “things” they saw and hear the “things” they heard. </a:t>
            </a:r>
            <a:r>
              <a:rPr lang="en-US" b="1" dirty="0"/>
              <a:t>I Pet. 1 </a:t>
            </a:r>
            <a:r>
              <a:rPr lang="en-US" dirty="0"/>
              <a:t>The prophets knew they were serving others</a:t>
            </a:r>
          </a:p>
          <a:p>
            <a:r>
              <a:rPr lang="en-US" b="1" dirty="0"/>
              <a:t>John 9</a:t>
            </a:r>
            <a:r>
              <a:rPr lang="en-US" dirty="0"/>
              <a:t> God gives the right to be His children to those who receive Jesus</a:t>
            </a:r>
          </a:p>
          <a:p>
            <a:r>
              <a:rPr lang="en-US" b="1" dirty="0"/>
              <a:t>I Cor. 1:26-31 </a:t>
            </a:r>
            <a:r>
              <a:rPr lang="en-US" dirty="0"/>
              <a:t>God didn’t choose many wise, mighty or noble but the foolish, weak, base and despised; those who aren’t worth noticing according to the world, to reveal Himself to.</a:t>
            </a:r>
          </a:p>
          <a:p>
            <a:endParaRPr lang="en-US" dirty="0"/>
          </a:p>
        </p:txBody>
      </p:sp>
      <p:sp>
        <p:nvSpPr>
          <p:cNvPr id="2" name="Title 1">
            <a:extLst>
              <a:ext uri="{FF2B5EF4-FFF2-40B4-BE49-F238E27FC236}">
                <a16:creationId xmlns:a16="http://schemas.microsoft.com/office/drawing/2014/main" id="{E07864CE-9E62-405E-8095-16FA3B1E0D70}"/>
              </a:ext>
            </a:extLst>
          </p:cNvPr>
          <p:cNvSpPr>
            <a:spLocks noGrp="1"/>
          </p:cNvSpPr>
          <p:nvPr>
            <p:ph type="title"/>
          </p:nvPr>
        </p:nvSpPr>
        <p:spPr/>
        <p:txBody>
          <a:bodyPr/>
          <a:lstStyle/>
          <a:p>
            <a:r>
              <a:rPr lang="en-US" dirty="0"/>
              <a:t>Luke 10:21 -24</a:t>
            </a:r>
          </a:p>
        </p:txBody>
      </p:sp>
    </p:spTree>
    <p:extLst>
      <p:ext uri="{BB962C8B-B14F-4D97-AF65-F5344CB8AC3E}">
        <p14:creationId xmlns:p14="http://schemas.microsoft.com/office/powerpoint/2010/main" val="3379679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68BCA6-6E1D-4B55-9238-C648C5C6A37F}"/>
              </a:ext>
            </a:extLst>
          </p:cNvPr>
          <p:cNvSpPr>
            <a:spLocks noGrp="1"/>
          </p:cNvSpPr>
          <p:nvPr>
            <p:ph idx="1"/>
          </p:nvPr>
        </p:nvSpPr>
        <p:spPr/>
        <p:txBody>
          <a:bodyPr/>
          <a:lstStyle/>
          <a:p>
            <a:r>
              <a:rPr lang="en-US" dirty="0"/>
              <a:t>The Lawyer and the Teacher Jesus</a:t>
            </a:r>
          </a:p>
          <a:p>
            <a:r>
              <a:rPr lang="en-US" dirty="0"/>
              <a:t>A lawyer came to test Jesus by asking Him how to inherit eternal life</a:t>
            </a:r>
          </a:p>
          <a:p>
            <a:r>
              <a:rPr lang="en-US" dirty="0"/>
              <a:t>A lawyer not only studied the law and was an expert in it, but also interpreted how to apply it to everyday life</a:t>
            </a:r>
          </a:p>
          <a:p>
            <a:r>
              <a:rPr lang="en-US" dirty="0"/>
              <a:t>Jesus answers with a question: What is written in the Law? How does it read to you?”</a:t>
            </a:r>
          </a:p>
          <a:p>
            <a:r>
              <a:rPr lang="en-US" dirty="0"/>
              <a:t>Love God and love your neighbor. But…..who is my neighbor?</a:t>
            </a:r>
          </a:p>
          <a:p>
            <a:r>
              <a:rPr lang="en-US" dirty="0"/>
              <a:t>Parable of the Good Samaritan follows showing the lawyer WHO his neighbor is.</a:t>
            </a:r>
          </a:p>
        </p:txBody>
      </p:sp>
      <p:sp>
        <p:nvSpPr>
          <p:cNvPr id="2" name="Title 1">
            <a:extLst>
              <a:ext uri="{FF2B5EF4-FFF2-40B4-BE49-F238E27FC236}">
                <a16:creationId xmlns:a16="http://schemas.microsoft.com/office/drawing/2014/main" id="{F9C1169B-65E3-4220-9AFE-8C6AF5A20F5F}"/>
              </a:ext>
            </a:extLst>
          </p:cNvPr>
          <p:cNvSpPr>
            <a:spLocks noGrp="1"/>
          </p:cNvSpPr>
          <p:nvPr>
            <p:ph type="title"/>
          </p:nvPr>
        </p:nvSpPr>
        <p:spPr/>
        <p:txBody>
          <a:bodyPr/>
          <a:lstStyle/>
          <a:p>
            <a:r>
              <a:rPr lang="en-US" dirty="0"/>
              <a:t>Luke 10:25 -37</a:t>
            </a:r>
          </a:p>
        </p:txBody>
      </p:sp>
    </p:spTree>
    <p:extLst>
      <p:ext uri="{BB962C8B-B14F-4D97-AF65-F5344CB8AC3E}">
        <p14:creationId xmlns:p14="http://schemas.microsoft.com/office/powerpoint/2010/main" val="3732327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1CA9AC-77B5-4905-A692-0821573E0F2F}"/>
              </a:ext>
            </a:extLst>
          </p:cNvPr>
          <p:cNvSpPr>
            <a:spLocks noGrp="1"/>
          </p:cNvSpPr>
          <p:nvPr>
            <p:ph idx="1"/>
          </p:nvPr>
        </p:nvSpPr>
        <p:spPr/>
        <p:txBody>
          <a:bodyPr/>
          <a:lstStyle/>
          <a:p>
            <a:r>
              <a:rPr lang="en-US" dirty="0"/>
              <a:t>The Samaritan FELT compassion and acted on it</a:t>
            </a:r>
          </a:p>
          <a:p>
            <a:r>
              <a:rPr lang="en-US" dirty="0"/>
              <a:t>The Priest and Levite walked by on the other side of the road</a:t>
            </a:r>
          </a:p>
          <a:p>
            <a:r>
              <a:rPr lang="en-US" dirty="0"/>
              <a:t>This man who loved the Law was </a:t>
            </a:r>
            <a:r>
              <a:rPr lang="en-US" b="1" dirty="0"/>
              <a:t>not</a:t>
            </a:r>
            <a:r>
              <a:rPr lang="en-US" dirty="0"/>
              <a:t> to do as the priest and the Levite had done, but as the </a:t>
            </a:r>
            <a:r>
              <a:rPr lang="en-US" b="1" dirty="0"/>
              <a:t>Samaritan</a:t>
            </a:r>
            <a:r>
              <a:rPr lang="en-US" dirty="0"/>
              <a:t> had done.</a:t>
            </a:r>
          </a:p>
          <a:p>
            <a:r>
              <a:rPr lang="en-US" b="1" dirty="0"/>
              <a:t>2 Kings 17 </a:t>
            </a:r>
            <a:r>
              <a:rPr lang="en-US" dirty="0"/>
              <a:t>The Assyrians captured the northern kingdom whose capital was Samaria, resettled other races and intermarried so a mixing of religions had taken place.</a:t>
            </a:r>
          </a:p>
          <a:p>
            <a:r>
              <a:rPr lang="en-US" b="1" dirty="0"/>
              <a:t>2 Kings 17:41 </a:t>
            </a:r>
            <a:r>
              <a:rPr lang="en-US" dirty="0"/>
              <a:t>So while these nations feared the Lord, they also served their idols.</a:t>
            </a:r>
          </a:p>
          <a:p>
            <a:r>
              <a:rPr lang="en-US" b="1" dirty="0"/>
              <a:t>John 4</a:t>
            </a:r>
            <a:r>
              <a:rPr lang="en-US" dirty="0"/>
              <a:t>   Jews had no dealings with Samaritans</a:t>
            </a:r>
          </a:p>
          <a:p>
            <a:endParaRPr lang="en-US" dirty="0"/>
          </a:p>
        </p:txBody>
      </p:sp>
      <p:sp>
        <p:nvSpPr>
          <p:cNvPr id="2" name="Title 1">
            <a:extLst>
              <a:ext uri="{FF2B5EF4-FFF2-40B4-BE49-F238E27FC236}">
                <a16:creationId xmlns:a16="http://schemas.microsoft.com/office/drawing/2014/main" id="{AA1F0AFD-18B3-4D16-9B63-6C87D87A08F3}"/>
              </a:ext>
            </a:extLst>
          </p:cNvPr>
          <p:cNvSpPr>
            <a:spLocks noGrp="1"/>
          </p:cNvSpPr>
          <p:nvPr>
            <p:ph type="title"/>
          </p:nvPr>
        </p:nvSpPr>
        <p:spPr/>
        <p:txBody>
          <a:bodyPr/>
          <a:lstStyle/>
          <a:p>
            <a:r>
              <a:rPr lang="en-US" dirty="0"/>
              <a:t>Samaritan</a:t>
            </a:r>
          </a:p>
        </p:txBody>
      </p:sp>
    </p:spTree>
    <p:extLst>
      <p:ext uri="{BB962C8B-B14F-4D97-AF65-F5344CB8AC3E}">
        <p14:creationId xmlns:p14="http://schemas.microsoft.com/office/powerpoint/2010/main" val="2004784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9721821-3626-4B7C-82B6-89EF6EB3CD15}"/>
              </a:ext>
            </a:extLst>
          </p:cNvPr>
          <p:cNvSpPr>
            <a:spLocks noGrp="1"/>
          </p:cNvSpPr>
          <p:nvPr>
            <p:ph idx="1"/>
          </p:nvPr>
        </p:nvSpPr>
        <p:spPr/>
        <p:txBody>
          <a:bodyPr/>
          <a:lstStyle/>
          <a:p>
            <a:r>
              <a:rPr lang="en-US" dirty="0"/>
              <a:t>Mary and Martha</a:t>
            </a:r>
          </a:p>
          <a:p>
            <a:r>
              <a:rPr lang="en-US" dirty="0"/>
              <a:t>Martha was </a:t>
            </a:r>
            <a:r>
              <a:rPr lang="en-US" b="1" dirty="0"/>
              <a:t>distracted</a:t>
            </a:r>
            <a:r>
              <a:rPr lang="en-US" dirty="0"/>
              <a:t>: to be over-occupied, too busy about a thing, driven about mentally, to be distracted with cares</a:t>
            </a:r>
          </a:p>
          <a:p>
            <a:r>
              <a:rPr lang="en-US" dirty="0"/>
              <a:t>Only occurrence in Scripture</a:t>
            </a:r>
          </a:p>
          <a:p>
            <a:r>
              <a:rPr lang="en-US" dirty="0"/>
              <a:t>Mary was at Jesus’ feet, listening: </a:t>
            </a:r>
            <a:r>
              <a:rPr lang="en-US" dirty="0" err="1"/>
              <a:t>akou</a:t>
            </a:r>
            <a:r>
              <a:rPr lang="en-US" dirty="0"/>
              <a:t> – “to hear God’s voice which prompts Him to birth faith within”</a:t>
            </a:r>
          </a:p>
          <a:p>
            <a:r>
              <a:rPr lang="en-US" dirty="0"/>
              <a:t>Mary chose the good part, “thing”, which shall not be taken away from her.</a:t>
            </a:r>
          </a:p>
        </p:txBody>
      </p:sp>
      <p:sp>
        <p:nvSpPr>
          <p:cNvPr id="3" name="Title 2">
            <a:extLst>
              <a:ext uri="{FF2B5EF4-FFF2-40B4-BE49-F238E27FC236}">
                <a16:creationId xmlns:a16="http://schemas.microsoft.com/office/drawing/2014/main" id="{2D568154-F43C-4F04-B077-853F08276AE8}"/>
              </a:ext>
            </a:extLst>
          </p:cNvPr>
          <p:cNvSpPr>
            <a:spLocks noGrp="1"/>
          </p:cNvSpPr>
          <p:nvPr>
            <p:ph type="title"/>
          </p:nvPr>
        </p:nvSpPr>
        <p:spPr/>
        <p:txBody>
          <a:bodyPr/>
          <a:lstStyle/>
          <a:p>
            <a:r>
              <a:rPr lang="en-US" dirty="0"/>
              <a:t>Luke 10:38-42</a:t>
            </a:r>
          </a:p>
        </p:txBody>
      </p:sp>
    </p:spTree>
    <p:extLst>
      <p:ext uri="{BB962C8B-B14F-4D97-AF65-F5344CB8AC3E}">
        <p14:creationId xmlns:p14="http://schemas.microsoft.com/office/powerpoint/2010/main" val="2915253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 Luk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extLst>
    <a:ext uri="{05A4C25C-085E-4340-85A3-A5531E510DB2}">
      <thm15:themeFamily xmlns:thm15="http://schemas.microsoft.com/office/thememl/2012/main" name="Theme Luke" id="{955BE703-B9AE-4A5C-AFCF-AC282E1E427D}" vid="{2228BCD3-862B-4DDA-9176-8E058845AE29}"/>
    </a:ext>
  </a:extLst>
</a:theme>
</file>

<file path=docProps/app.xml><?xml version="1.0" encoding="utf-8"?>
<Properties xmlns="http://schemas.openxmlformats.org/officeDocument/2006/extended-properties" xmlns:vt="http://schemas.openxmlformats.org/officeDocument/2006/docPropsVTypes">
  <Template>Theme Luke</Template>
  <TotalTime>100</TotalTime>
  <Words>988</Words>
  <Application>Microsoft Office PowerPoint</Application>
  <PresentationFormat>Widescreen</PresentationFormat>
  <Paragraphs>64</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Lucida Sans Unicode</vt:lpstr>
      <vt:lpstr>Verdana</vt:lpstr>
      <vt:lpstr>Wingdings 2</vt:lpstr>
      <vt:lpstr>Wingdings 3</vt:lpstr>
      <vt:lpstr>Theme Luke</vt:lpstr>
      <vt:lpstr>Luke Part 1</vt:lpstr>
      <vt:lpstr>Luke 10:1-12</vt:lpstr>
      <vt:lpstr>Luke 10:12 </vt:lpstr>
      <vt:lpstr>Luke 10:13 -15</vt:lpstr>
      <vt:lpstr>Luke 10:16 -20</vt:lpstr>
      <vt:lpstr>Luke 10:21 -24</vt:lpstr>
      <vt:lpstr>Luke 10:25 -37</vt:lpstr>
      <vt:lpstr>Samaritan</vt:lpstr>
      <vt:lpstr>Luke 10:38-42</vt:lpstr>
      <vt:lpstr>Cross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Luke Part 1</dc:title>
  <dc:creator>Ron Goins</dc:creator>
  <cp:lastModifiedBy>Ron Goins</cp:lastModifiedBy>
  <cp:revision>15</cp:revision>
  <dcterms:created xsi:type="dcterms:W3CDTF">2021-10-06T13:42:34Z</dcterms:created>
  <dcterms:modified xsi:type="dcterms:W3CDTF">2021-10-06T18:33:37Z</dcterms:modified>
</cp:coreProperties>
</file>