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FF8375D0-D821-423F-932C-BEC392B8AE9B}" type="datetimeFigureOut">
              <a:rPr lang="en-US" smtClean="0"/>
              <a:t>3/4/2021</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9CD68AD6-21E9-4479-80D2-42402E696C1C}"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8375D0-D821-423F-932C-BEC392B8AE9B}" type="datetimeFigureOut">
              <a:rPr lang="en-US" smtClean="0"/>
              <a:t>3/4/2021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D68AD6-21E9-4479-80D2-42402E696C1C}"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8375D0-D821-423F-932C-BEC392B8AE9B}" type="datetimeFigureOut">
              <a:rPr lang="en-US" smtClean="0"/>
              <a:t>3/4/2021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D68AD6-21E9-4479-80D2-42402E696C1C}"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8375D0-D821-423F-932C-BEC392B8AE9B}" type="datetimeFigureOut">
              <a:rPr lang="en-US" smtClean="0"/>
              <a:t>3/4/2021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D68AD6-21E9-4479-80D2-42402E696C1C}"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8375D0-D821-423F-932C-BEC392B8AE9B}" type="datetimeFigureOut">
              <a:rPr lang="en-US" smtClean="0"/>
              <a:t>3/4/2021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D68AD6-21E9-4479-80D2-42402E696C1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F8375D0-D821-423F-932C-BEC392B8AE9B}" type="datetimeFigureOut">
              <a:rPr lang="en-US" smtClean="0"/>
              <a:t>3/4/2021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D68AD6-21E9-4479-80D2-42402E696C1C}"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F8375D0-D821-423F-932C-BEC392B8AE9B}" type="datetimeFigureOut">
              <a:rPr lang="en-US" smtClean="0"/>
              <a:t>3/4/2021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D68AD6-21E9-4479-80D2-42402E696C1C}"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F8375D0-D821-423F-932C-BEC392B8AE9B}" type="datetimeFigureOut">
              <a:rPr lang="en-US" smtClean="0"/>
              <a:t>3/4/2021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D68AD6-21E9-4479-80D2-42402E696C1C}"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8375D0-D821-423F-932C-BEC392B8AE9B}" type="datetimeFigureOut">
              <a:rPr lang="en-US" smtClean="0"/>
              <a:t>3/4/2021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D68AD6-21E9-4479-80D2-42402E696C1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8375D0-D821-423F-932C-BEC392B8AE9B}" type="datetimeFigureOut">
              <a:rPr lang="en-US" smtClean="0"/>
              <a:t>3/4/2021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D68AD6-21E9-4479-80D2-42402E696C1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8375D0-D821-423F-932C-BEC392B8AE9B}" type="datetimeFigureOut">
              <a:rPr lang="en-US" smtClean="0"/>
              <a:t>3/4/2021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D68AD6-21E9-4479-80D2-42402E696C1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F8375D0-D821-423F-932C-BEC392B8AE9B}" type="datetimeFigureOut">
              <a:rPr lang="en-US" smtClean="0"/>
              <a:t>3/4/2021</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9CD68AD6-21E9-4479-80D2-42402E696C1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Acts Part 2</a:t>
            </a:r>
            <a:endParaRPr lang="en-US" dirty="0"/>
          </a:p>
        </p:txBody>
      </p:sp>
      <p:sp>
        <p:nvSpPr>
          <p:cNvPr id="3" name="Subtitle 2"/>
          <p:cNvSpPr>
            <a:spLocks noGrp="1"/>
          </p:cNvSpPr>
          <p:nvPr>
            <p:ph type="subTitle" idx="1"/>
          </p:nvPr>
        </p:nvSpPr>
        <p:spPr/>
        <p:txBody>
          <a:bodyPr/>
          <a:lstStyle/>
          <a:p>
            <a:r>
              <a:rPr lang="en-US" dirty="0" smtClean="0"/>
              <a:t>Lesson 7</a:t>
            </a:r>
            <a:endParaRPr lang="en-US" dirty="0"/>
          </a:p>
        </p:txBody>
      </p:sp>
    </p:spTree>
    <p:extLst>
      <p:ext uri="{BB962C8B-B14F-4D97-AF65-F5344CB8AC3E}">
        <p14:creationId xmlns:p14="http://schemas.microsoft.com/office/powerpoint/2010/main" val="12514500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Possible Theme: </a:t>
            </a:r>
            <a:r>
              <a:rPr lang="en-US" dirty="0" smtClean="0"/>
              <a:t>Paul and Festus: Agrippa to Caesarea</a:t>
            </a:r>
          </a:p>
          <a:p>
            <a:r>
              <a:rPr lang="en-US" dirty="0" smtClean="0"/>
              <a:t>Festus went to Jerusalem and heard the charges against Paul, but tells the accusers to come to Caesarea (there goes their murder/ambush plot)</a:t>
            </a:r>
          </a:p>
          <a:p>
            <a:r>
              <a:rPr lang="en-US" dirty="0" smtClean="0"/>
              <a:t>They go, but can’t prove the many and serious charges</a:t>
            </a:r>
          </a:p>
          <a:p>
            <a:r>
              <a:rPr lang="en-US" dirty="0" smtClean="0"/>
              <a:t>Paul’s defense: he had not offended the Law, the Jews, the Temple or Caesar </a:t>
            </a:r>
            <a:endParaRPr lang="en-US" dirty="0"/>
          </a:p>
        </p:txBody>
      </p:sp>
      <p:sp>
        <p:nvSpPr>
          <p:cNvPr id="3" name="Title 2"/>
          <p:cNvSpPr>
            <a:spLocks noGrp="1"/>
          </p:cNvSpPr>
          <p:nvPr>
            <p:ph type="title"/>
          </p:nvPr>
        </p:nvSpPr>
        <p:spPr/>
        <p:txBody>
          <a:bodyPr/>
          <a:lstStyle/>
          <a:p>
            <a:r>
              <a:rPr lang="en-US" dirty="0" smtClean="0"/>
              <a:t>Acts 25:1-8</a:t>
            </a:r>
            <a:endParaRPr lang="en-US" dirty="0"/>
          </a:p>
        </p:txBody>
      </p:sp>
    </p:spTree>
    <p:extLst>
      <p:ext uri="{BB962C8B-B14F-4D97-AF65-F5344CB8AC3E}">
        <p14:creationId xmlns:p14="http://schemas.microsoft.com/office/powerpoint/2010/main" val="3958142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Like Felix, Festus wants to favor the Jews so he asks Paul if he would go to Jerusalem to stand trial</a:t>
            </a:r>
          </a:p>
          <a:p>
            <a:r>
              <a:rPr lang="en-US" dirty="0" smtClean="0"/>
              <a:t>Paul declines, because he is right where he is supposed to be: in front of Caesar’s tribunal</a:t>
            </a:r>
          </a:p>
          <a:p>
            <a:r>
              <a:rPr lang="en-US" dirty="0" smtClean="0"/>
              <a:t>He was willing to die if he had done anything wrong</a:t>
            </a:r>
          </a:p>
          <a:p>
            <a:r>
              <a:rPr lang="en-US" dirty="0" smtClean="0"/>
              <a:t>Appeals to Caesar….he HAS to go to Rome</a:t>
            </a:r>
          </a:p>
          <a:p>
            <a:r>
              <a:rPr lang="en-US" b="1" dirty="0" smtClean="0"/>
              <a:t>Acts 9:15-16; 23:11  </a:t>
            </a:r>
            <a:r>
              <a:rPr lang="en-US" dirty="0" smtClean="0"/>
              <a:t>The Lord told him he would bear His name before: Gentiles, Kings and Israel and that he would testify about Him in Rome</a:t>
            </a:r>
            <a:endParaRPr lang="en-US" dirty="0"/>
          </a:p>
        </p:txBody>
      </p:sp>
      <p:sp>
        <p:nvSpPr>
          <p:cNvPr id="3" name="Title 2"/>
          <p:cNvSpPr>
            <a:spLocks noGrp="1"/>
          </p:cNvSpPr>
          <p:nvPr>
            <p:ph type="title"/>
          </p:nvPr>
        </p:nvSpPr>
        <p:spPr/>
        <p:txBody>
          <a:bodyPr/>
          <a:lstStyle/>
          <a:p>
            <a:r>
              <a:rPr lang="en-US" dirty="0" smtClean="0"/>
              <a:t>Acts 25:9-12</a:t>
            </a:r>
            <a:endParaRPr lang="en-US" dirty="0"/>
          </a:p>
        </p:txBody>
      </p:sp>
    </p:spTree>
    <p:extLst>
      <p:ext uri="{BB962C8B-B14F-4D97-AF65-F5344CB8AC3E}">
        <p14:creationId xmlns:p14="http://schemas.microsoft.com/office/powerpoint/2010/main" val="1118401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King Herod Agrippa II and his sister, Bernice arrive</a:t>
            </a:r>
          </a:p>
          <a:p>
            <a:r>
              <a:rPr lang="en-US" dirty="0" smtClean="0"/>
              <a:t>Festus asks Agrippa for help with writing charges against Paul to Caesar, for he finds him innocent</a:t>
            </a:r>
          </a:p>
          <a:p>
            <a:r>
              <a:rPr lang="en-US" dirty="0" smtClean="0"/>
              <a:t>The Jews’ charges wouldn’t stand: not Roman</a:t>
            </a:r>
          </a:p>
          <a:p>
            <a:r>
              <a:rPr lang="en-US" dirty="0" smtClean="0"/>
              <a:t>Agrippa wants to hear Paul himself the next day </a:t>
            </a:r>
          </a:p>
          <a:p>
            <a:r>
              <a:rPr lang="en-US" b="1" dirty="0" smtClean="0"/>
              <a:t>Agrippa:</a:t>
            </a:r>
            <a:r>
              <a:rPr lang="en-US" dirty="0" smtClean="0"/>
              <a:t> last of the Herodian family to reign, A.D. 53-100. Claudius made him king, father killed James in Acts 12. Drusilla and Bernice are his sisters</a:t>
            </a:r>
          </a:p>
          <a:p>
            <a:endParaRPr lang="en-US" dirty="0"/>
          </a:p>
        </p:txBody>
      </p:sp>
      <p:sp>
        <p:nvSpPr>
          <p:cNvPr id="3" name="Title 2"/>
          <p:cNvSpPr>
            <a:spLocks noGrp="1"/>
          </p:cNvSpPr>
          <p:nvPr>
            <p:ph type="title"/>
          </p:nvPr>
        </p:nvSpPr>
        <p:spPr/>
        <p:txBody>
          <a:bodyPr/>
          <a:lstStyle/>
          <a:p>
            <a:r>
              <a:rPr lang="en-US" dirty="0" smtClean="0"/>
              <a:t>Acts 25:13-27</a:t>
            </a:r>
            <a:endParaRPr lang="en-US" dirty="0"/>
          </a:p>
        </p:txBody>
      </p:sp>
    </p:spTree>
    <p:extLst>
      <p:ext uri="{BB962C8B-B14F-4D97-AF65-F5344CB8AC3E}">
        <p14:creationId xmlns:p14="http://schemas.microsoft.com/office/powerpoint/2010/main" val="1676961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Possible Theme: </a:t>
            </a:r>
            <a:r>
              <a:rPr lang="en-US" dirty="0" smtClean="0"/>
              <a:t>Paul’s defense before Festus and Agrippa</a:t>
            </a:r>
          </a:p>
          <a:p>
            <a:r>
              <a:rPr lang="en-US" dirty="0" smtClean="0"/>
              <a:t>Paul gives proper respect to the king, stating that he was an expert in Jewish custom and questions</a:t>
            </a:r>
          </a:p>
          <a:p>
            <a:r>
              <a:rPr lang="en-US" dirty="0" smtClean="0"/>
              <a:t>More details of his testimony than before</a:t>
            </a:r>
          </a:p>
          <a:p>
            <a:r>
              <a:rPr lang="en-US" dirty="0" smtClean="0"/>
              <a:t>States his reason differently: “I am standing trial for the hope of the promise made by God to our fathers”</a:t>
            </a:r>
          </a:p>
          <a:p>
            <a:r>
              <a:rPr lang="en-US" b="1" dirty="0" smtClean="0"/>
              <a:t>Acts 13:32-39</a:t>
            </a:r>
            <a:r>
              <a:rPr lang="en-US" dirty="0" smtClean="0"/>
              <a:t> “Promise” is of the resurrection </a:t>
            </a:r>
          </a:p>
          <a:p>
            <a:pPr marL="0" indent="0">
              <a:buNone/>
            </a:pPr>
            <a:endParaRPr lang="en-US" dirty="0" smtClean="0"/>
          </a:p>
          <a:p>
            <a:endParaRPr lang="en-US" dirty="0" smtClean="0"/>
          </a:p>
          <a:p>
            <a:endParaRPr lang="en-US" dirty="0" smtClean="0"/>
          </a:p>
          <a:p>
            <a:endParaRPr lang="en-US" dirty="0"/>
          </a:p>
        </p:txBody>
      </p:sp>
      <p:sp>
        <p:nvSpPr>
          <p:cNvPr id="3" name="Title 2"/>
          <p:cNvSpPr>
            <a:spLocks noGrp="1"/>
          </p:cNvSpPr>
          <p:nvPr>
            <p:ph type="title"/>
          </p:nvPr>
        </p:nvSpPr>
        <p:spPr/>
        <p:txBody>
          <a:bodyPr/>
          <a:lstStyle/>
          <a:p>
            <a:r>
              <a:rPr lang="en-US" dirty="0" smtClean="0"/>
              <a:t>Acts 26:1-15</a:t>
            </a:r>
            <a:endParaRPr lang="en-US" dirty="0"/>
          </a:p>
        </p:txBody>
      </p:sp>
    </p:spTree>
    <p:extLst>
      <p:ext uri="{BB962C8B-B14F-4D97-AF65-F5344CB8AC3E}">
        <p14:creationId xmlns:p14="http://schemas.microsoft.com/office/powerpoint/2010/main" val="3463496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smtClean="0"/>
              <a:t>Jesus told Paul: </a:t>
            </a:r>
            <a:r>
              <a:rPr lang="en-US" dirty="0" smtClean="0"/>
              <a:t>Get UP. Stand on your FEET!</a:t>
            </a:r>
          </a:p>
          <a:p>
            <a:r>
              <a:rPr lang="en-US" dirty="0" smtClean="0"/>
              <a:t>I have appointed you a minister and a witness not only to the things which you HAVE seen, but also to the things in which I WILL appear to you (another appearance is coming!!!)</a:t>
            </a:r>
          </a:p>
          <a:p>
            <a:r>
              <a:rPr lang="en-US" b="1" dirty="0" smtClean="0"/>
              <a:t>Jesus sent him to the Gentiles to:</a:t>
            </a:r>
            <a:br>
              <a:rPr lang="en-US" b="1" dirty="0" smtClean="0"/>
            </a:br>
            <a:r>
              <a:rPr lang="en-US" dirty="0" smtClean="0"/>
              <a:t>Open their eyes</a:t>
            </a:r>
          </a:p>
          <a:p>
            <a:r>
              <a:rPr lang="en-US" dirty="0" smtClean="0"/>
              <a:t>Turn them from darkness to light, from Satan’s dominion to God so that they may receive forgiveness of sins and an inheritance by faith</a:t>
            </a:r>
            <a:endParaRPr lang="en-US" dirty="0"/>
          </a:p>
        </p:txBody>
      </p:sp>
      <p:sp>
        <p:nvSpPr>
          <p:cNvPr id="3" name="Title 2"/>
          <p:cNvSpPr>
            <a:spLocks noGrp="1"/>
          </p:cNvSpPr>
          <p:nvPr>
            <p:ph type="title"/>
          </p:nvPr>
        </p:nvSpPr>
        <p:spPr/>
        <p:txBody>
          <a:bodyPr/>
          <a:lstStyle/>
          <a:p>
            <a:r>
              <a:rPr lang="en-US" dirty="0" smtClean="0"/>
              <a:t>Acts 26:16-18</a:t>
            </a:r>
            <a:endParaRPr lang="en-US" dirty="0"/>
          </a:p>
        </p:txBody>
      </p:sp>
    </p:spTree>
    <p:extLst>
      <p:ext uri="{BB962C8B-B14F-4D97-AF65-F5344CB8AC3E}">
        <p14:creationId xmlns:p14="http://schemas.microsoft.com/office/powerpoint/2010/main" val="636950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Paul spoke to Agrippa about repentance, fulfillment of the Prophets and Moses</a:t>
            </a:r>
          </a:p>
          <a:p>
            <a:r>
              <a:rPr lang="en-US" dirty="0" smtClean="0"/>
              <a:t>Christ suffered</a:t>
            </a:r>
          </a:p>
          <a:p>
            <a:r>
              <a:rPr lang="en-US" dirty="0" smtClean="0"/>
              <a:t>He was raised from the dead so that…..</a:t>
            </a:r>
          </a:p>
          <a:p>
            <a:r>
              <a:rPr lang="en-US" dirty="0" smtClean="0"/>
              <a:t>He was the first to proclaim light to the Jews AND Gentiles, because He was the first fruits </a:t>
            </a:r>
          </a:p>
          <a:p>
            <a:r>
              <a:rPr lang="en-US" dirty="0" smtClean="0"/>
              <a:t>Response: </a:t>
            </a:r>
            <a:r>
              <a:rPr lang="en-US" b="1" dirty="0" err="1" smtClean="0"/>
              <a:t>Festus:</a:t>
            </a:r>
            <a:r>
              <a:rPr lang="en-US" dirty="0" err="1" smtClean="0"/>
              <a:t>“You’re</a:t>
            </a:r>
            <a:r>
              <a:rPr lang="en-US" dirty="0" smtClean="0"/>
              <a:t> out of your mind”, yet, the </a:t>
            </a:r>
            <a:r>
              <a:rPr lang="en-US" b="1" dirty="0" smtClean="0"/>
              <a:t>king</a:t>
            </a:r>
            <a:r>
              <a:rPr lang="en-US" dirty="0" smtClean="0"/>
              <a:t> admitted he was almost convinced.</a:t>
            </a:r>
          </a:p>
          <a:p>
            <a:r>
              <a:rPr lang="en-US" dirty="0" smtClean="0"/>
              <a:t>Paul might have been set free, but he appealed to Caesar…Jesus told him he would go to Rome</a:t>
            </a:r>
            <a:endParaRPr lang="en-US" dirty="0"/>
          </a:p>
        </p:txBody>
      </p:sp>
      <p:sp>
        <p:nvSpPr>
          <p:cNvPr id="3" name="Title 2"/>
          <p:cNvSpPr>
            <a:spLocks noGrp="1"/>
          </p:cNvSpPr>
          <p:nvPr>
            <p:ph type="title"/>
          </p:nvPr>
        </p:nvSpPr>
        <p:spPr/>
        <p:txBody>
          <a:bodyPr/>
          <a:lstStyle/>
          <a:p>
            <a:r>
              <a:rPr lang="en-US" dirty="0" smtClean="0"/>
              <a:t>Acts 26:19-32</a:t>
            </a:r>
            <a:endParaRPr lang="en-US" dirty="0"/>
          </a:p>
        </p:txBody>
      </p:sp>
    </p:spTree>
    <p:extLst>
      <p:ext uri="{BB962C8B-B14F-4D97-AF65-F5344CB8AC3E}">
        <p14:creationId xmlns:p14="http://schemas.microsoft.com/office/powerpoint/2010/main" val="867913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Be </a:t>
            </a:r>
            <a:r>
              <a:rPr lang="en-US" b="1" dirty="0" smtClean="0"/>
              <a:t>prepared</a:t>
            </a:r>
            <a:r>
              <a:rPr lang="en-US" dirty="0" smtClean="0"/>
              <a:t> to give an answer for your faith</a:t>
            </a:r>
          </a:p>
          <a:p>
            <a:r>
              <a:rPr lang="en-US" b="1" dirty="0" smtClean="0"/>
              <a:t>Speak</a:t>
            </a:r>
            <a:r>
              <a:rPr lang="en-US" dirty="0" smtClean="0"/>
              <a:t> boldly and confidently</a:t>
            </a:r>
          </a:p>
          <a:p>
            <a:r>
              <a:rPr lang="en-US" b="1" dirty="0" smtClean="0"/>
              <a:t>Know</a:t>
            </a:r>
            <a:r>
              <a:rPr lang="en-US" dirty="0" smtClean="0"/>
              <a:t> that you are Not alone: Jesus is right there</a:t>
            </a:r>
          </a:p>
          <a:p>
            <a:r>
              <a:rPr lang="en-US" b="1" dirty="0" smtClean="0"/>
              <a:t>Know</a:t>
            </a:r>
            <a:r>
              <a:rPr lang="en-US" dirty="0" smtClean="0"/>
              <a:t> that trials and suffering, because you are a Christian, will come. </a:t>
            </a:r>
            <a:r>
              <a:rPr lang="en-US" b="1" dirty="0" smtClean="0"/>
              <a:t>Christ promised.</a:t>
            </a:r>
          </a:p>
          <a:p>
            <a:r>
              <a:rPr lang="en-US" b="1" dirty="0" smtClean="0"/>
              <a:t>Remember: This is NOT our home</a:t>
            </a:r>
            <a:endParaRPr lang="en-US" b="1" dirty="0"/>
          </a:p>
        </p:txBody>
      </p:sp>
      <p:sp>
        <p:nvSpPr>
          <p:cNvPr id="3" name="Title 2"/>
          <p:cNvSpPr>
            <a:spLocks noGrp="1"/>
          </p:cNvSpPr>
          <p:nvPr>
            <p:ph type="title"/>
          </p:nvPr>
        </p:nvSpPr>
        <p:spPr/>
        <p:txBody>
          <a:bodyPr/>
          <a:lstStyle/>
          <a:p>
            <a:r>
              <a:rPr lang="en-US" dirty="0" smtClean="0"/>
              <a:t>Application </a:t>
            </a:r>
            <a:endParaRPr lang="en-US" dirty="0"/>
          </a:p>
        </p:txBody>
      </p:sp>
    </p:spTree>
    <p:extLst>
      <p:ext uri="{BB962C8B-B14F-4D97-AF65-F5344CB8AC3E}">
        <p14:creationId xmlns:p14="http://schemas.microsoft.com/office/powerpoint/2010/main" val="35431903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Acts 13-14  </a:t>
            </a:r>
            <a:r>
              <a:rPr lang="en-US" dirty="0" smtClean="0"/>
              <a:t>The first missionary journey</a:t>
            </a:r>
          </a:p>
          <a:p>
            <a:r>
              <a:rPr lang="en-US" b="1" dirty="0" smtClean="0"/>
              <a:t>Acts 15  </a:t>
            </a:r>
            <a:r>
              <a:rPr lang="en-US" dirty="0" smtClean="0"/>
              <a:t>The LETTER</a:t>
            </a:r>
          </a:p>
          <a:p>
            <a:r>
              <a:rPr lang="en-US" b="1" dirty="0" smtClean="0"/>
              <a:t>Acts 15:40-18:22  </a:t>
            </a:r>
            <a:r>
              <a:rPr lang="en-US" dirty="0" smtClean="0"/>
              <a:t>The second missionary journey</a:t>
            </a:r>
          </a:p>
          <a:p>
            <a:r>
              <a:rPr lang="en-US" b="1" dirty="0" smtClean="0"/>
              <a:t>Acts 18:23-21:17  </a:t>
            </a:r>
            <a:r>
              <a:rPr lang="en-US" dirty="0" smtClean="0"/>
              <a:t>The third missionary journey</a:t>
            </a:r>
          </a:p>
          <a:p>
            <a:r>
              <a:rPr lang="en-US" b="1" dirty="0" smtClean="0"/>
              <a:t>Acts 21:18 – 23  </a:t>
            </a:r>
            <a:r>
              <a:rPr lang="en-US" dirty="0" smtClean="0"/>
              <a:t>Paul beaten in Jerusalem, speaks to the crowd, goes before the Council, plot to kill him, goes to Caesarea </a:t>
            </a:r>
          </a:p>
          <a:p>
            <a:r>
              <a:rPr lang="en-US" dirty="0" smtClean="0"/>
              <a:t>Approx. </a:t>
            </a:r>
            <a:r>
              <a:rPr lang="en-US" b="1" dirty="0" smtClean="0"/>
              <a:t>AD56</a:t>
            </a:r>
            <a:r>
              <a:rPr lang="en-US" dirty="0" smtClean="0"/>
              <a:t>, 20 years after Paul’s conversion </a:t>
            </a:r>
            <a:endParaRPr lang="en-US" dirty="0"/>
          </a:p>
        </p:txBody>
      </p:sp>
      <p:sp>
        <p:nvSpPr>
          <p:cNvPr id="3" name="Title 2"/>
          <p:cNvSpPr>
            <a:spLocks noGrp="1"/>
          </p:cNvSpPr>
          <p:nvPr>
            <p:ph type="title"/>
          </p:nvPr>
        </p:nvSpPr>
        <p:spPr/>
        <p:txBody>
          <a:bodyPr/>
          <a:lstStyle/>
          <a:p>
            <a:r>
              <a:rPr lang="en-US" dirty="0" smtClean="0"/>
              <a:t>Review</a:t>
            </a:r>
            <a:endParaRPr lang="en-US" dirty="0"/>
          </a:p>
        </p:txBody>
      </p:sp>
    </p:spTree>
    <p:extLst>
      <p:ext uri="{BB962C8B-B14F-4D97-AF65-F5344CB8AC3E}">
        <p14:creationId xmlns:p14="http://schemas.microsoft.com/office/powerpoint/2010/main" val="3008702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b="1" dirty="0" smtClean="0"/>
              <a:t>Possible Theme: </a:t>
            </a:r>
            <a:r>
              <a:rPr lang="en-US" dirty="0" smtClean="0"/>
              <a:t>Paul in Caesarea before Gov. Felix</a:t>
            </a:r>
          </a:p>
          <a:p>
            <a:r>
              <a:rPr lang="en-US" dirty="0" smtClean="0"/>
              <a:t>Paul was kept in Herod’s </a:t>
            </a:r>
            <a:r>
              <a:rPr lang="en-US" dirty="0" err="1" smtClean="0"/>
              <a:t>Praetorium</a:t>
            </a:r>
            <a:r>
              <a:rPr lang="en-US" dirty="0" smtClean="0"/>
              <a:t>, the governor’s official residence, for 5 days</a:t>
            </a:r>
          </a:p>
          <a:p>
            <a:r>
              <a:rPr lang="en-US" b="1" dirty="0" smtClean="0"/>
              <a:t>Felix:</a:t>
            </a:r>
            <a:r>
              <a:rPr lang="en-US" dirty="0" smtClean="0"/>
              <a:t> “Known for his brutal and ruthless quelling of insurrections in his territory. When the Jews stood against the Romans, Felix wiped them out. Tacitus said that Felix had the power of a king but the mind of a slave, yet he went down in history, and the most important thing that ever happened to him, was this encounter with Paul the Apostle.”  R. C. Sproul</a:t>
            </a:r>
          </a:p>
          <a:p>
            <a:r>
              <a:rPr lang="en-US" b="1" dirty="0" smtClean="0"/>
              <a:t>Nero</a:t>
            </a:r>
            <a:r>
              <a:rPr lang="en-US" dirty="0" smtClean="0"/>
              <a:t> called him “too brutal”</a:t>
            </a:r>
            <a:endParaRPr lang="en-US" dirty="0"/>
          </a:p>
        </p:txBody>
      </p:sp>
      <p:sp>
        <p:nvSpPr>
          <p:cNvPr id="3" name="Title 2"/>
          <p:cNvSpPr>
            <a:spLocks noGrp="1"/>
          </p:cNvSpPr>
          <p:nvPr>
            <p:ph type="title"/>
          </p:nvPr>
        </p:nvSpPr>
        <p:spPr/>
        <p:txBody>
          <a:bodyPr/>
          <a:lstStyle/>
          <a:p>
            <a:r>
              <a:rPr lang="en-US" dirty="0" smtClean="0"/>
              <a:t>Acts 24</a:t>
            </a:r>
            <a:endParaRPr lang="en-US" dirty="0"/>
          </a:p>
        </p:txBody>
      </p:sp>
    </p:spTree>
    <p:extLst>
      <p:ext uri="{BB962C8B-B14F-4D97-AF65-F5344CB8AC3E}">
        <p14:creationId xmlns:p14="http://schemas.microsoft.com/office/powerpoint/2010/main" val="398316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err="1" smtClean="0"/>
              <a:t>Tertullus</a:t>
            </a:r>
            <a:r>
              <a:rPr lang="en-US" dirty="0" smtClean="0"/>
              <a:t>, a Jewish attorney, presented the accusations against Paul</a:t>
            </a:r>
          </a:p>
          <a:p>
            <a:r>
              <a:rPr lang="en-US" dirty="0" smtClean="0"/>
              <a:t>“a real pest”</a:t>
            </a:r>
          </a:p>
          <a:p>
            <a:r>
              <a:rPr lang="en-US" dirty="0" smtClean="0"/>
              <a:t>“stirred up dissension among all Jews throughout the WORLD”</a:t>
            </a:r>
          </a:p>
          <a:p>
            <a:r>
              <a:rPr lang="en-US" dirty="0" smtClean="0"/>
              <a:t>“a ringleader of the Nazarenes”</a:t>
            </a:r>
          </a:p>
          <a:p>
            <a:r>
              <a:rPr lang="en-US" dirty="0" smtClean="0"/>
              <a:t>“tried to desecrate the temple”</a:t>
            </a:r>
          </a:p>
          <a:p>
            <a:r>
              <a:rPr lang="en-US" dirty="0" smtClean="0"/>
              <a:t>Accused </a:t>
            </a:r>
            <a:r>
              <a:rPr lang="en-US" dirty="0" err="1" smtClean="0"/>
              <a:t>Lysias</a:t>
            </a:r>
            <a:r>
              <a:rPr lang="en-US" dirty="0" smtClean="0"/>
              <a:t> the commander of violence when taking Paul</a:t>
            </a:r>
          </a:p>
          <a:p>
            <a:r>
              <a:rPr lang="en-US" dirty="0" smtClean="0"/>
              <a:t>Jews joined in with the attack</a:t>
            </a:r>
            <a:endParaRPr lang="en-US" dirty="0"/>
          </a:p>
        </p:txBody>
      </p:sp>
      <p:sp>
        <p:nvSpPr>
          <p:cNvPr id="3" name="Title 2"/>
          <p:cNvSpPr>
            <a:spLocks noGrp="1"/>
          </p:cNvSpPr>
          <p:nvPr>
            <p:ph type="title"/>
          </p:nvPr>
        </p:nvSpPr>
        <p:spPr/>
        <p:txBody>
          <a:bodyPr/>
          <a:lstStyle/>
          <a:p>
            <a:r>
              <a:rPr lang="en-US" dirty="0" smtClean="0"/>
              <a:t>Acts 24:1-9</a:t>
            </a:r>
            <a:endParaRPr lang="en-US" dirty="0"/>
          </a:p>
        </p:txBody>
      </p:sp>
    </p:spTree>
    <p:extLst>
      <p:ext uri="{BB962C8B-B14F-4D97-AF65-F5344CB8AC3E}">
        <p14:creationId xmlns:p14="http://schemas.microsoft.com/office/powerpoint/2010/main" val="3935313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Paul brings his defense, addressing Felix first</a:t>
            </a:r>
          </a:p>
          <a:p>
            <a:r>
              <a:rPr lang="en-US" dirty="0" smtClean="0"/>
              <a:t>No more than 12 days since Acts 21:27, when he went into the Temple with the four (vows)</a:t>
            </a:r>
          </a:p>
          <a:p>
            <a:r>
              <a:rPr lang="en-US" dirty="0" smtClean="0"/>
              <a:t>Went to Jerusalem to WORSHIP, not to riot</a:t>
            </a:r>
          </a:p>
          <a:p>
            <a:r>
              <a:rPr lang="en-US" dirty="0" smtClean="0"/>
              <a:t>The Jews stirred up the crowd and they could not prove their charges against him</a:t>
            </a:r>
          </a:p>
          <a:p>
            <a:r>
              <a:rPr lang="en-US" dirty="0" smtClean="0"/>
              <a:t>Paul refers to The Way, which the Jews were calling a sect of the Nazarenes</a:t>
            </a:r>
          </a:p>
          <a:p>
            <a:r>
              <a:rPr lang="en-US" dirty="0" smtClean="0"/>
              <a:t>Men who cherished the resurrection were there</a:t>
            </a:r>
            <a:endParaRPr lang="en-US" dirty="0"/>
          </a:p>
        </p:txBody>
      </p:sp>
      <p:sp>
        <p:nvSpPr>
          <p:cNvPr id="3" name="Title 2"/>
          <p:cNvSpPr>
            <a:spLocks noGrp="1"/>
          </p:cNvSpPr>
          <p:nvPr>
            <p:ph type="title"/>
          </p:nvPr>
        </p:nvSpPr>
        <p:spPr/>
        <p:txBody>
          <a:bodyPr/>
          <a:lstStyle/>
          <a:p>
            <a:r>
              <a:rPr lang="en-US" dirty="0" smtClean="0"/>
              <a:t>Acts 24:10-15</a:t>
            </a:r>
            <a:endParaRPr lang="en-US" dirty="0"/>
          </a:p>
        </p:txBody>
      </p:sp>
    </p:spTree>
    <p:extLst>
      <p:ext uri="{BB962C8B-B14F-4D97-AF65-F5344CB8AC3E}">
        <p14:creationId xmlns:p14="http://schemas.microsoft.com/office/powerpoint/2010/main" val="3879630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Paul came to bring alms to his nation: could refer to the contribution from Macedonia and Achaia</a:t>
            </a:r>
          </a:p>
          <a:p>
            <a:r>
              <a:rPr lang="en-US" dirty="0" smtClean="0"/>
              <a:t>While doing those things, they found him, purified, in the Temple</a:t>
            </a:r>
          </a:p>
          <a:p>
            <a:r>
              <a:rPr lang="en-US" dirty="0" smtClean="0"/>
              <a:t>Stood before the Council for one reason: For the resurrection of the dead</a:t>
            </a:r>
          </a:p>
          <a:p>
            <a:pPr marL="0" indent="0">
              <a:buNone/>
            </a:pPr>
            <a:endParaRPr lang="en-US" dirty="0"/>
          </a:p>
        </p:txBody>
      </p:sp>
      <p:sp>
        <p:nvSpPr>
          <p:cNvPr id="3" name="Title 2"/>
          <p:cNvSpPr>
            <a:spLocks noGrp="1"/>
          </p:cNvSpPr>
          <p:nvPr>
            <p:ph type="title"/>
          </p:nvPr>
        </p:nvSpPr>
        <p:spPr/>
        <p:txBody>
          <a:bodyPr/>
          <a:lstStyle/>
          <a:p>
            <a:r>
              <a:rPr lang="en-US" dirty="0" smtClean="0"/>
              <a:t>Acts 24:16-21</a:t>
            </a:r>
            <a:endParaRPr lang="en-US" dirty="0"/>
          </a:p>
        </p:txBody>
      </p:sp>
    </p:spTree>
    <p:extLst>
      <p:ext uri="{BB962C8B-B14F-4D97-AF65-F5344CB8AC3E}">
        <p14:creationId xmlns:p14="http://schemas.microsoft.com/office/powerpoint/2010/main" val="1695252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b="1" dirty="0" smtClean="0"/>
              <a:t>Dan. 12:1-3 </a:t>
            </a:r>
            <a:r>
              <a:rPr lang="en-US" dirty="0" smtClean="0"/>
              <a:t>Daniel’s people will be rescued from the time of distress and many raised to everlasting life, others to disgrace and everlasting contempt. This is the end of the book, and he is told to go his way to the end; then he will enter into rest and rise again.</a:t>
            </a:r>
          </a:p>
          <a:p>
            <a:r>
              <a:rPr lang="en-US" b="1" dirty="0" smtClean="0"/>
              <a:t>John 5:24-29 </a:t>
            </a:r>
            <a:r>
              <a:rPr lang="en-US" dirty="0" smtClean="0"/>
              <a:t>The Son of Man has life in Himself and those who believe in Him don’t come into judgment</a:t>
            </a:r>
          </a:p>
          <a:p>
            <a:r>
              <a:rPr lang="en-US" dirty="0" smtClean="0"/>
              <a:t>A time is coming when ALL dead will rise: those who did good to life, those who committed evil to judgment.</a:t>
            </a:r>
          </a:p>
          <a:p>
            <a:r>
              <a:rPr lang="en-US" b="1" dirty="0" smtClean="0"/>
              <a:t>Rom. 4:22-25</a:t>
            </a:r>
            <a:r>
              <a:rPr lang="en-US" dirty="0" smtClean="0"/>
              <a:t> Believers are justified by Christ’s resurrection</a:t>
            </a:r>
          </a:p>
          <a:p>
            <a:pPr marL="0" indent="0">
              <a:buNone/>
            </a:pPr>
            <a:endParaRPr lang="en-US" dirty="0"/>
          </a:p>
        </p:txBody>
      </p:sp>
      <p:sp>
        <p:nvSpPr>
          <p:cNvPr id="3" name="Title 2"/>
          <p:cNvSpPr>
            <a:spLocks noGrp="1"/>
          </p:cNvSpPr>
          <p:nvPr>
            <p:ph type="title"/>
          </p:nvPr>
        </p:nvSpPr>
        <p:spPr/>
        <p:txBody>
          <a:bodyPr/>
          <a:lstStyle/>
          <a:p>
            <a:r>
              <a:rPr lang="en-US" dirty="0" smtClean="0"/>
              <a:t>Cross References</a:t>
            </a:r>
            <a:endParaRPr lang="en-US" dirty="0"/>
          </a:p>
        </p:txBody>
      </p:sp>
    </p:spTree>
    <p:extLst>
      <p:ext uri="{BB962C8B-B14F-4D97-AF65-F5344CB8AC3E}">
        <p14:creationId xmlns:p14="http://schemas.microsoft.com/office/powerpoint/2010/main" val="1742546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b="1" dirty="0" smtClean="0"/>
              <a:t>IF</a:t>
            </a:r>
            <a:r>
              <a:rPr lang="en-US" dirty="0" smtClean="0"/>
              <a:t> there is no resurrection:</a:t>
            </a:r>
          </a:p>
          <a:p>
            <a:r>
              <a:rPr lang="en-US" dirty="0" smtClean="0"/>
              <a:t>Christ has NOT been raised……so it’s a lie</a:t>
            </a:r>
          </a:p>
          <a:p>
            <a:r>
              <a:rPr lang="en-US" dirty="0" smtClean="0"/>
              <a:t>Scripture is NOT true…….book of lies</a:t>
            </a:r>
          </a:p>
          <a:p>
            <a:r>
              <a:rPr lang="en-US" dirty="0" smtClean="0"/>
              <a:t>Faith is in vain……lifestyle is a lie</a:t>
            </a:r>
          </a:p>
          <a:p>
            <a:r>
              <a:rPr lang="en-US" dirty="0" smtClean="0"/>
              <a:t>Believers are still in their sin…..deceived by a lie</a:t>
            </a:r>
          </a:p>
          <a:p>
            <a:r>
              <a:rPr lang="en-US" dirty="0" smtClean="0"/>
              <a:t>We are of all men most to be pitied….because we have based our whole life on a lie</a:t>
            </a:r>
            <a:r>
              <a:rPr lang="en-US" dirty="0" smtClean="0"/>
              <a:t>.</a:t>
            </a:r>
          </a:p>
          <a:p>
            <a:r>
              <a:rPr lang="en-US" dirty="0" smtClean="0"/>
              <a:t>We make God a liar, because His book is </a:t>
            </a:r>
            <a:r>
              <a:rPr lang="en-US" smtClean="0"/>
              <a:t>a lie.</a:t>
            </a:r>
            <a:endParaRPr lang="en-US" dirty="0" smtClean="0"/>
          </a:p>
          <a:p>
            <a:r>
              <a:rPr lang="en-US" b="1" dirty="0" smtClean="0"/>
              <a:t>BUT:</a:t>
            </a:r>
            <a:r>
              <a:rPr lang="en-US" dirty="0" smtClean="0"/>
              <a:t> Resurrection gives life from the dead. In Christ ALL who believe will be made alive</a:t>
            </a:r>
            <a:endParaRPr lang="en-US" dirty="0"/>
          </a:p>
        </p:txBody>
      </p:sp>
      <p:sp>
        <p:nvSpPr>
          <p:cNvPr id="3" name="Title 2"/>
          <p:cNvSpPr>
            <a:spLocks noGrp="1"/>
          </p:cNvSpPr>
          <p:nvPr>
            <p:ph type="title"/>
          </p:nvPr>
        </p:nvSpPr>
        <p:spPr/>
        <p:txBody>
          <a:bodyPr/>
          <a:lstStyle/>
          <a:p>
            <a:r>
              <a:rPr lang="en-US" dirty="0" smtClean="0"/>
              <a:t>I Cor. 15:1-22</a:t>
            </a:r>
            <a:endParaRPr lang="en-US" dirty="0"/>
          </a:p>
        </p:txBody>
      </p:sp>
    </p:spTree>
    <p:extLst>
      <p:ext uri="{BB962C8B-B14F-4D97-AF65-F5344CB8AC3E}">
        <p14:creationId xmlns:p14="http://schemas.microsoft.com/office/powerpoint/2010/main" val="3304047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Since Felix had a more exact knowledge of The Way, he put off his decision until </a:t>
            </a:r>
            <a:r>
              <a:rPr lang="en-US" dirty="0" err="1" smtClean="0"/>
              <a:t>Lysias</a:t>
            </a:r>
            <a:r>
              <a:rPr lang="en-US" dirty="0" smtClean="0"/>
              <a:t> would come</a:t>
            </a:r>
          </a:p>
          <a:p>
            <a:r>
              <a:rPr lang="en-US" dirty="0" smtClean="0"/>
              <a:t>Gave Paul some freedom while in prison</a:t>
            </a:r>
          </a:p>
          <a:p>
            <a:r>
              <a:rPr lang="en-US" dirty="0" smtClean="0"/>
              <a:t>Paul was given the opportunity to speak to Felix and his wife Drusilla, over a period of 2 years, about righteousness, self-control and judgment</a:t>
            </a:r>
          </a:p>
          <a:p>
            <a:r>
              <a:rPr lang="en-US" dirty="0" smtClean="0"/>
              <a:t>Felix was hoping for a bribe, so he left him in prison as a favor to the Jews (his wife was a Jewess)</a:t>
            </a:r>
          </a:p>
          <a:p>
            <a:r>
              <a:rPr lang="en-US" dirty="0" smtClean="0"/>
              <a:t>Frightened, sent Paul away and then </a:t>
            </a:r>
            <a:r>
              <a:rPr lang="en-US" dirty="0" err="1" smtClean="0"/>
              <a:t>Porcius</a:t>
            </a:r>
            <a:r>
              <a:rPr lang="en-US" dirty="0" smtClean="0"/>
              <a:t> Festus takes his place</a:t>
            </a:r>
            <a:endParaRPr lang="en-US" dirty="0"/>
          </a:p>
        </p:txBody>
      </p:sp>
      <p:sp>
        <p:nvSpPr>
          <p:cNvPr id="3" name="Title 2"/>
          <p:cNvSpPr>
            <a:spLocks noGrp="1"/>
          </p:cNvSpPr>
          <p:nvPr>
            <p:ph type="title"/>
          </p:nvPr>
        </p:nvSpPr>
        <p:spPr/>
        <p:txBody>
          <a:bodyPr/>
          <a:lstStyle/>
          <a:p>
            <a:r>
              <a:rPr lang="en-US" dirty="0" smtClean="0"/>
              <a:t>Acts 24:22-27</a:t>
            </a:r>
            <a:endParaRPr lang="en-US" dirty="0"/>
          </a:p>
        </p:txBody>
      </p:sp>
    </p:spTree>
    <p:extLst>
      <p:ext uri="{BB962C8B-B14F-4D97-AF65-F5344CB8AC3E}">
        <p14:creationId xmlns:p14="http://schemas.microsoft.com/office/powerpoint/2010/main" val="873309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85</TotalTime>
  <Words>1166</Words>
  <Application>Microsoft Office PowerPoint</Application>
  <PresentationFormat>On-screen Show (4:3)</PresentationFormat>
  <Paragraphs>96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Hardcover</vt:lpstr>
      <vt:lpstr>Acts Part 2</vt:lpstr>
      <vt:lpstr>Review</vt:lpstr>
      <vt:lpstr>Acts 24</vt:lpstr>
      <vt:lpstr>Acts 24:1-9</vt:lpstr>
      <vt:lpstr>Acts 24:10-15</vt:lpstr>
      <vt:lpstr>Acts 24:16-21</vt:lpstr>
      <vt:lpstr>Cross References</vt:lpstr>
      <vt:lpstr>I Cor. 15:1-22</vt:lpstr>
      <vt:lpstr>Acts 24:22-27</vt:lpstr>
      <vt:lpstr>Acts 25:1-8</vt:lpstr>
      <vt:lpstr>Acts 25:9-12</vt:lpstr>
      <vt:lpstr>Acts 25:13-27</vt:lpstr>
      <vt:lpstr>Acts 26:1-15</vt:lpstr>
      <vt:lpstr>Acts 26:16-18</vt:lpstr>
      <vt:lpstr>Acts 26:19-32</vt:lpstr>
      <vt:lpstr>Application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Acts Part 2</dc:title>
  <dc:creator>Jenny Goins</dc:creator>
  <cp:lastModifiedBy>Jenny Goins</cp:lastModifiedBy>
  <cp:revision>22</cp:revision>
  <dcterms:created xsi:type="dcterms:W3CDTF">2021-03-03T13:03:54Z</dcterms:created>
  <dcterms:modified xsi:type="dcterms:W3CDTF">2021-03-04T16:51:41Z</dcterms:modified>
</cp:coreProperties>
</file>