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3B78A7D-6B03-4ADF-B6AF-A0B1C23BA176}" type="datetimeFigureOut">
              <a:rPr lang="en-US" smtClean="0"/>
              <a:t>2/25/2021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BE877CB-31B2-408A-9693-08A52696B0E6}"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B78A7D-6B03-4ADF-B6AF-A0B1C23BA176}"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77CB-31B2-408A-9693-08A52696B0E6}"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B78A7D-6B03-4ADF-B6AF-A0B1C23BA176}"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77CB-31B2-408A-9693-08A52696B0E6}"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B78A7D-6B03-4ADF-B6AF-A0B1C23BA176}"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77CB-31B2-408A-9693-08A52696B0E6}"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B78A7D-6B03-4ADF-B6AF-A0B1C23BA176}"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877CB-31B2-408A-9693-08A52696B0E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3B78A7D-6B03-4ADF-B6AF-A0B1C23BA176}"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877CB-31B2-408A-9693-08A52696B0E6}"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B78A7D-6B03-4ADF-B6AF-A0B1C23BA176}" type="datetimeFigureOut">
              <a:rPr lang="en-US" smtClean="0"/>
              <a:t>2/25/2021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E877CB-31B2-408A-9693-08A52696B0E6}"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B78A7D-6B03-4ADF-B6AF-A0B1C23BA176}" type="datetimeFigureOut">
              <a:rPr lang="en-US" smtClean="0"/>
              <a:t>2/25/2021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E877CB-31B2-408A-9693-08A52696B0E6}"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B78A7D-6B03-4ADF-B6AF-A0B1C23BA176}" type="datetimeFigureOut">
              <a:rPr lang="en-US" smtClean="0"/>
              <a:t>2/25/2021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E877CB-31B2-408A-9693-08A52696B0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B78A7D-6B03-4ADF-B6AF-A0B1C23BA176}"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877CB-31B2-408A-9693-08A52696B0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B78A7D-6B03-4ADF-B6AF-A0B1C23BA176}"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877CB-31B2-408A-9693-08A52696B0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3B78A7D-6B03-4ADF-B6AF-A0B1C23BA176}" type="datetimeFigureOut">
              <a:rPr lang="en-US" smtClean="0"/>
              <a:t>2/25/2021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BE877CB-31B2-408A-9693-08A52696B0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Acts Part 2</a:t>
            </a:r>
            <a:endParaRPr lang="en-US" dirty="0"/>
          </a:p>
        </p:txBody>
      </p:sp>
      <p:sp>
        <p:nvSpPr>
          <p:cNvPr id="3" name="Subtitle 2"/>
          <p:cNvSpPr>
            <a:spLocks noGrp="1"/>
          </p:cNvSpPr>
          <p:nvPr>
            <p:ph type="subTitle" idx="1"/>
          </p:nvPr>
        </p:nvSpPr>
        <p:spPr/>
        <p:txBody>
          <a:bodyPr/>
          <a:lstStyle/>
          <a:p>
            <a:r>
              <a:rPr lang="en-US" dirty="0" smtClean="0"/>
              <a:t>Lesson 6</a:t>
            </a:r>
            <a:endParaRPr lang="en-US" dirty="0"/>
          </a:p>
        </p:txBody>
      </p:sp>
    </p:spTree>
    <p:extLst>
      <p:ext uri="{BB962C8B-B14F-4D97-AF65-F5344CB8AC3E}">
        <p14:creationId xmlns:p14="http://schemas.microsoft.com/office/powerpoint/2010/main" val="2176707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Sadducees:</a:t>
            </a:r>
            <a:r>
              <a:rPr lang="en-US" dirty="0" smtClean="0"/>
              <a:t> smaller religious sect, mostly upper class and wealthy. Accepted only the Torah as authoritative, rigid in keeping the Law but denied divine providence, the resurrection, life after death, existence of angels or demons and any reward or punishment after death. Materialistic.</a:t>
            </a:r>
          </a:p>
          <a:p>
            <a:r>
              <a:rPr lang="en-US" b="1" dirty="0" smtClean="0"/>
              <a:t>Pharisees:</a:t>
            </a:r>
            <a:r>
              <a:rPr lang="en-US" dirty="0" smtClean="0"/>
              <a:t> Militant religious community dedicated to the obedience of the Law and the worship of God. Viewed the entire OT as authoritative; believed in life after death, resurrection, existence </a:t>
            </a:r>
            <a:r>
              <a:rPr lang="en-US" smtClean="0"/>
              <a:t>of </a:t>
            </a:r>
            <a:r>
              <a:rPr lang="en-US" smtClean="0"/>
              <a:t>angels </a:t>
            </a:r>
            <a:r>
              <a:rPr lang="en-US" dirty="0" smtClean="0"/>
              <a:t>and demons. Represented the largest religious sect. </a:t>
            </a:r>
            <a:endParaRPr lang="en-US" dirty="0"/>
          </a:p>
        </p:txBody>
      </p:sp>
      <p:sp>
        <p:nvSpPr>
          <p:cNvPr id="3" name="Title 2"/>
          <p:cNvSpPr>
            <a:spLocks noGrp="1"/>
          </p:cNvSpPr>
          <p:nvPr>
            <p:ph type="title"/>
          </p:nvPr>
        </p:nvSpPr>
        <p:spPr/>
        <p:txBody>
          <a:bodyPr/>
          <a:lstStyle/>
          <a:p>
            <a:r>
              <a:rPr lang="en-US" dirty="0" smtClean="0"/>
              <a:t>Sadducees and Pharisees</a:t>
            </a:r>
            <a:endParaRPr lang="en-US" dirty="0"/>
          </a:p>
        </p:txBody>
      </p:sp>
    </p:spTree>
    <p:extLst>
      <p:ext uri="{BB962C8B-B14F-4D97-AF65-F5344CB8AC3E}">
        <p14:creationId xmlns:p14="http://schemas.microsoft.com/office/powerpoint/2010/main" val="642154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Paul’s strategy: Divide and conquer. The Pharisees, which represented most of the Council, found no fault in him.</a:t>
            </a:r>
          </a:p>
          <a:p>
            <a:r>
              <a:rPr lang="en-US" dirty="0" smtClean="0"/>
              <a:t>The commander saves Paul, for the 3</a:t>
            </a:r>
            <a:r>
              <a:rPr lang="en-US" baseline="30000" dirty="0" smtClean="0"/>
              <a:t>rd</a:t>
            </a:r>
            <a:r>
              <a:rPr lang="en-US" dirty="0" smtClean="0"/>
              <a:t> time, from being killed: 21:33, 22:24, 23:10</a:t>
            </a:r>
          </a:p>
          <a:p>
            <a:r>
              <a:rPr lang="en-US" b="1" dirty="0" smtClean="0"/>
              <a:t>Vs. 11 </a:t>
            </a:r>
            <a:r>
              <a:rPr lang="en-US" dirty="0" smtClean="0"/>
              <a:t>The Lord stood at his side: Jesus, “overshadowed” Paul. His presence was enormous! The risen Christ came and hovered over Paul and said, “ Take courage, be of good cheer, stay the course!”</a:t>
            </a:r>
            <a:endParaRPr lang="en-US" dirty="0"/>
          </a:p>
        </p:txBody>
      </p:sp>
      <p:sp>
        <p:nvSpPr>
          <p:cNvPr id="3" name="Title 2"/>
          <p:cNvSpPr>
            <a:spLocks noGrp="1"/>
          </p:cNvSpPr>
          <p:nvPr>
            <p:ph type="title"/>
          </p:nvPr>
        </p:nvSpPr>
        <p:spPr/>
        <p:txBody>
          <a:bodyPr/>
          <a:lstStyle/>
          <a:p>
            <a:r>
              <a:rPr lang="en-US" dirty="0" smtClean="0"/>
              <a:t>Acts 23:6-11</a:t>
            </a:r>
            <a:endParaRPr lang="en-US" dirty="0"/>
          </a:p>
        </p:txBody>
      </p:sp>
    </p:spTree>
    <p:extLst>
      <p:ext uri="{BB962C8B-B14F-4D97-AF65-F5344CB8AC3E}">
        <p14:creationId xmlns:p14="http://schemas.microsoft.com/office/powerpoint/2010/main" val="4067797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More than 40 Jews formed a plot against Paul, but they did not succeed because it was not God’s plan</a:t>
            </a:r>
          </a:p>
          <a:p>
            <a:r>
              <a:rPr lang="en-US" dirty="0" smtClean="0"/>
              <a:t>They came to the Sanhedrin, not the Pharisees</a:t>
            </a:r>
          </a:p>
          <a:p>
            <a:r>
              <a:rPr lang="en-US" dirty="0" smtClean="0"/>
              <a:t>Solemn oath: not the same word as vs. 11. This word means a curse</a:t>
            </a:r>
          </a:p>
          <a:p>
            <a:r>
              <a:rPr lang="en-US" dirty="0" smtClean="0"/>
              <a:t>Paul’s nephew hears of the plot, tells Paul, Paul sends him to the commander.</a:t>
            </a:r>
          </a:p>
          <a:p>
            <a:r>
              <a:rPr lang="en-US" dirty="0" smtClean="0"/>
              <a:t>The commander, for the 4</a:t>
            </a:r>
            <a:r>
              <a:rPr lang="en-US" baseline="30000" dirty="0" smtClean="0"/>
              <a:t>th</a:t>
            </a:r>
            <a:r>
              <a:rPr lang="en-US" dirty="0" smtClean="0"/>
              <a:t> time, saves Paul with 200 soldiers, 200 spearmen and 70 horsemen</a:t>
            </a:r>
            <a:endParaRPr lang="en-US" dirty="0"/>
          </a:p>
        </p:txBody>
      </p:sp>
      <p:sp>
        <p:nvSpPr>
          <p:cNvPr id="3" name="Title 2"/>
          <p:cNvSpPr>
            <a:spLocks noGrp="1"/>
          </p:cNvSpPr>
          <p:nvPr>
            <p:ph type="title"/>
          </p:nvPr>
        </p:nvSpPr>
        <p:spPr/>
        <p:txBody>
          <a:bodyPr/>
          <a:lstStyle/>
          <a:p>
            <a:r>
              <a:rPr lang="en-US" dirty="0" smtClean="0"/>
              <a:t>Acts 23:12-24</a:t>
            </a:r>
            <a:endParaRPr lang="en-US" dirty="0"/>
          </a:p>
        </p:txBody>
      </p:sp>
    </p:spTree>
    <p:extLst>
      <p:ext uri="{BB962C8B-B14F-4D97-AF65-F5344CB8AC3E}">
        <p14:creationId xmlns:p14="http://schemas.microsoft.com/office/powerpoint/2010/main" val="3696414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commander writes a letter to Felix, leaving out the part where he almost beat a Roman citizen without due process.....</a:t>
            </a:r>
          </a:p>
          <a:p>
            <a:r>
              <a:rPr lang="en-US" dirty="0" smtClean="0"/>
              <a:t>Paul is now imprisoned in Herod’s </a:t>
            </a:r>
            <a:r>
              <a:rPr lang="en-US" dirty="0" err="1" smtClean="0"/>
              <a:t>Praetorium</a:t>
            </a:r>
            <a:r>
              <a:rPr lang="en-US" dirty="0" smtClean="0"/>
              <a:t> in Caesarea, 53 miles away, waiting for his accusers to come</a:t>
            </a:r>
          </a:p>
          <a:p>
            <a:r>
              <a:rPr lang="en-US" dirty="0" smtClean="0"/>
              <a:t>He is not in Rome yet, so he knows this is not the end. Nor has he spoken before kings, as he was told he would do in </a:t>
            </a:r>
            <a:r>
              <a:rPr lang="en-US" b="1" dirty="0" smtClean="0"/>
              <a:t>Acts 9:15</a:t>
            </a:r>
            <a:endParaRPr lang="en-US" b="1" dirty="0"/>
          </a:p>
        </p:txBody>
      </p:sp>
      <p:sp>
        <p:nvSpPr>
          <p:cNvPr id="3" name="Title 2"/>
          <p:cNvSpPr>
            <a:spLocks noGrp="1"/>
          </p:cNvSpPr>
          <p:nvPr>
            <p:ph type="title"/>
          </p:nvPr>
        </p:nvSpPr>
        <p:spPr/>
        <p:txBody>
          <a:bodyPr/>
          <a:lstStyle/>
          <a:p>
            <a:r>
              <a:rPr lang="en-US" dirty="0" smtClean="0"/>
              <a:t>Acts 23:25-35</a:t>
            </a:r>
            <a:endParaRPr lang="en-US" dirty="0"/>
          </a:p>
        </p:txBody>
      </p:sp>
    </p:spTree>
    <p:extLst>
      <p:ext uri="{BB962C8B-B14F-4D97-AF65-F5344CB8AC3E}">
        <p14:creationId xmlns:p14="http://schemas.microsoft.com/office/powerpoint/2010/main" val="264579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“May we all be true to our vocation, whatever it costs us, wherever it takes us, that we may be ready to run the race until it is over.” R.C. Sproul</a:t>
            </a:r>
            <a:endParaRPr lang="en-US" dirty="0"/>
          </a:p>
        </p:txBody>
      </p:sp>
      <p:sp>
        <p:nvSpPr>
          <p:cNvPr id="3" name="Title 2"/>
          <p:cNvSpPr>
            <a:spLocks noGrp="1"/>
          </p:cNvSpPr>
          <p:nvPr>
            <p:ph type="title"/>
          </p:nvPr>
        </p:nvSpPr>
        <p:spPr/>
        <p:txBody>
          <a:bodyPr/>
          <a:lstStyle/>
          <a:p>
            <a:r>
              <a:rPr lang="en-US" dirty="0" smtClean="0"/>
              <a:t>Application</a:t>
            </a:r>
            <a:endParaRPr lang="en-US" dirty="0"/>
          </a:p>
        </p:txBody>
      </p:sp>
    </p:spTree>
    <p:extLst>
      <p:ext uri="{BB962C8B-B14F-4D97-AF65-F5344CB8AC3E}">
        <p14:creationId xmlns:p14="http://schemas.microsoft.com/office/powerpoint/2010/main" val="1968384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Possible Theme: </a:t>
            </a:r>
            <a:r>
              <a:rPr lang="en-US" dirty="0" smtClean="0"/>
              <a:t>Paul to Jerusalem: Beaten by Jews</a:t>
            </a:r>
          </a:p>
          <a:p>
            <a:r>
              <a:rPr lang="en-US" dirty="0" smtClean="0"/>
              <a:t>The book of Acts covers 28 years: 33-61 AD</a:t>
            </a:r>
          </a:p>
          <a:p>
            <a:r>
              <a:rPr lang="en-US" dirty="0" smtClean="0"/>
              <a:t>Paul travels from Miletus to Cos, which housed a famous medical school</a:t>
            </a:r>
          </a:p>
          <a:p>
            <a:r>
              <a:rPr lang="en-US" dirty="0" smtClean="0"/>
              <a:t>Cos to Rhodes, where one of the 7 wonders of the ancient world had been: Colossus of Rhodes, which had been destroyed by an earthquake in </a:t>
            </a:r>
            <a:r>
              <a:rPr lang="en-US" dirty="0" smtClean="0"/>
              <a:t>226 BC</a:t>
            </a:r>
            <a:endParaRPr lang="en-US" dirty="0" smtClean="0"/>
          </a:p>
          <a:p>
            <a:r>
              <a:rPr lang="en-US" dirty="0" smtClean="0"/>
              <a:t>To </a:t>
            </a:r>
            <a:r>
              <a:rPr lang="en-US" dirty="0" err="1" smtClean="0"/>
              <a:t>Patara</a:t>
            </a:r>
            <a:r>
              <a:rPr lang="en-US" dirty="0" smtClean="0"/>
              <a:t>, then </a:t>
            </a:r>
            <a:r>
              <a:rPr lang="en-US" dirty="0" err="1" smtClean="0"/>
              <a:t>Tyre</a:t>
            </a:r>
            <a:r>
              <a:rPr lang="en-US" dirty="0" smtClean="0"/>
              <a:t>, where they stayed for 7 days</a:t>
            </a:r>
          </a:p>
          <a:p>
            <a:r>
              <a:rPr lang="en-US" dirty="0" smtClean="0"/>
              <a:t>The Spirit let these believers know that Paul would suffer in Jerusalem, so they begged him not to go</a:t>
            </a:r>
            <a:endParaRPr lang="en-US" dirty="0"/>
          </a:p>
        </p:txBody>
      </p:sp>
      <p:sp>
        <p:nvSpPr>
          <p:cNvPr id="3" name="Title 2"/>
          <p:cNvSpPr>
            <a:spLocks noGrp="1"/>
          </p:cNvSpPr>
          <p:nvPr>
            <p:ph type="title"/>
          </p:nvPr>
        </p:nvSpPr>
        <p:spPr/>
        <p:txBody>
          <a:bodyPr/>
          <a:lstStyle/>
          <a:p>
            <a:r>
              <a:rPr lang="en-US" dirty="0" smtClean="0"/>
              <a:t>Acts 21:1-9</a:t>
            </a:r>
            <a:endParaRPr lang="en-US" dirty="0"/>
          </a:p>
        </p:txBody>
      </p:sp>
    </p:spTree>
    <p:extLst>
      <p:ext uri="{BB962C8B-B14F-4D97-AF65-F5344CB8AC3E}">
        <p14:creationId xmlns:p14="http://schemas.microsoft.com/office/powerpoint/2010/main" val="154431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Paul already knew this as the Spirit had let him know that as well   </a:t>
            </a:r>
            <a:r>
              <a:rPr lang="en-US" b="1" dirty="0" smtClean="0"/>
              <a:t>20:22-23</a:t>
            </a:r>
          </a:p>
          <a:p>
            <a:r>
              <a:rPr lang="en-US" dirty="0" smtClean="0"/>
              <a:t>They stayed with believers in Ptolemais also, then stayed with Philip the evangelist in Caesarea</a:t>
            </a:r>
          </a:p>
          <a:p>
            <a:r>
              <a:rPr lang="en-US" dirty="0" smtClean="0"/>
              <a:t>Philip was one of the 7 from Acts 6 and 8</a:t>
            </a:r>
          </a:p>
          <a:p>
            <a:r>
              <a:rPr lang="en-US" dirty="0" smtClean="0"/>
              <a:t>“Luke tells us in the interim Philip and his wife had had 4 daughters who had grown up and remained unmarried, and all 4 had the gift of prophecy. At least 3 of those daughters lived into their 90’s and became a rich source of information for the early church fathers, who wanted to research everything that had transpired in the apostolic church. Historian </a:t>
            </a:r>
            <a:r>
              <a:rPr lang="en-US" dirty="0" err="1" smtClean="0"/>
              <a:t>Papias</a:t>
            </a:r>
            <a:r>
              <a:rPr lang="en-US" dirty="0" smtClean="0"/>
              <a:t> and Eusebius make mention of these daughters from whom they gleaned wonderful information from the past. “  Sproul</a:t>
            </a:r>
            <a:endParaRPr lang="en-US" dirty="0"/>
          </a:p>
        </p:txBody>
      </p:sp>
      <p:sp>
        <p:nvSpPr>
          <p:cNvPr id="3" name="Title 2"/>
          <p:cNvSpPr>
            <a:spLocks noGrp="1"/>
          </p:cNvSpPr>
          <p:nvPr>
            <p:ph type="title"/>
          </p:nvPr>
        </p:nvSpPr>
        <p:spPr/>
        <p:txBody>
          <a:bodyPr/>
          <a:lstStyle/>
          <a:p>
            <a:r>
              <a:rPr lang="en-US" dirty="0" smtClean="0"/>
              <a:t>Acts 21:1-9</a:t>
            </a:r>
            <a:endParaRPr lang="en-US" dirty="0"/>
          </a:p>
        </p:txBody>
      </p:sp>
    </p:spTree>
    <p:extLst>
      <p:ext uri="{BB962C8B-B14F-4D97-AF65-F5344CB8AC3E}">
        <p14:creationId xmlns:p14="http://schemas.microsoft.com/office/powerpoint/2010/main" val="202390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prophet </a:t>
            </a:r>
            <a:r>
              <a:rPr lang="en-US" dirty="0" err="1" smtClean="0"/>
              <a:t>Agabus</a:t>
            </a:r>
            <a:r>
              <a:rPr lang="en-US" dirty="0" smtClean="0"/>
              <a:t>, from </a:t>
            </a:r>
            <a:r>
              <a:rPr lang="en-US" b="1" dirty="0" smtClean="0"/>
              <a:t>11:28</a:t>
            </a:r>
            <a:r>
              <a:rPr lang="en-US" dirty="0" smtClean="0"/>
              <a:t>, foretold of Paul being bound by Jews in Jerusalem</a:t>
            </a:r>
          </a:p>
          <a:p>
            <a:r>
              <a:rPr lang="en-US" dirty="0" smtClean="0"/>
              <a:t>Paul knew what awaited him, but he was willing to go anyway, just like Jesus knew and went anyway</a:t>
            </a:r>
          </a:p>
          <a:p>
            <a:r>
              <a:rPr lang="en-US" b="1" dirty="0" smtClean="0"/>
              <a:t>Luke 9:22</a:t>
            </a:r>
            <a:r>
              <a:rPr lang="en-US" dirty="0" smtClean="0"/>
              <a:t> “The Son of Man must suffer many things and be rejected….and be killed and be raised up on the third day</a:t>
            </a:r>
          </a:p>
          <a:p>
            <a:r>
              <a:rPr lang="en-US" b="1" dirty="0" smtClean="0"/>
              <a:t>Luke 9:44-45; 51-53 </a:t>
            </a:r>
            <a:r>
              <a:rPr lang="en-US" dirty="0" smtClean="0"/>
              <a:t>The Son of Man is going to be delivered into the hands of men. He was determined to go to Jerusalem</a:t>
            </a:r>
            <a:endParaRPr lang="en-US" dirty="0"/>
          </a:p>
        </p:txBody>
      </p:sp>
      <p:sp>
        <p:nvSpPr>
          <p:cNvPr id="3" name="Title 2"/>
          <p:cNvSpPr>
            <a:spLocks noGrp="1"/>
          </p:cNvSpPr>
          <p:nvPr>
            <p:ph type="title"/>
          </p:nvPr>
        </p:nvSpPr>
        <p:spPr/>
        <p:txBody>
          <a:bodyPr/>
          <a:lstStyle/>
          <a:p>
            <a:r>
              <a:rPr lang="en-US" dirty="0" smtClean="0"/>
              <a:t>Acts 21:10-16</a:t>
            </a:r>
            <a:endParaRPr lang="en-US" dirty="0"/>
          </a:p>
        </p:txBody>
      </p:sp>
    </p:spTree>
    <p:extLst>
      <p:ext uri="{BB962C8B-B14F-4D97-AF65-F5344CB8AC3E}">
        <p14:creationId xmlns:p14="http://schemas.microsoft.com/office/powerpoint/2010/main" val="191725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“They” went to see James and all the elders first, who glorified God when they heard about Paul’s ministry to the Gentiles (remember the letter?)</a:t>
            </a:r>
          </a:p>
          <a:p>
            <a:r>
              <a:rPr lang="en-US" dirty="0" smtClean="0"/>
              <a:t>They also warned him of Jewish believers, zealous for the Law and their suggestion of how to squelch it</a:t>
            </a:r>
          </a:p>
          <a:p>
            <a:r>
              <a:rPr lang="en-US" dirty="0" smtClean="0"/>
              <a:t>Four men, under a 30 day Nazarite vow, which at the end, required they shave their heads, burn their hair along with sacrifices, and go through a purification ritual that lasted 7 days in accordance with  the feast of Pentecost. So, Paul goes with them.</a:t>
            </a:r>
          </a:p>
          <a:p>
            <a:endParaRPr lang="en-US" dirty="0"/>
          </a:p>
        </p:txBody>
      </p:sp>
      <p:sp>
        <p:nvSpPr>
          <p:cNvPr id="3" name="Title 2"/>
          <p:cNvSpPr>
            <a:spLocks noGrp="1"/>
          </p:cNvSpPr>
          <p:nvPr>
            <p:ph type="title"/>
          </p:nvPr>
        </p:nvSpPr>
        <p:spPr/>
        <p:txBody>
          <a:bodyPr/>
          <a:lstStyle/>
          <a:p>
            <a:r>
              <a:rPr lang="en-US" dirty="0" smtClean="0"/>
              <a:t>Acts 21:17-26</a:t>
            </a:r>
            <a:endParaRPr lang="en-US" dirty="0"/>
          </a:p>
        </p:txBody>
      </p:sp>
    </p:spTree>
    <p:extLst>
      <p:ext uri="{BB962C8B-B14F-4D97-AF65-F5344CB8AC3E}">
        <p14:creationId xmlns:p14="http://schemas.microsoft.com/office/powerpoint/2010/main" val="1562633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Jews from Asia, Ephesus, who’d tried to kill him before, stirred up the crowd to the point of beating Paul because they thought he’d taken a Gentile into the “inner court”</a:t>
            </a:r>
          </a:p>
          <a:p>
            <a:r>
              <a:rPr lang="en-US" dirty="0" smtClean="0"/>
              <a:t>They drag Paul out of the Temple and shut the doors. Dragging him out was a violation of Jewish law. </a:t>
            </a:r>
          </a:p>
          <a:p>
            <a:r>
              <a:rPr lang="en-US" dirty="0" smtClean="0"/>
              <a:t>Prophecy of </a:t>
            </a:r>
            <a:r>
              <a:rPr lang="en-US" dirty="0" err="1" smtClean="0"/>
              <a:t>Agabus</a:t>
            </a:r>
            <a:r>
              <a:rPr lang="en-US" dirty="0" smtClean="0"/>
              <a:t> is fulfilled. He is rescued by a Roman commander</a:t>
            </a:r>
          </a:p>
          <a:p>
            <a:r>
              <a:rPr lang="en-US" dirty="0" smtClean="0"/>
              <a:t>Vs. 36 This is the exact spot, 27 years before, they had cried out for Christ’s execution</a:t>
            </a:r>
            <a:endParaRPr lang="en-US" dirty="0"/>
          </a:p>
        </p:txBody>
      </p:sp>
      <p:sp>
        <p:nvSpPr>
          <p:cNvPr id="3" name="Title 2"/>
          <p:cNvSpPr>
            <a:spLocks noGrp="1"/>
          </p:cNvSpPr>
          <p:nvPr>
            <p:ph type="title"/>
          </p:nvPr>
        </p:nvSpPr>
        <p:spPr/>
        <p:txBody>
          <a:bodyPr/>
          <a:lstStyle/>
          <a:p>
            <a:r>
              <a:rPr lang="en-US" dirty="0" smtClean="0"/>
              <a:t>Acts 21:27-40</a:t>
            </a:r>
            <a:endParaRPr lang="en-US" dirty="0"/>
          </a:p>
        </p:txBody>
      </p:sp>
    </p:spTree>
    <p:extLst>
      <p:ext uri="{BB962C8B-B14F-4D97-AF65-F5344CB8AC3E}">
        <p14:creationId xmlns:p14="http://schemas.microsoft.com/office/powerpoint/2010/main" val="4176709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 </a:t>
            </a:r>
            <a:r>
              <a:rPr lang="en-US" dirty="0" smtClean="0"/>
              <a:t>Paul speaks to the Jerusalem crowd</a:t>
            </a:r>
          </a:p>
          <a:p>
            <a:r>
              <a:rPr lang="en-US" dirty="0" smtClean="0"/>
              <a:t>His testimony starts with his relationship to THEM</a:t>
            </a:r>
          </a:p>
          <a:p>
            <a:r>
              <a:rPr lang="en-US" dirty="0" smtClean="0"/>
              <a:t>Then his persecution of “The Way”</a:t>
            </a:r>
          </a:p>
          <a:p>
            <a:r>
              <a:rPr lang="en-US" b="1" dirty="0" smtClean="0"/>
              <a:t>Vs. 6</a:t>
            </a:r>
            <a:r>
              <a:rPr lang="en-US" dirty="0" smtClean="0"/>
              <a:t>....But God, here he begins his conversion testimony and gives more details than in Acts 9</a:t>
            </a:r>
          </a:p>
          <a:p>
            <a:r>
              <a:rPr lang="en-US" dirty="0" smtClean="0"/>
              <a:t>The Lord told him the Jews would not listen to him</a:t>
            </a:r>
          </a:p>
          <a:p>
            <a:r>
              <a:rPr lang="en-US" dirty="0" smtClean="0"/>
              <a:t>When he tells of the Gentiles’ salvation, they shut their ears and cry out for his death </a:t>
            </a:r>
            <a:endParaRPr lang="en-US" dirty="0"/>
          </a:p>
        </p:txBody>
      </p:sp>
      <p:sp>
        <p:nvSpPr>
          <p:cNvPr id="3" name="Title 2"/>
          <p:cNvSpPr>
            <a:spLocks noGrp="1"/>
          </p:cNvSpPr>
          <p:nvPr>
            <p:ph type="title"/>
          </p:nvPr>
        </p:nvSpPr>
        <p:spPr/>
        <p:txBody>
          <a:bodyPr/>
          <a:lstStyle/>
          <a:p>
            <a:r>
              <a:rPr lang="en-US" dirty="0" smtClean="0"/>
              <a:t>Acts 22:1-23</a:t>
            </a:r>
            <a:endParaRPr lang="en-US" dirty="0"/>
          </a:p>
        </p:txBody>
      </p:sp>
    </p:spTree>
    <p:extLst>
      <p:ext uri="{BB962C8B-B14F-4D97-AF65-F5344CB8AC3E}">
        <p14:creationId xmlns:p14="http://schemas.microsoft.com/office/powerpoint/2010/main" val="2330095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He would have been mistreated more by the Romans, but he told the commander he was a Roman citizen.</a:t>
            </a:r>
          </a:p>
          <a:p>
            <a:r>
              <a:rPr lang="en-US" dirty="0" smtClean="0"/>
              <a:t>Punishing a Roman citizen without due process was punishable by death</a:t>
            </a:r>
          </a:p>
          <a:p>
            <a:r>
              <a:rPr lang="en-US" dirty="0" smtClean="0"/>
              <a:t>Paul TELLS them he is a citizen here, though he did </a:t>
            </a:r>
            <a:r>
              <a:rPr lang="en-US" b="1" dirty="0" smtClean="0"/>
              <a:t>not</a:t>
            </a:r>
            <a:r>
              <a:rPr lang="en-US" dirty="0" smtClean="0"/>
              <a:t> do so in Philippi until later. </a:t>
            </a:r>
            <a:r>
              <a:rPr lang="en-US" b="1" dirty="0" smtClean="0"/>
              <a:t>Acts 16:38-40</a:t>
            </a:r>
          </a:p>
          <a:p>
            <a:r>
              <a:rPr lang="en-US" dirty="0" smtClean="0"/>
              <a:t>“Paul was a citizen by birth because either his father or grandfather, who had to be very wealthy, had acquired citizenship.” Not because he was born there</a:t>
            </a:r>
            <a:endParaRPr lang="en-US" dirty="0"/>
          </a:p>
        </p:txBody>
      </p:sp>
      <p:sp>
        <p:nvSpPr>
          <p:cNvPr id="3" name="Title 2"/>
          <p:cNvSpPr>
            <a:spLocks noGrp="1"/>
          </p:cNvSpPr>
          <p:nvPr>
            <p:ph type="title"/>
          </p:nvPr>
        </p:nvSpPr>
        <p:spPr/>
        <p:txBody>
          <a:bodyPr/>
          <a:lstStyle/>
          <a:p>
            <a:r>
              <a:rPr lang="en-US" dirty="0" smtClean="0"/>
              <a:t>Acts 22:24-30</a:t>
            </a:r>
            <a:endParaRPr lang="en-US" dirty="0"/>
          </a:p>
        </p:txBody>
      </p:sp>
    </p:spTree>
    <p:extLst>
      <p:ext uri="{BB962C8B-B14F-4D97-AF65-F5344CB8AC3E}">
        <p14:creationId xmlns:p14="http://schemas.microsoft.com/office/powerpoint/2010/main" val="302104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 </a:t>
            </a:r>
            <a:r>
              <a:rPr lang="en-US" dirty="0" smtClean="0"/>
              <a:t>Paul before Jewish Council; plot to kill him; taken to Felix in Caesarea</a:t>
            </a:r>
          </a:p>
          <a:p>
            <a:r>
              <a:rPr lang="en-US" b="1" dirty="0" smtClean="0"/>
              <a:t>Ananias: </a:t>
            </a:r>
            <a:r>
              <a:rPr lang="en-US" dirty="0" smtClean="0"/>
              <a:t>violent, haughty, </a:t>
            </a:r>
            <a:r>
              <a:rPr lang="en-US" dirty="0"/>
              <a:t>g</a:t>
            </a:r>
            <a:r>
              <a:rPr lang="en-US" dirty="0" smtClean="0"/>
              <a:t>luttonous, aggressively greedy man, cruel. Ruled from 47-59AD, eventually killed by the Jews in 66AD. Appointed by Herod Agrippa II </a:t>
            </a:r>
          </a:p>
          <a:p>
            <a:r>
              <a:rPr lang="en-US" dirty="0" smtClean="0"/>
              <a:t>Orders Paul to be struck on the mouth</a:t>
            </a:r>
          </a:p>
          <a:p>
            <a:r>
              <a:rPr lang="en-US" dirty="0" smtClean="0"/>
              <a:t>Paul then calls him, “a whitewashed wall whom God is going to strike.”</a:t>
            </a:r>
          </a:p>
          <a:p>
            <a:endParaRPr lang="en-US" dirty="0"/>
          </a:p>
        </p:txBody>
      </p:sp>
      <p:sp>
        <p:nvSpPr>
          <p:cNvPr id="3" name="Title 2"/>
          <p:cNvSpPr>
            <a:spLocks noGrp="1"/>
          </p:cNvSpPr>
          <p:nvPr>
            <p:ph type="title"/>
          </p:nvPr>
        </p:nvSpPr>
        <p:spPr/>
        <p:txBody>
          <a:bodyPr/>
          <a:lstStyle/>
          <a:p>
            <a:r>
              <a:rPr lang="en-US" dirty="0" smtClean="0"/>
              <a:t>Acts 23:1-5</a:t>
            </a:r>
            <a:endParaRPr lang="en-US" dirty="0"/>
          </a:p>
        </p:txBody>
      </p:sp>
    </p:spTree>
    <p:extLst>
      <p:ext uri="{BB962C8B-B14F-4D97-AF65-F5344CB8AC3E}">
        <p14:creationId xmlns:p14="http://schemas.microsoft.com/office/powerpoint/2010/main" val="46516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105</TotalTime>
  <Words>1155</Words>
  <Application>Microsoft Office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Hardcover</vt:lpstr>
      <vt:lpstr>Acts Part 2</vt:lpstr>
      <vt:lpstr>Acts 21:1-9</vt:lpstr>
      <vt:lpstr>Acts 21:1-9</vt:lpstr>
      <vt:lpstr>Acts 21:10-16</vt:lpstr>
      <vt:lpstr>Acts 21:17-26</vt:lpstr>
      <vt:lpstr>Acts 21:27-40</vt:lpstr>
      <vt:lpstr>Acts 22:1-23</vt:lpstr>
      <vt:lpstr>Acts 22:24-30</vt:lpstr>
      <vt:lpstr>Acts 23:1-5</vt:lpstr>
      <vt:lpstr>Sadducees and Pharisees</vt:lpstr>
      <vt:lpstr>Acts 23:6-11</vt:lpstr>
      <vt:lpstr>Acts 23:12-24</vt:lpstr>
      <vt:lpstr>Acts 23:25-35</vt:lpstr>
      <vt:lpstr>Application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Part 2</dc:title>
  <dc:creator>Jenny Goins</dc:creator>
  <cp:lastModifiedBy>Jenny Goins</cp:lastModifiedBy>
  <cp:revision>20</cp:revision>
  <dcterms:created xsi:type="dcterms:W3CDTF">2021-02-24T14:11:40Z</dcterms:created>
  <dcterms:modified xsi:type="dcterms:W3CDTF">2021-02-25T12:30:39Z</dcterms:modified>
</cp:coreProperties>
</file>