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3" r:id="rId8"/>
    <p:sldId id="264" r:id="rId9"/>
    <p:sldId id="265" r:id="rId10"/>
    <p:sldId id="266" r:id="rId11"/>
    <p:sldId id="262" r:id="rId12"/>
    <p:sldId id="267" r:id="rId13"/>
    <p:sldId id="268" r:id="rId14"/>
    <p:sldId id="269" r:id="rId15"/>
    <p:sldId id="270" r:id="rId16"/>
    <p:sldId id="272" r:id="rId17"/>
    <p:sldId id="271"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D903CFA4-EEDB-471F-B426-3673774CCF5B}" type="datetimeFigureOut">
              <a:rPr lang="en-US" smtClean="0"/>
              <a:t>2/17/2021</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2B4F77F-DF08-4F2B-B208-D2AC032515CE}" type="slidenum">
              <a:rPr lang="en-US" smtClean="0"/>
              <a:t>‹#›</a:t>
            </a:fld>
            <a:endParaRPr lang="en-US"/>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03CFA4-EEDB-471F-B426-3673774CCF5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4F77F-DF08-4F2B-B208-D2AC032515CE}" type="slidenum">
              <a:rPr lang="en-US" smtClean="0"/>
              <a:t>‹#›</a:t>
            </a:fld>
            <a:endParaRPr lang="en-US"/>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03CFA4-EEDB-471F-B426-3673774CCF5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4F77F-DF08-4F2B-B208-D2AC032515CE}" type="slidenum">
              <a:rPr lang="en-US" smtClean="0"/>
              <a:t>‹#›</a:t>
            </a:fld>
            <a:endParaRPr lang="en-US"/>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903CFA4-EEDB-471F-B426-3673774CCF5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4F77F-DF08-4F2B-B208-D2AC032515CE}" type="slidenum">
              <a:rPr lang="en-US" smtClean="0"/>
              <a:t>‹#›</a:t>
            </a:fld>
            <a:endParaRPr lang="en-US"/>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03CFA4-EEDB-471F-B426-3673774CCF5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B4F77F-DF08-4F2B-B208-D2AC032515C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D903CFA4-EEDB-471F-B426-3673774CCF5B}" type="datetimeFigureOut">
              <a:rPr lang="en-US" smtClean="0"/>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4F77F-DF08-4F2B-B208-D2AC032515CE}" type="slidenum">
              <a:rPr lang="en-US" smtClean="0"/>
              <a:t>‹#›</a:t>
            </a:fld>
            <a:endParaRPr lang="en-US"/>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903CFA4-EEDB-471F-B426-3673774CCF5B}" type="datetimeFigureOut">
              <a:rPr lang="en-US" smtClean="0"/>
              <a:t>2/17/2021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B4F77F-DF08-4F2B-B208-D2AC032515CE}" type="slidenum">
              <a:rPr lang="en-US" smtClean="0"/>
              <a:t>‹#›</a:t>
            </a:fld>
            <a:endParaRPr lang="en-US"/>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903CFA4-EEDB-471F-B426-3673774CCF5B}" type="datetimeFigureOut">
              <a:rPr lang="en-US" smtClean="0"/>
              <a:t>2/17/2021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B4F77F-DF08-4F2B-B208-D2AC032515CE}" type="slidenum">
              <a:rPr lang="en-US" smtClean="0"/>
              <a:t>‹#›</a:t>
            </a:fld>
            <a:endParaRPr lang="en-US"/>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03CFA4-EEDB-471F-B426-3673774CCF5B}" type="datetimeFigureOut">
              <a:rPr lang="en-US" smtClean="0"/>
              <a:t>2/17/2021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B4F77F-DF08-4F2B-B208-D2AC032515C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03CFA4-EEDB-471F-B426-3673774CCF5B}" type="datetimeFigureOut">
              <a:rPr lang="en-US" smtClean="0"/>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4F77F-DF08-4F2B-B208-D2AC032515C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03CFA4-EEDB-471F-B426-3673774CCF5B}" type="datetimeFigureOut">
              <a:rPr lang="en-US" smtClean="0"/>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B4F77F-DF08-4F2B-B208-D2AC032515C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D903CFA4-EEDB-471F-B426-3673774CCF5B}" type="datetimeFigureOut">
              <a:rPr lang="en-US" smtClean="0"/>
              <a:t>2/17/2021</a:t>
            </a:fld>
            <a:endParaRPr lang="en-US"/>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2B4F77F-DF08-4F2B-B208-D2AC032515C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Acts Part 2</a:t>
            </a:r>
            <a:endParaRPr lang="en-US" dirty="0"/>
          </a:p>
        </p:txBody>
      </p:sp>
      <p:sp>
        <p:nvSpPr>
          <p:cNvPr id="3" name="Subtitle 2"/>
          <p:cNvSpPr>
            <a:spLocks noGrp="1"/>
          </p:cNvSpPr>
          <p:nvPr>
            <p:ph type="subTitle" idx="1"/>
          </p:nvPr>
        </p:nvSpPr>
        <p:spPr/>
        <p:txBody>
          <a:bodyPr/>
          <a:lstStyle/>
          <a:p>
            <a:r>
              <a:rPr lang="en-US" dirty="0" smtClean="0"/>
              <a:t>Lesson 5</a:t>
            </a:r>
            <a:endParaRPr lang="en-US" dirty="0"/>
          </a:p>
        </p:txBody>
      </p:sp>
    </p:spTree>
    <p:extLst>
      <p:ext uri="{BB962C8B-B14F-4D97-AF65-F5344CB8AC3E}">
        <p14:creationId xmlns:p14="http://schemas.microsoft.com/office/powerpoint/2010/main" val="2849254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Luke and others set sail for </a:t>
            </a:r>
            <a:r>
              <a:rPr lang="en-US" dirty="0" err="1" smtClean="0"/>
              <a:t>Assos</a:t>
            </a:r>
            <a:r>
              <a:rPr lang="en-US" dirty="0" smtClean="0"/>
              <a:t>, but Paul goes by land from Troas to </a:t>
            </a:r>
            <a:r>
              <a:rPr lang="en-US" dirty="0" err="1" smtClean="0"/>
              <a:t>Assos</a:t>
            </a:r>
            <a:r>
              <a:rPr lang="en-US" dirty="0" smtClean="0"/>
              <a:t>, about a 20 mile journey</a:t>
            </a:r>
          </a:p>
          <a:p>
            <a:r>
              <a:rPr lang="en-US" dirty="0" smtClean="0"/>
              <a:t>From </a:t>
            </a:r>
            <a:r>
              <a:rPr lang="en-US" dirty="0" err="1" smtClean="0"/>
              <a:t>Assos</a:t>
            </a:r>
            <a:r>
              <a:rPr lang="en-US" dirty="0" smtClean="0"/>
              <a:t>, to </a:t>
            </a:r>
            <a:r>
              <a:rPr lang="en-US" dirty="0" err="1" smtClean="0"/>
              <a:t>Mitylene</a:t>
            </a:r>
            <a:r>
              <a:rPr lang="en-US" dirty="0" smtClean="0"/>
              <a:t> to opposite Chios to Samos and Miletus, each about a day’s journey</a:t>
            </a:r>
          </a:p>
          <a:p>
            <a:r>
              <a:rPr lang="en-US" dirty="0" smtClean="0"/>
              <a:t>Probably on a coastal ship that stays close to land, making day trips from port to port</a:t>
            </a:r>
          </a:p>
          <a:p>
            <a:r>
              <a:rPr lang="en-US" dirty="0" smtClean="0"/>
              <a:t>Sails PAST Ephesus, hoping to make it to Jerusalem by Pentecost, with his gift for the church there</a:t>
            </a:r>
          </a:p>
          <a:p>
            <a:r>
              <a:rPr lang="en-US" dirty="0" smtClean="0"/>
              <a:t>These men: building God’s church, traveling</a:t>
            </a:r>
          </a:p>
          <a:p>
            <a:endParaRPr lang="en-US" dirty="0"/>
          </a:p>
        </p:txBody>
      </p:sp>
      <p:sp>
        <p:nvSpPr>
          <p:cNvPr id="3" name="Title 2"/>
          <p:cNvSpPr>
            <a:spLocks noGrp="1"/>
          </p:cNvSpPr>
          <p:nvPr>
            <p:ph type="title"/>
          </p:nvPr>
        </p:nvSpPr>
        <p:spPr/>
        <p:txBody>
          <a:bodyPr/>
          <a:lstStyle/>
          <a:p>
            <a:r>
              <a:rPr lang="en-US" dirty="0" smtClean="0"/>
              <a:t>Acts 20:13-16</a:t>
            </a:r>
            <a:endParaRPr lang="en-US" dirty="0"/>
          </a:p>
        </p:txBody>
      </p:sp>
    </p:spTree>
    <p:extLst>
      <p:ext uri="{BB962C8B-B14F-4D97-AF65-F5344CB8AC3E}">
        <p14:creationId xmlns:p14="http://schemas.microsoft.com/office/powerpoint/2010/main" val="53705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Paul sends for the Ephesian elders, about 30 miles away, to teach them at Miletus (retreat with Paul)</a:t>
            </a:r>
          </a:p>
          <a:p>
            <a:r>
              <a:rPr lang="en-US" dirty="0" smtClean="0"/>
              <a:t>He reminds them of his example and how he served the Lord and taught the gospel to ALL men</a:t>
            </a:r>
          </a:p>
          <a:p>
            <a:r>
              <a:rPr lang="en-US" dirty="0" smtClean="0"/>
              <a:t>Headed to Jerusalem, where he knew bonds and afflictions awaited him</a:t>
            </a:r>
          </a:p>
          <a:p>
            <a:r>
              <a:rPr lang="en-US" b="1" dirty="0" smtClean="0"/>
              <a:t>20:24</a:t>
            </a:r>
            <a:r>
              <a:rPr lang="en-US" dirty="0" smtClean="0"/>
              <a:t> But he did not consider his life any account as dear to himself</a:t>
            </a:r>
            <a:endParaRPr lang="en-US" dirty="0"/>
          </a:p>
        </p:txBody>
      </p:sp>
      <p:sp>
        <p:nvSpPr>
          <p:cNvPr id="3" name="Title 2"/>
          <p:cNvSpPr>
            <a:spLocks noGrp="1"/>
          </p:cNvSpPr>
          <p:nvPr>
            <p:ph type="title"/>
          </p:nvPr>
        </p:nvSpPr>
        <p:spPr/>
        <p:txBody>
          <a:bodyPr/>
          <a:lstStyle/>
          <a:p>
            <a:r>
              <a:rPr lang="en-US" dirty="0" smtClean="0"/>
              <a:t>Acts 20:17-24</a:t>
            </a:r>
            <a:endParaRPr lang="en-US" dirty="0"/>
          </a:p>
        </p:txBody>
      </p:sp>
    </p:spTree>
    <p:extLst>
      <p:ext uri="{BB962C8B-B14F-4D97-AF65-F5344CB8AC3E}">
        <p14:creationId xmlns:p14="http://schemas.microsoft.com/office/powerpoint/2010/main" val="1423963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err="1" smtClean="0"/>
              <a:t>Diamartyromai:</a:t>
            </a:r>
            <a:r>
              <a:rPr lang="en-US" dirty="0" err="1" smtClean="0"/>
              <a:t>is</a:t>
            </a:r>
            <a:r>
              <a:rPr lang="en-US" dirty="0" smtClean="0"/>
              <a:t> always in the Greek middle voice which emphasizes witnessing done with a high level of </a:t>
            </a:r>
            <a:r>
              <a:rPr lang="en-US" b="1" dirty="0" smtClean="0"/>
              <a:t>self-involvement with strong personal interest motivating it.</a:t>
            </a:r>
          </a:p>
          <a:p>
            <a:r>
              <a:rPr lang="en-US" b="1" dirty="0" smtClean="0"/>
              <a:t>20:21 </a:t>
            </a:r>
            <a:r>
              <a:rPr lang="en-US" dirty="0" smtClean="0"/>
              <a:t>..to both Jews and Greeks of repentance toward God and faith in Jesus Christ</a:t>
            </a:r>
          </a:p>
          <a:p>
            <a:r>
              <a:rPr lang="en-US" b="1" dirty="0" smtClean="0"/>
              <a:t>20:23 </a:t>
            </a:r>
            <a:r>
              <a:rPr lang="en-US" dirty="0" smtClean="0"/>
              <a:t>Holy Spirit solemnly testifies to Paul that bonds and afflictions await him in </a:t>
            </a:r>
            <a:r>
              <a:rPr lang="en-US" i="1" dirty="0" smtClean="0"/>
              <a:t>every </a:t>
            </a:r>
            <a:r>
              <a:rPr lang="en-US" dirty="0" smtClean="0"/>
              <a:t>city</a:t>
            </a:r>
          </a:p>
          <a:p>
            <a:r>
              <a:rPr lang="en-US" b="1" dirty="0" smtClean="0"/>
              <a:t>20:24 </a:t>
            </a:r>
            <a:r>
              <a:rPr lang="en-US" dirty="0" smtClean="0"/>
              <a:t>Paul must testify solemnly of the gospel of the grace of God.</a:t>
            </a:r>
            <a:endParaRPr lang="en-US" b="1" dirty="0"/>
          </a:p>
        </p:txBody>
      </p:sp>
      <p:sp>
        <p:nvSpPr>
          <p:cNvPr id="3" name="Title 2"/>
          <p:cNvSpPr>
            <a:spLocks noGrp="1"/>
          </p:cNvSpPr>
          <p:nvPr>
            <p:ph type="title"/>
          </p:nvPr>
        </p:nvSpPr>
        <p:spPr/>
        <p:txBody>
          <a:bodyPr/>
          <a:lstStyle/>
          <a:p>
            <a:r>
              <a:rPr lang="en-US" dirty="0" smtClean="0"/>
              <a:t>Solemnly Testify</a:t>
            </a:r>
            <a:endParaRPr lang="en-US" dirty="0"/>
          </a:p>
        </p:txBody>
      </p:sp>
    </p:spTree>
    <p:extLst>
      <p:ext uri="{BB962C8B-B14F-4D97-AF65-F5344CB8AC3E}">
        <p14:creationId xmlns:p14="http://schemas.microsoft.com/office/powerpoint/2010/main" val="297765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They will no longer see his face, therefore he must testify to them that he is innocent of the blood of ALL men, Jew and Gentile alike</a:t>
            </a:r>
          </a:p>
          <a:p>
            <a:r>
              <a:rPr lang="en-US" dirty="0" smtClean="0"/>
              <a:t>How can he say that?</a:t>
            </a:r>
            <a:endParaRPr lang="en-US" dirty="0"/>
          </a:p>
          <a:p>
            <a:r>
              <a:rPr lang="en-US" b="1" dirty="0" smtClean="0"/>
              <a:t>20:27</a:t>
            </a:r>
            <a:r>
              <a:rPr lang="en-US" dirty="0" smtClean="0"/>
              <a:t> He did not shrink from declaring the WHOLE purpose of God</a:t>
            </a:r>
          </a:p>
          <a:p>
            <a:r>
              <a:rPr lang="en-US" b="1" dirty="0" smtClean="0"/>
              <a:t>Ez. 3 and 2 Cor. 2: </a:t>
            </a:r>
            <a:r>
              <a:rPr lang="en-US" dirty="0" smtClean="0"/>
              <a:t>You must speak the word of God to all men, to one an aroma from death to death, to the other, and aroma from life to life.</a:t>
            </a:r>
          </a:p>
          <a:p>
            <a:r>
              <a:rPr lang="en-US" b="1" dirty="0" smtClean="0"/>
              <a:t>Not “peddling” the word of God: </a:t>
            </a:r>
            <a:r>
              <a:rPr lang="en-US" dirty="0" smtClean="0"/>
              <a:t>to adulterate wine with water, to make an unworthy personal gain.</a:t>
            </a:r>
            <a:endParaRPr lang="en-US" dirty="0"/>
          </a:p>
        </p:txBody>
      </p:sp>
      <p:sp>
        <p:nvSpPr>
          <p:cNvPr id="3" name="Title 2"/>
          <p:cNvSpPr>
            <a:spLocks noGrp="1"/>
          </p:cNvSpPr>
          <p:nvPr>
            <p:ph type="title"/>
          </p:nvPr>
        </p:nvSpPr>
        <p:spPr/>
        <p:txBody>
          <a:bodyPr/>
          <a:lstStyle/>
          <a:p>
            <a:r>
              <a:rPr lang="en-US" dirty="0" smtClean="0"/>
              <a:t>Acts 20:25-27</a:t>
            </a:r>
            <a:endParaRPr lang="en-US" dirty="0"/>
          </a:p>
        </p:txBody>
      </p:sp>
    </p:spTree>
    <p:extLst>
      <p:ext uri="{BB962C8B-B14F-4D97-AF65-F5344CB8AC3E}">
        <p14:creationId xmlns:p14="http://schemas.microsoft.com/office/powerpoint/2010/main" val="1529481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b="1" dirty="0" smtClean="0"/>
              <a:t>Warning:</a:t>
            </a:r>
            <a:r>
              <a:rPr lang="en-US" dirty="0" smtClean="0"/>
              <a:t> Be on guard! Be alert!</a:t>
            </a:r>
          </a:p>
          <a:p>
            <a:r>
              <a:rPr lang="en-US" b="1" dirty="0" smtClean="0"/>
              <a:t>20:29</a:t>
            </a:r>
            <a:r>
              <a:rPr lang="en-US" dirty="0" smtClean="0"/>
              <a:t> Savage wolves will come in among you</a:t>
            </a:r>
            <a:r>
              <a:rPr lang="en-US" smtClean="0"/>
              <a:t>; possibly </a:t>
            </a:r>
            <a:r>
              <a:rPr lang="en-US" dirty="0" smtClean="0"/>
              <a:t>Jews from abroad</a:t>
            </a:r>
          </a:p>
          <a:p>
            <a:r>
              <a:rPr lang="en-US" b="1" dirty="0" smtClean="0"/>
              <a:t>20:30</a:t>
            </a:r>
            <a:r>
              <a:rPr lang="en-US" dirty="0" smtClean="0"/>
              <a:t> From among your own selves, elders, those who profess to be Christians…will arise</a:t>
            </a:r>
          </a:p>
          <a:p>
            <a:r>
              <a:rPr lang="en-US" dirty="0" smtClean="0"/>
              <a:t>Paul’s presence with them for 3 years guarded them</a:t>
            </a:r>
          </a:p>
          <a:p>
            <a:r>
              <a:rPr lang="en-US" b="1" dirty="0" smtClean="0"/>
              <a:t>2 Tim 3; Titus 1: </a:t>
            </a:r>
            <a:r>
              <a:rPr lang="en-US" dirty="0" smtClean="0"/>
              <a:t>Men who hold to a “form” of godliness will deceive people, upsetting whole families. They must be silenced</a:t>
            </a:r>
          </a:p>
          <a:p>
            <a:r>
              <a:rPr lang="en-US" b="1" dirty="0" smtClean="0"/>
              <a:t>2 Pet. 2; Jude  </a:t>
            </a:r>
            <a:r>
              <a:rPr lang="en-US" dirty="0" smtClean="0"/>
              <a:t>They will secretly introduce destructive heresies, creep in unnoticed, denying the Master</a:t>
            </a:r>
            <a:r>
              <a:rPr lang="en-US" dirty="0"/>
              <a:t>:</a:t>
            </a:r>
            <a:r>
              <a:rPr lang="en-US" dirty="0" smtClean="0"/>
              <a:t> Christ</a:t>
            </a:r>
            <a:endParaRPr lang="en-US" dirty="0"/>
          </a:p>
        </p:txBody>
      </p:sp>
      <p:sp>
        <p:nvSpPr>
          <p:cNvPr id="3" name="Title 2"/>
          <p:cNvSpPr>
            <a:spLocks noGrp="1"/>
          </p:cNvSpPr>
          <p:nvPr>
            <p:ph type="title"/>
          </p:nvPr>
        </p:nvSpPr>
        <p:spPr/>
        <p:txBody>
          <a:bodyPr/>
          <a:lstStyle/>
          <a:p>
            <a:r>
              <a:rPr lang="en-US" dirty="0" smtClean="0"/>
              <a:t>Acts 20:28-31</a:t>
            </a:r>
            <a:endParaRPr lang="en-US" dirty="0"/>
          </a:p>
        </p:txBody>
      </p:sp>
    </p:spTree>
    <p:extLst>
      <p:ext uri="{BB962C8B-B14F-4D97-AF65-F5344CB8AC3E}">
        <p14:creationId xmlns:p14="http://schemas.microsoft.com/office/powerpoint/2010/main" val="1939947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Elders are commended to God</a:t>
            </a:r>
          </a:p>
          <a:p>
            <a:r>
              <a:rPr lang="en-US" b="1" dirty="0" smtClean="0"/>
              <a:t>Cross References: I Tim. 3 and Titus 1 </a:t>
            </a:r>
            <a:r>
              <a:rPr lang="en-US" dirty="0" smtClean="0"/>
              <a:t>The office of overseer is a fine work but they must have a good reputation even outside the church and must take care of God’s church, able to exhort in sound doctrine and be able to refute those contradicting</a:t>
            </a:r>
          </a:p>
          <a:p>
            <a:r>
              <a:rPr lang="en-US" b="1" dirty="0" smtClean="0"/>
              <a:t>I Tim. 5 </a:t>
            </a:r>
            <a:r>
              <a:rPr lang="en-US" dirty="0" smtClean="0"/>
              <a:t>Elders who rule well are worthy of double honor and are to preach and teach. Accusations against them are only on the basis of two or three. If they continue in sin, are to be rebuked before ALL so that the rest will be fearful of sinning.</a:t>
            </a:r>
            <a:endParaRPr lang="en-US" b="1" dirty="0"/>
          </a:p>
        </p:txBody>
      </p:sp>
      <p:sp>
        <p:nvSpPr>
          <p:cNvPr id="3" name="Title 2"/>
          <p:cNvSpPr>
            <a:spLocks noGrp="1"/>
          </p:cNvSpPr>
          <p:nvPr>
            <p:ph type="title"/>
          </p:nvPr>
        </p:nvSpPr>
        <p:spPr/>
        <p:txBody>
          <a:bodyPr/>
          <a:lstStyle/>
          <a:p>
            <a:r>
              <a:rPr lang="en-US" dirty="0" smtClean="0"/>
              <a:t>Acts 20:32-35</a:t>
            </a:r>
            <a:endParaRPr lang="en-US" dirty="0"/>
          </a:p>
        </p:txBody>
      </p:sp>
    </p:spTree>
    <p:extLst>
      <p:ext uri="{BB962C8B-B14F-4D97-AF65-F5344CB8AC3E}">
        <p14:creationId xmlns:p14="http://schemas.microsoft.com/office/powerpoint/2010/main" val="923252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Help the weak</a:t>
            </a:r>
          </a:p>
          <a:p>
            <a:r>
              <a:rPr lang="en-US" dirty="0" smtClean="0"/>
              <a:t>“It is more blessed to give than to receive”, not recorded anywhere that Jesus said this, but in </a:t>
            </a:r>
            <a:r>
              <a:rPr lang="en-US" b="1" dirty="0" smtClean="0"/>
              <a:t>John</a:t>
            </a:r>
            <a:r>
              <a:rPr lang="en-US" dirty="0" smtClean="0"/>
              <a:t> </a:t>
            </a:r>
            <a:r>
              <a:rPr lang="en-US" b="1" dirty="0" smtClean="0"/>
              <a:t>21:25</a:t>
            </a:r>
            <a:r>
              <a:rPr lang="en-US" dirty="0" smtClean="0"/>
              <a:t>, it IS said that not everything Jesus said and did was or could have been recorded, yet they were to remember that He’d said it.</a:t>
            </a:r>
          </a:p>
          <a:p>
            <a:r>
              <a:rPr lang="en-US" b="1" dirty="0" smtClean="0"/>
              <a:t>20:36</a:t>
            </a:r>
            <a:r>
              <a:rPr lang="en-US" dirty="0" smtClean="0"/>
              <a:t> He kneels down and prays with them all</a:t>
            </a:r>
          </a:p>
          <a:p>
            <a:r>
              <a:rPr lang="en-US" b="1" dirty="0" smtClean="0"/>
              <a:t>20:37-38</a:t>
            </a:r>
            <a:r>
              <a:rPr lang="en-US" dirty="0" smtClean="0"/>
              <a:t> They weep aloud and hug him and kiss him for they know they will never see him again.</a:t>
            </a:r>
            <a:endParaRPr lang="en-US" dirty="0"/>
          </a:p>
        </p:txBody>
      </p:sp>
      <p:sp>
        <p:nvSpPr>
          <p:cNvPr id="3" name="Title 2"/>
          <p:cNvSpPr>
            <a:spLocks noGrp="1"/>
          </p:cNvSpPr>
          <p:nvPr>
            <p:ph type="title"/>
          </p:nvPr>
        </p:nvSpPr>
        <p:spPr/>
        <p:txBody>
          <a:bodyPr/>
          <a:lstStyle/>
          <a:p>
            <a:r>
              <a:rPr lang="en-US" dirty="0" smtClean="0"/>
              <a:t>Acts 20:35-38</a:t>
            </a:r>
            <a:endParaRPr lang="en-US" dirty="0"/>
          </a:p>
        </p:txBody>
      </p:sp>
    </p:spTree>
    <p:extLst>
      <p:ext uri="{BB962C8B-B14F-4D97-AF65-F5344CB8AC3E}">
        <p14:creationId xmlns:p14="http://schemas.microsoft.com/office/powerpoint/2010/main" val="2443872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I Tim. 5:22 </a:t>
            </a:r>
            <a:r>
              <a:rPr lang="en-US" dirty="0" smtClean="0"/>
              <a:t>Do not lay hands on someone too hastily and thereby share responsibility for the sins of others</a:t>
            </a:r>
          </a:p>
          <a:p>
            <a:r>
              <a:rPr lang="en-US" b="1" dirty="0" smtClean="0"/>
              <a:t>I Pet. 5:1-5 </a:t>
            </a:r>
            <a:r>
              <a:rPr lang="en-US" dirty="0" smtClean="0"/>
              <a:t>Peter was an elder, and like Paul, told the overseers to be examples to the flock.</a:t>
            </a:r>
          </a:p>
          <a:p>
            <a:r>
              <a:rPr lang="en-US" dirty="0" smtClean="0"/>
              <a:t>It is voluntary, not done by compulsion, according to the will of God. Not for sordid gain</a:t>
            </a:r>
          </a:p>
          <a:p>
            <a:r>
              <a:rPr lang="en-US" dirty="0" smtClean="0"/>
              <a:t>Younger men are to be subject to the elders, but ALL are to live in humility</a:t>
            </a:r>
          </a:p>
          <a:p>
            <a:r>
              <a:rPr lang="en-US" dirty="0" smtClean="0"/>
              <a:t>Jesus is the Chief Shepherd and prime example</a:t>
            </a:r>
            <a:endParaRPr lang="en-US" dirty="0"/>
          </a:p>
        </p:txBody>
      </p:sp>
      <p:sp>
        <p:nvSpPr>
          <p:cNvPr id="3" name="Title 2"/>
          <p:cNvSpPr>
            <a:spLocks noGrp="1"/>
          </p:cNvSpPr>
          <p:nvPr>
            <p:ph type="title"/>
          </p:nvPr>
        </p:nvSpPr>
        <p:spPr/>
        <p:txBody>
          <a:bodyPr/>
          <a:lstStyle/>
          <a:p>
            <a:r>
              <a:rPr lang="en-US" dirty="0" smtClean="0"/>
              <a:t>Elders</a:t>
            </a:r>
            <a:endParaRPr lang="en-US" dirty="0"/>
          </a:p>
        </p:txBody>
      </p:sp>
    </p:spTree>
    <p:extLst>
      <p:ext uri="{BB962C8B-B14F-4D97-AF65-F5344CB8AC3E}">
        <p14:creationId xmlns:p14="http://schemas.microsoft.com/office/powerpoint/2010/main" val="1729311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Eph. 2:10 </a:t>
            </a:r>
            <a:r>
              <a:rPr lang="en-US" dirty="0" smtClean="0"/>
              <a:t>For we are HIS workmanship, created in Christ Jesus for good works which God prepared beforehand so that we would walk in them.</a:t>
            </a:r>
          </a:p>
          <a:p>
            <a:r>
              <a:rPr lang="en-US" dirty="0" smtClean="0"/>
              <a:t>“We should commit our way unto God, not knowing what trials may be before us in life; but knowing that, if we are found faithful at the post of duty, we have nothing to fear in the result.”</a:t>
            </a:r>
          </a:p>
          <a:p>
            <a:r>
              <a:rPr lang="en-US" dirty="0" smtClean="0"/>
              <a:t>“We are safe only when we are doing the will of God. We are really in danger only when we neglect our duty, and make the great God our enemy.” Barnes Notes on the Bible</a:t>
            </a:r>
            <a:endParaRPr lang="en-US" dirty="0"/>
          </a:p>
        </p:txBody>
      </p:sp>
      <p:sp>
        <p:nvSpPr>
          <p:cNvPr id="3" name="Title 2"/>
          <p:cNvSpPr>
            <a:spLocks noGrp="1"/>
          </p:cNvSpPr>
          <p:nvPr>
            <p:ph type="title"/>
          </p:nvPr>
        </p:nvSpPr>
        <p:spPr/>
        <p:txBody>
          <a:bodyPr/>
          <a:lstStyle/>
          <a:p>
            <a:r>
              <a:rPr lang="en-US" dirty="0" smtClean="0"/>
              <a:t>Application</a:t>
            </a:r>
            <a:endParaRPr lang="en-US" dirty="0"/>
          </a:p>
        </p:txBody>
      </p:sp>
    </p:spTree>
    <p:extLst>
      <p:ext uri="{BB962C8B-B14F-4D97-AF65-F5344CB8AC3E}">
        <p14:creationId xmlns:p14="http://schemas.microsoft.com/office/powerpoint/2010/main" val="29226849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Sharing the gospel included Jesus’ death, burial, resurrection and repentance</a:t>
            </a:r>
          </a:p>
          <a:p>
            <a:r>
              <a:rPr lang="en-US" dirty="0" smtClean="0"/>
              <a:t>Paul and others went to the Jews first, then the Gentiles</a:t>
            </a:r>
          </a:p>
          <a:p>
            <a:r>
              <a:rPr lang="en-US" dirty="0" smtClean="0"/>
              <a:t>Opposition followed the gospel, but God’s word kept spreading</a:t>
            </a:r>
          </a:p>
          <a:p>
            <a:r>
              <a:rPr lang="en-US" dirty="0" smtClean="0"/>
              <a:t>Paul left or sent someone to disciple new believers</a:t>
            </a:r>
          </a:p>
          <a:p>
            <a:r>
              <a:rPr lang="en-US" dirty="0" smtClean="0"/>
              <a:t>Paul writes letters to the churches he planted</a:t>
            </a:r>
            <a:endParaRPr lang="en-US" dirty="0"/>
          </a:p>
        </p:txBody>
      </p:sp>
      <p:sp>
        <p:nvSpPr>
          <p:cNvPr id="3" name="Title 2"/>
          <p:cNvSpPr>
            <a:spLocks noGrp="1"/>
          </p:cNvSpPr>
          <p:nvPr>
            <p:ph type="title"/>
          </p:nvPr>
        </p:nvSpPr>
        <p:spPr/>
        <p:txBody>
          <a:bodyPr/>
          <a:lstStyle/>
          <a:p>
            <a:r>
              <a:rPr lang="en-US" dirty="0" smtClean="0"/>
              <a:t>Pattern in Acts</a:t>
            </a:r>
            <a:endParaRPr lang="en-US" dirty="0"/>
          </a:p>
        </p:txBody>
      </p:sp>
    </p:spTree>
    <p:extLst>
      <p:ext uri="{BB962C8B-B14F-4D97-AF65-F5344CB8AC3E}">
        <p14:creationId xmlns:p14="http://schemas.microsoft.com/office/powerpoint/2010/main" val="2356574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Paul and Silas went on the 2</a:t>
            </a:r>
            <a:r>
              <a:rPr lang="en-US" baseline="30000" dirty="0" smtClean="0"/>
              <a:t>nd</a:t>
            </a:r>
            <a:r>
              <a:rPr lang="en-US" dirty="0" smtClean="0"/>
              <a:t>  missionary journey, </a:t>
            </a:r>
            <a:r>
              <a:rPr lang="en-US" b="1" dirty="0" smtClean="0"/>
              <a:t>Acts 15:40-18:22</a:t>
            </a:r>
            <a:r>
              <a:rPr lang="en-US" dirty="0" smtClean="0"/>
              <a:t>, Paul stayed  in Corinth for about 1-1/2 years and wrote I and II Thessalonians</a:t>
            </a:r>
          </a:p>
          <a:p>
            <a:r>
              <a:rPr lang="en-US" b="1" dirty="0" smtClean="0"/>
              <a:t>Acts 18:23-19:41 </a:t>
            </a:r>
            <a:r>
              <a:rPr lang="en-US" dirty="0" smtClean="0"/>
              <a:t>Paul on his 3</a:t>
            </a:r>
            <a:r>
              <a:rPr lang="en-US" baseline="30000" dirty="0" smtClean="0"/>
              <a:t>rd</a:t>
            </a:r>
            <a:r>
              <a:rPr lang="en-US" dirty="0" smtClean="0"/>
              <a:t> missionary journey, stays at Ephesus for over 2 years and wrote                 I Corinthians</a:t>
            </a:r>
          </a:p>
          <a:p>
            <a:r>
              <a:rPr lang="en-US" dirty="0" smtClean="0"/>
              <a:t>Paul plans to stay in Ephesus for awhile, then go to Macedonia, Achaia, Jerusalem and Rome.</a:t>
            </a:r>
          </a:p>
          <a:p>
            <a:r>
              <a:rPr lang="en-US" dirty="0" smtClean="0"/>
              <a:t>Ephesus was in confusion because of Demetrius</a:t>
            </a:r>
            <a:endParaRPr lang="en-US" dirty="0"/>
          </a:p>
        </p:txBody>
      </p:sp>
      <p:sp>
        <p:nvSpPr>
          <p:cNvPr id="3" name="Title 2"/>
          <p:cNvSpPr>
            <a:spLocks noGrp="1"/>
          </p:cNvSpPr>
          <p:nvPr>
            <p:ph type="title"/>
          </p:nvPr>
        </p:nvSpPr>
        <p:spPr/>
        <p:txBody>
          <a:bodyPr/>
          <a:lstStyle/>
          <a:p>
            <a:r>
              <a:rPr lang="en-US" dirty="0" smtClean="0"/>
              <a:t>Review</a:t>
            </a:r>
            <a:endParaRPr lang="en-US" dirty="0"/>
          </a:p>
        </p:txBody>
      </p:sp>
    </p:spTree>
    <p:extLst>
      <p:ext uri="{BB962C8B-B14F-4D97-AF65-F5344CB8AC3E}">
        <p14:creationId xmlns:p14="http://schemas.microsoft.com/office/powerpoint/2010/main" val="1397893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Large number of Greeks who believed 11:20-21</a:t>
            </a:r>
          </a:p>
          <a:p>
            <a:r>
              <a:rPr lang="en-US" dirty="0" smtClean="0"/>
              <a:t>Barnabas was sent to them from the church in Jerusalem and brought Saul there from Tarsus</a:t>
            </a:r>
          </a:p>
          <a:p>
            <a:r>
              <a:rPr lang="en-US" dirty="0" smtClean="0"/>
              <a:t>Church sent a contribution to the Jewish brothers in Judea </a:t>
            </a:r>
          </a:p>
          <a:p>
            <a:r>
              <a:rPr lang="en-US" dirty="0" smtClean="0"/>
              <a:t>Church which sent Paul and Barnabas on the first missionary journey and where Paul returns</a:t>
            </a:r>
          </a:p>
          <a:p>
            <a:r>
              <a:rPr lang="en-US" dirty="0" smtClean="0"/>
              <a:t>Church leaders in Jerusalem send their letter to this church and Syria and Cilicia, regarding circumcision</a:t>
            </a:r>
            <a:endParaRPr lang="en-US" dirty="0"/>
          </a:p>
        </p:txBody>
      </p:sp>
      <p:sp>
        <p:nvSpPr>
          <p:cNvPr id="3" name="Title 2"/>
          <p:cNvSpPr>
            <a:spLocks noGrp="1"/>
          </p:cNvSpPr>
          <p:nvPr>
            <p:ph type="title"/>
          </p:nvPr>
        </p:nvSpPr>
        <p:spPr/>
        <p:txBody>
          <a:bodyPr/>
          <a:lstStyle/>
          <a:p>
            <a:r>
              <a:rPr lang="en-US" dirty="0" smtClean="0"/>
              <a:t>Church in Antioch</a:t>
            </a:r>
            <a:endParaRPr lang="en-US" dirty="0"/>
          </a:p>
        </p:txBody>
      </p:sp>
    </p:spTree>
    <p:extLst>
      <p:ext uri="{BB962C8B-B14F-4D97-AF65-F5344CB8AC3E}">
        <p14:creationId xmlns:p14="http://schemas.microsoft.com/office/powerpoint/2010/main" val="5591660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Possible theme: </a:t>
            </a:r>
            <a:r>
              <a:rPr lang="en-US" dirty="0" smtClean="0"/>
              <a:t>Paul in Macedonia and Greece, with Ephesian elders in Miletus</a:t>
            </a:r>
          </a:p>
          <a:p>
            <a:r>
              <a:rPr lang="en-US" dirty="0" smtClean="0"/>
              <a:t>Paul wanted to go to Jerusalem, then Rome but left Ephesus for Macedonia (Philippi, Berea, Thessalonica and </a:t>
            </a:r>
            <a:r>
              <a:rPr lang="en-US" dirty="0" err="1" smtClean="0"/>
              <a:t>Neapolis</a:t>
            </a:r>
            <a:r>
              <a:rPr lang="en-US" dirty="0" smtClean="0"/>
              <a:t>)</a:t>
            </a:r>
          </a:p>
          <a:p>
            <a:r>
              <a:rPr lang="en-US" dirty="0" smtClean="0"/>
              <a:t>Spends 3 months in Greece, until a plot was formed against him, by……..the Jews</a:t>
            </a:r>
          </a:p>
          <a:p>
            <a:r>
              <a:rPr lang="en-US" dirty="0" smtClean="0"/>
              <a:t>Was going to sail for Syria, but decides to return through Macedonia again</a:t>
            </a:r>
          </a:p>
          <a:p>
            <a:endParaRPr lang="en-US" dirty="0"/>
          </a:p>
        </p:txBody>
      </p:sp>
      <p:sp>
        <p:nvSpPr>
          <p:cNvPr id="3" name="Title 2"/>
          <p:cNvSpPr>
            <a:spLocks noGrp="1"/>
          </p:cNvSpPr>
          <p:nvPr>
            <p:ph type="title"/>
          </p:nvPr>
        </p:nvSpPr>
        <p:spPr/>
        <p:txBody>
          <a:bodyPr/>
          <a:lstStyle/>
          <a:p>
            <a:r>
              <a:rPr lang="en-US" dirty="0" smtClean="0"/>
              <a:t>Acts 20:1-3</a:t>
            </a:r>
            <a:endParaRPr lang="en-US" dirty="0"/>
          </a:p>
        </p:txBody>
      </p:sp>
    </p:spTree>
    <p:extLst>
      <p:ext uri="{BB962C8B-B14F-4D97-AF65-F5344CB8AC3E}">
        <p14:creationId xmlns:p14="http://schemas.microsoft.com/office/powerpoint/2010/main" val="1539653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b="1" dirty="0" smtClean="0"/>
              <a:t>2 Corinthians  </a:t>
            </a:r>
            <a:r>
              <a:rPr lang="en-US" dirty="0" smtClean="0"/>
              <a:t>Letter to the Corinthians was probably written in Macedonia where Paul and Timothy had gone through MUCH affliction, to the point of death</a:t>
            </a:r>
          </a:p>
          <a:p>
            <a:r>
              <a:rPr lang="en-US" dirty="0" smtClean="0"/>
              <a:t>Titus met Paul in Macedonia after being in Corinth and bringing Paul an encouraging message</a:t>
            </a:r>
          </a:p>
          <a:p>
            <a:r>
              <a:rPr lang="en-US" dirty="0" smtClean="0"/>
              <a:t>Churches in Macedonia were taking a collection, out of their deep poverty, to be sent to the saints in Jerusalem</a:t>
            </a:r>
          </a:p>
          <a:p>
            <a:r>
              <a:rPr lang="en-US" dirty="0" smtClean="0"/>
              <a:t>Titus went to Corinth for a similar gift from among them</a:t>
            </a:r>
          </a:p>
          <a:p>
            <a:pPr marL="0" indent="0">
              <a:buNone/>
            </a:pPr>
            <a:endParaRPr lang="en-US" dirty="0"/>
          </a:p>
        </p:txBody>
      </p:sp>
      <p:sp>
        <p:nvSpPr>
          <p:cNvPr id="3" name="Title 2"/>
          <p:cNvSpPr>
            <a:spLocks noGrp="1"/>
          </p:cNvSpPr>
          <p:nvPr>
            <p:ph type="title"/>
          </p:nvPr>
        </p:nvSpPr>
        <p:spPr/>
        <p:txBody>
          <a:bodyPr/>
          <a:lstStyle/>
          <a:p>
            <a:r>
              <a:rPr lang="en-US" dirty="0" smtClean="0"/>
              <a:t>Cross References</a:t>
            </a:r>
            <a:endParaRPr lang="en-US" dirty="0"/>
          </a:p>
        </p:txBody>
      </p:sp>
    </p:spTree>
    <p:extLst>
      <p:ext uri="{BB962C8B-B14F-4D97-AF65-F5344CB8AC3E}">
        <p14:creationId xmlns:p14="http://schemas.microsoft.com/office/powerpoint/2010/main" val="3776257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Paul aspired to preach the gospel NOT where Christ was already named so that he would not build on another man’s foundation</a:t>
            </a:r>
          </a:p>
          <a:p>
            <a:r>
              <a:rPr lang="en-US" dirty="0" smtClean="0"/>
              <a:t>Paul had reached Corinth by now, received their contribution and probably wrote Romans from here</a:t>
            </a:r>
          </a:p>
          <a:p>
            <a:r>
              <a:rPr lang="en-US" dirty="0" smtClean="0"/>
              <a:t>Span of his ministry at this point is from Jerusalem as far as Illyricum, northwest of Macedonia vs. 19</a:t>
            </a:r>
          </a:p>
          <a:p>
            <a:r>
              <a:rPr lang="en-US" dirty="0" smtClean="0"/>
              <a:t>Paul is on his way to Jerusalem with the contribution from Macedonia and Achaia to the poor saints there</a:t>
            </a:r>
            <a:endParaRPr lang="en-US" dirty="0"/>
          </a:p>
        </p:txBody>
      </p:sp>
      <p:sp>
        <p:nvSpPr>
          <p:cNvPr id="3" name="Title 2"/>
          <p:cNvSpPr>
            <a:spLocks noGrp="1"/>
          </p:cNvSpPr>
          <p:nvPr>
            <p:ph type="title"/>
          </p:nvPr>
        </p:nvSpPr>
        <p:spPr/>
        <p:txBody>
          <a:bodyPr/>
          <a:lstStyle/>
          <a:p>
            <a:r>
              <a:rPr lang="en-US" dirty="0" smtClean="0"/>
              <a:t>Romans 15</a:t>
            </a:r>
            <a:endParaRPr lang="en-US" dirty="0"/>
          </a:p>
        </p:txBody>
      </p:sp>
    </p:spTree>
    <p:extLst>
      <p:ext uri="{BB962C8B-B14F-4D97-AF65-F5344CB8AC3E}">
        <p14:creationId xmlns:p14="http://schemas.microsoft.com/office/powerpoint/2010/main" val="3432447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Acts 20:4 </a:t>
            </a:r>
            <a:r>
              <a:rPr lang="en-US" dirty="0" err="1" smtClean="0"/>
              <a:t>Sopater</a:t>
            </a:r>
            <a:r>
              <a:rPr lang="en-US" dirty="0" smtClean="0"/>
              <a:t> of Berea, son of Pyrrhus</a:t>
            </a:r>
          </a:p>
          <a:p>
            <a:r>
              <a:rPr lang="en-US" b="1" dirty="0" smtClean="0"/>
              <a:t>Aristarchus</a:t>
            </a:r>
            <a:r>
              <a:rPr lang="en-US" dirty="0" smtClean="0"/>
              <a:t> and </a:t>
            </a:r>
            <a:r>
              <a:rPr lang="en-US" b="1" dirty="0" err="1" smtClean="0"/>
              <a:t>Secundus</a:t>
            </a:r>
            <a:r>
              <a:rPr lang="en-US" dirty="0" smtClean="0"/>
              <a:t> of Thessalonica </a:t>
            </a:r>
          </a:p>
          <a:p>
            <a:r>
              <a:rPr lang="en-US" b="1" dirty="0" smtClean="0"/>
              <a:t>Gaius</a:t>
            </a:r>
            <a:r>
              <a:rPr lang="en-US" dirty="0" smtClean="0"/>
              <a:t> from </a:t>
            </a:r>
            <a:r>
              <a:rPr lang="en-US" dirty="0" err="1" smtClean="0"/>
              <a:t>Derbe</a:t>
            </a:r>
            <a:endParaRPr lang="en-US" dirty="0" smtClean="0"/>
          </a:p>
          <a:p>
            <a:r>
              <a:rPr lang="en-US" b="1" dirty="0" smtClean="0"/>
              <a:t>Timothy </a:t>
            </a:r>
            <a:r>
              <a:rPr lang="en-US" dirty="0" smtClean="0"/>
              <a:t>from </a:t>
            </a:r>
            <a:r>
              <a:rPr lang="en-US" dirty="0" err="1" smtClean="0"/>
              <a:t>Lystra</a:t>
            </a:r>
            <a:endParaRPr lang="en-US" dirty="0" smtClean="0"/>
          </a:p>
          <a:p>
            <a:r>
              <a:rPr lang="en-US" b="1" dirty="0" err="1" smtClean="0"/>
              <a:t>Tychicus</a:t>
            </a:r>
            <a:r>
              <a:rPr lang="en-US" dirty="0" smtClean="0"/>
              <a:t> from Asia </a:t>
            </a:r>
            <a:r>
              <a:rPr lang="en-US" b="1" dirty="0" smtClean="0"/>
              <a:t>Eph. 6:21</a:t>
            </a:r>
            <a:r>
              <a:rPr lang="en-US" dirty="0" smtClean="0"/>
              <a:t>, beloved brother and faithful minister in the Lord. </a:t>
            </a:r>
            <a:r>
              <a:rPr lang="en-US" b="1" dirty="0" smtClean="0"/>
              <a:t>Col. 4:7 </a:t>
            </a:r>
            <a:r>
              <a:rPr lang="en-US" dirty="0" smtClean="0"/>
              <a:t>Fellow bond-servant, </a:t>
            </a:r>
            <a:r>
              <a:rPr lang="en-US" b="1" dirty="0" smtClean="0"/>
              <a:t>2 Tim. 4:12 </a:t>
            </a:r>
            <a:r>
              <a:rPr lang="en-US" dirty="0" smtClean="0"/>
              <a:t>Sent to Ephesus from Rome, with Paul in Crete when he writes Titus. (</a:t>
            </a:r>
            <a:r>
              <a:rPr lang="en-US" b="1" dirty="0" smtClean="0"/>
              <a:t>4:12)</a:t>
            </a:r>
          </a:p>
          <a:p>
            <a:r>
              <a:rPr lang="en-US" b="1" dirty="0" err="1" smtClean="0"/>
              <a:t>Tropimus</a:t>
            </a:r>
            <a:r>
              <a:rPr lang="en-US" b="1" dirty="0" smtClean="0"/>
              <a:t>: </a:t>
            </a:r>
            <a:r>
              <a:rPr lang="en-US" dirty="0" smtClean="0"/>
              <a:t>Ephesian, Paul leaves at Miletus, sick</a:t>
            </a:r>
            <a:endParaRPr lang="en-US" dirty="0"/>
          </a:p>
        </p:txBody>
      </p:sp>
      <p:sp>
        <p:nvSpPr>
          <p:cNvPr id="3" name="Title 2"/>
          <p:cNvSpPr>
            <a:spLocks noGrp="1"/>
          </p:cNvSpPr>
          <p:nvPr>
            <p:ph type="title"/>
          </p:nvPr>
        </p:nvSpPr>
        <p:spPr/>
        <p:txBody>
          <a:bodyPr/>
          <a:lstStyle/>
          <a:p>
            <a:r>
              <a:rPr lang="en-US" dirty="0" smtClean="0"/>
              <a:t>Companions</a:t>
            </a:r>
            <a:endParaRPr lang="en-US" dirty="0"/>
          </a:p>
        </p:txBody>
      </p:sp>
    </p:spTree>
    <p:extLst>
      <p:ext uri="{BB962C8B-B14F-4D97-AF65-F5344CB8AC3E}">
        <p14:creationId xmlns:p14="http://schemas.microsoft.com/office/powerpoint/2010/main" val="146696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Acts 20:5 </a:t>
            </a:r>
            <a:r>
              <a:rPr lang="en-US" dirty="0" smtClean="0"/>
              <a:t>Luke joins Paul at Philippi, where he’d been staying with Lydia  </a:t>
            </a:r>
            <a:r>
              <a:rPr lang="en-US" b="1" dirty="0" smtClean="0"/>
              <a:t>Acts 16:40</a:t>
            </a:r>
          </a:p>
          <a:p>
            <a:r>
              <a:rPr lang="en-US" dirty="0" smtClean="0"/>
              <a:t>Stays at Troas for a week and celebrates the Lord’s Supper</a:t>
            </a:r>
          </a:p>
          <a:p>
            <a:r>
              <a:rPr lang="en-US" b="1" dirty="0" smtClean="0"/>
              <a:t>20:8</a:t>
            </a:r>
            <a:r>
              <a:rPr lang="en-US" dirty="0" smtClean="0"/>
              <a:t> Many lamps, not in secret! Also uses up oxygen</a:t>
            </a:r>
          </a:p>
          <a:p>
            <a:r>
              <a:rPr lang="en-US" dirty="0" err="1" smtClean="0"/>
              <a:t>Eutychus</a:t>
            </a:r>
            <a:r>
              <a:rPr lang="en-US" dirty="0" smtClean="0"/>
              <a:t> falls out of the window, Paul raises up</a:t>
            </a:r>
          </a:p>
          <a:p>
            <a:r>
              <a:rPr lang="en-US" b="1" dirty="0" smtClean="0"/>
              <a:t>20:11</a:t>
            </a:r>
            <a:r>
              <a:rPr lang="en-US" dirty="0" smtClean="0"/>
              <a:t> Now they eat and talk until daybreak, and Paul leaves Troas</a:t>
            </a:r>
          </a:p>
          <a:p>
            <a:endParaRPr lang="en-US" b="1" dirty="0" smtClean="0"/>
          </a:p>
          <a:p>
            <a:endParaRPr lang="en-US" dirty="0"/>
          </a:p>
        </p:txBody>
      </p:sp>
      <p:sp>
        <p:nvSpPr>
          <p:cNvPr id="3" name="Title 2"/>
          <p:cNvSpPr>
            <a:spLocks noGrp="1"/>
          </p:cNvSpPr>
          <p:nvPr>
            <p:ph type="title"/>
          </p:nvPr>
        </p:nvSpPr>
        <p:spPr/>
        <p:txBody>
          <a:bodyPr/>
          <a:lstStyle/>
          <a:p>
            <a:r>
              <a:rPr lang="en-US" dirty="0" smtClean="0"/>
              <a:t>Acts 20:5-12</a:t>
            </a:r>
            <a:endParaRPr lang="en-US" dirty="0"/>
          </a:p>
        </p:txBody>
      </p:sp>
    </p:spTree>
    <p:extLst>
      <p:ext uri="{BB962C8B-B14F-4D97-AF65-F5344CB8AC3E}">
        <p14:creationId xmlns:p14="http://schemas.microsoft.com/office/powerpoint/2010/main" val="429023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117</TotalTime>
  <Words>1409</Words>
  <Application>Microsoft Office PowerPoint</Application>
  <PresentationFormat>On-screen Show (4:3)</PresentationFormat>
  <Paragraphs>95</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Hardcover</vt:lpstr>
      <vt:lpstr>Acts Part 2</vt:lpstr>
      <vt:lpstr>Pattern in Acts</vt:lpstr>
      <vt:lpstr>Review</vt:lpstr>
      <vt:lpstr>Church in Antioch</vt:lpstr>
      <vt:lpstr>Acts 20:1-3</vt:lpstr>
      <vt:lpstr>Cross References</vt:lpstr>
      <vt:lpstr>Romans 15</vt:lpstr>
      <vt:lpstr>Companions</vt:lpstr>
      <vt:lpstr>Acts 20:5-12</vt:lpstr>
      <vt:lpstr>Acts 20:13-16</vt:lpstr>
      <vt:lpstr>Acts 20:17-24</vt:lpstr>
      <vt:lpstr>Solemnly Testify</vt:lpstr>
      <vt:lpstr>Acts 20:25-27</vt:lpstr>
      <vt:lpstr>Acts 20:28-31</vt:lpstr>
      <vt:lpstr>Acts 20:32-35</vt:lpstr>
      <vt:lpstr>Acts 20:35-38</vt:lpstr>
      <vt:lpstr>Elders</vt:lpstr>
      <vt:lpstr>Application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Acts Part 2</dc:title>
  <dc:creator>Jenny Goins</dc:creator>
  <cp:lastModifiedBy>Jenny Goins</cp:lastModifiedBy>
  <cp:revision>25</cp:revision>
  <dcterms:created xsi:type="dcterms:W3CDTF">2021-02-17T12:35:29Z</dcterms:created>
  <dcterms:modified xsi:type="dcterms:W3CDTF">2021-02-17T14:33:08Z</dcterms:modified>
</cp:coreProperties>
</file>