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BC6926D-BC9A-4064-8F38-A46E8E979E17}" type="datetimeFigureOut">
              <a:rPr lang="en-US" smtClean="0"/>
              <a:t>2/3/2021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72BB3049-7AB2-4344-B421-D38676FD975D}"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C6926D-BC9A-4064-8F38-A46E8E979E17}"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B3049-7AB2-4344-B421-D38676FD975D}"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C6926D-BC9A-4064-8F38-A46E8E979E17}"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B3049-7AB2-4344-B421-D38676FD975D}"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C6926D-BC9A-4064-8F38-A46E8E979E17}"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B3049-7AB2-4344-B421-D38676FD975D}"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C6926D-BC9A-4064-8F38-A46E8E979E17}"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BB3049-7AB2-4344-B421-D38676FD975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BC6926D-BC9A-4064-8F38-A46E8E979E17}"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B3049-7AB2-4344-B421-D38676FD975D}"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BC6926D-BC9A-4064-8F38-A46E8E979E17}" type="datetimeFigureOut">
              <a:rPr lang="en-US" smtClean="0"/>
              <a:t>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BB3049-7AB2-4344-B421-D38676FD975D}"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C6926D-BC9A-4064-8F38-A46E8E979E17}" type="datetimeFigureOut">
              <a:rPr lang="en-US" smtClean="0"/>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BB3049-7AB2-4344-B421-D38676FD975D}"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C6926D-BC9A-4064-8F38-A46E8E979E17}" type="datetimeFigureOut">
              <a:rPr lang="en-US" smtClean="0"/>
              <a:t>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BB3049-7AB2-4344-B421-D38676FD97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C6926D-BC9A-4064-8F38-A46E8E979E17}"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B3049-7AB2-4344-B421-D38676FD97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C6926D-BC9A-4064-8F38-A46E8E979E17}"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BB3049-7AB2-4344-B421-D38676FD975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BC6926D-BC9A-4064-8F38-A46E8E979E17}" type="datetimeFigureOut">
              <a:rPr lang="en-US" smtClean="0"/>
              <a:t>2/3/2021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72BB3049-7AB2-4344-B421-D38676FD975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3</a:t>
            </a:r>
            <a:endParaRPr lang="en-US" dirty="0"/>
          </a:p>
        </p:txBody>
      </p:sp>
    </p:spTree>
    <p:extLst>
      <p:ext uri="{BB962C8B-B14F-4D97-AF65-F5344CB8AC3E}">
        <p14:creationId xmlns:p14="http://schemas.microsoft.com/office/powerpoint/2010/main" val="1476908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city magistrates wanted to release Paul and Silas secretly, but NOW they make known they are Roman citizens so they have been thrown into prison AND beaten illegally!!!!! </a:t>
            </a:r>
          </a:p>
          <a:p>
            <a:r>
              <a:rPr lang="en-US" dirty="0" smtClean="0"/>
              <a:t>They could have declared their citizenship BEFORE being beaten and imprisoned…why didn’t they?</a:t>
            </a:r>
          </a:p>
          <a:p>
            <a:r>
              <a:rPr lang="en-US" dirty="0" smtClean="0"/>
              <a:t>They live Spirit filled/led lives, so, the Spirit didn’t lead…there was a jailor that needed to hear the gospel</a:t>
            </a:r>
          </a:p>
          <a:p>
            <a:r>
              <a:rPr lang="en-US" dirty="0" smtClean="0"/>
              <a:t>Pronoun change: seems Luke stayed in Philippi</a:t>
            </a:r>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66888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Possible theme:</a:t>
            </a:r>
            <a:r>
              <a:rPr lang="en-US" dirty="0" smtClean="0"/>
              <a:t> Paul goes to Thessalonica, Berea and Athens</a:t>
            </a:r>
          </a:p>
          <a:p>
            <a:r>
              <a:rPr lang="en-US" dirty="0" smtClean="0"/>
              <a:t>They go through Amphipolis, Apollonia and then to Thessalonica</a:t>
            </a:r>
          </a:p>
          <a:p>
            <a:r>
              <a:rPr lang="en-US" dirty="0" smtClean="0"/>
              <a:t>IS a synagogue there, and Paul goes there first</a:t>
            </a:r>
          </a:p>
          <a:p>
            <a:r>
              <a:rPr lang="en-US" dirty="0" smtClean="0"/>
              <a:t>He reasons with them through the OT Scriptures of Christ suffering and being raised from the dead</a:t>
            </a:r>
          </a:p>
          <a:p>
            <a:r>
              <a:rPr lang="en-US" dirty="0" smtClean="0"/>
              <a:t>Some were persuaded, some were jealous and attacked</a:t>
            </a:r>
          </a:p>
          <a:p>
            <a:r>
              <a:rPr lang="en-US" dirty="0" smtClean="0"/>
              <a:t>Jason welcomes them and suffered because of it</a:t>
            </a:r>
            <a:endParaRPr lang="en-US" dirty="0"/>
          </a:p>
        </p:txBody>
      </p:sp>
      <p:sp>
        <p:nvSpPr>
          <p:cNvPr id="3" name="Title 2"/>
          <p:cNvSpPr>
            <a:spLocks noGrp="1"/>
          </p:cNvSpPr>
          <p:nvPr>
            <p:ph type="title"/>
          </p:nvPr>
        </p:nvSpPr>
        <p:spPr/>
        <p:txBody>
          <a:bodyPr/>
          <a:lstStyle/>
          <a:p>
            <a:r>
              <a:rPr lang="en-US" dirty="0" smtClean="0"/>
              <a:t>Acts 17</a:t>
            </a:r>
            <a:endParaRPr lang="en-US" dirty="0"/>
          </a:p>
        </p:txBody>
      </p:sp>
    </p:spTree>
    <p:extLst>
      <p:ext uri="{BB962C8B-B14F-4D97-AF65-F5344CB8AC3E}">
        <p14:creationId xmlns:p14="http://schemas.microsoft.com/office/powerpoint/2010/main" val="1415261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Berea: Noble-minded Jews who examined the Scriptures daily for Paul and Silas’s accuracy and find them to be telling the truth</a:t>
            </a:r>
          </a:p>
          <a:p>
            <a:r>
              <a:rPr lang="en-US" dirty="0" smtClean="0"/>
              <a:t>Therefore, they receive the word preached to them</a:t>
            </a:r>
          </a:p>
          <a:p>
            <a:r>
              <a:rPr lang="en-US" dirty="0" smtClean="0"/>
              <a:t>Many believed along with some prominent Greek men and women</a:t>
            </a:r>
          </a:p>
          <a:p>
            <a:r>
              <a:rPr lang="en-US" dirty="0" smtClean="0"/>
              <a:t>Jews from Thessalonica, 45 miles away, come and stir up trouble so brethren send Paul away to Athens</a:t>
            </a:r>
          </a:p>
          <a:p>
            <a:r>
              <a:rPr lang="en-US" dirty="0" smtClean="0"/>
              <a:t>Paul wants Silas and Timothy to come ASAP</a:t>
            </a:r>
          </a:p>
          <a:p>
            <a:r>
              <a:rPr lang="en-US" dirty="0" smtClean="0"/>
              <a:t>Why did they stay? Why did Luke stay in Philippi? To encourage, teach and strengthen the new believers</a:t>
            </a:r>
            <a:endParaRPr lang="en-US" dirty="0"/>
          </a:p>
        </p:txBody>
      </p:sp>
      <p:sp>
        <p:nvSpPr>
          <p:cNvPr id="3" name="Title 2"/>
          <p:cNvSpPr>
            <a:spLocks noGrp="1"/>
          </p:cNvSpPr>
          <p:nvPr>
            <p:ph type="title"/>
          </p:nvPr>
        </p:nvSpPr>
        <p:spPr/>
        <p:txBody>
          <a:bodyPr/>
          <a:lstStyle/>
          <a:p>
            <a:r>
              <a:rPr lang="en-US" dirty="0" smtClean="0"/>
              <a:t>Acts 17</a:t>
            </a:r>
            <a:endParaRPr lang="en-US" dirty="0"/>
          </a:p>
        </p:txBody>
      </p:sp>
    </p:spTree>
    <p:extLst>
      <p:ext uri="{BB962C8B-B14F-4D97-AF65-F5344CB8AC3E}">
        <p14:creationId xmlns:p14="http://schemas.microsoft.com/office/powerpoint/2010/main" val="422315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Paul observes all the idols in Athens and his spirit is provoked</a:t>
            </a:r>
          </a:p>
          <a:p>
            <a:r>
              <a:rPr lang="en-US" dirty="0" smtClean="0"/>
              <a:t>He does the usual, going to the synagogue first on the Sabbath, and then daily in the market place, sharing the gospel, reasoning the Scriptures</a:t>
            </a:r>
          </a:p>
          <a:p>
            <a:r>
              <a:rPr lang="en-US" dirty="0" smtClean="0"/>
              <a:t>The Epicureans and Stoics call Paul an “idle babbler”</a:t>
            </a:r>
          </a:p>
          <a:p>
            <a:r>
              <a:rPr lang="en-US" dirty="0" smtClean="0"/>
              <a:t>A seed picker, one who picks up scraps of knowledge, a babbler, gossiper, empty talker, loafer. Athenians applied this word to those who made a living by collecting and selling refuse. Contemptible</a:t>
            </a:r>
            <a:endParaRPr lang="en-US" dirty="0"/>
          </a:p>
        </p:txBody>
      </p:sp>
      <p:sp>
        <p:nvSpPr>
          <p:cNvPr id="3" name="Title 2"/>
          <p:cNvSpPr>
            <a:spLocks noGrp="1"/>
          </p:cNvSpPr>
          <p:nvPr>
            <p:ph type="title"/>
          </p:nvPr>
        </p:nvSpPr>
        <p:spPr/>
        <p:txBody>
          <a:bodyPr/>
          <a:lstStyle/>
          <a:p>
            <a:r>
              <a:rPr lang="en-US" dirty="0" smtClean="0"/>
              <a:t>Acts 17</a:t>
            </a:r>
            <a:endParaRPr lang="en-US" dirty="0"/>
          </a:p>
        </p:txBody>
      </p:sp>
    </p:spTree>
    <p:extLst>
      <p:ext uri="{BB962C8B-B14F-4D97-AF65-F5344CB8AC3E}">
        <p14:creationId xmlns:p14="http://schemas.microsoft.com/office/powerpoint/2010/main" val="341723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Epicureans: Their doctrines held that the world came into being and will be dissolved by chance or by the effect of mechanical causes moved by chance; ALL events happen by chance or are occasioned by mechanical causes; the soul dies with the body; there is no future retribution; man’s chief happiness lies in pleasure or bodily ease. It derided the mythology of the ancients but proposed nothing better. It created a frame of mind hostile to all religion particularly to the serious doctrines of the gospel.   </a:t>
            </a:r>
            <a:r>
              <a:rPr lang="en-US" dirty="0" err="1" smtClean="0"/>
              <a:t>Zod</a:t>
            </a:r>
            <a:r>
              <a:rPr lang="en-US" dirty="0" smtClean="0"/>
              <a:t>.</a:t>
            </a:r>
            <a:endParaRPr lang="en-US" dirty="0"/>
          </a:p>
        </p:txBody>
      </p:sp>
      <p:sp>
        <p:nvSpPr>
          <p:cNvPr id="3" name="Title 2"/>
          <p:cNvSpPr>
            <a:spLocks noGrp="1"/>
          </p:cNvSpPr>
          <p:nvPr>
            <p:ph type="title"/>
          </p:nvPr>
        </p:nvSpPr>
        <p:spPr/>
        <p:txBody>
          <a:bodyPr/>
          <a:lstStyle/>
          <a:p>
            <a:r>
              <a:rPr lang="en-US" dirty="0" smtClean="0"/>
              <a:t>Epicureans </a:t>
            </a:r>
            <a:endParaRPr lang="en-US" dirty="0"/>
          </a:p>
        </p:txBody>
      </p:sp>
    </p:spTree>
    <p:extLst>
      <p:ext uri="{BB962C8B-B14F-4D97-AF65-F5344CB8AC3E}">
        <p14:creationId xmlns:p14="http://schemas.microsoft.com/office/powerpoint/2010/main" val="3471178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Founded by Zero, a Cypriot philosopher (336-264 BC) who taught that men should be free from passion, and submit without complaint to unavoidable situations. “It is virtue alone that renders men happy. The ills of life are but fancied evils…a wise man ought not to be moved with either joy or grief.” They believed in the unity of the divine being, the creation of the world by the “Logos” (or Word), and a superintending providence administered in conformity with the will and purpose of God. Very strict morals.     </a:t>
            </a:r>
            <a:r>
              <a:rPr lang="en-US" dirty="0" err="1" smtClean="0"/>
              <a:t>Zod</a:t>
            </a:r>
            <a:r>
              <a:rPr lang="en-US" dirty="0" smtClean="0"/>
              <a:t>.</a:t>
            </a:r>
            <a:endParaRPr lang="en-US" dirty="0"/>
          </a:p>
        </p:txBody>
      </p:sp>
      <p:sp>
        <p:nvSpPr>
          <p:cNvPr id="3" name="Title 2"/>
          <p:cNvSpPr>
            <a:spLocks noGrp="1"/>
          </p:cNvSpPr>
          <p:nvPr>
            <p:ph type="title"/>
          </p:nvPr>
        </p:nvSpPr>
        <p:spPr/>
        <p:txBody>
          <a:bodyPr/>
          <a:lstStyle/>
          <a:p>
            <a:r>
              <a:rPr lang="en-US" dirty="0" smtClean="0"/>
              <a:t>Stoics </a:t>
            </a:r>
            <a:endParaRPr lang="en-US" dirty="0"/>
          </a:p>
        </p:txBody>
      </p:sp>
    </p:spTree>
    <p:extLst>
      <p:ext uri="{BB962C8B-B14F-4D97-AF65-F5344CB8AC3E}">
        <p14:creationId xmlns:p14="http://schemas.microsoft.com/office/powerpoint/2010/main" val="18446247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“Everything in the world happens by chance. There is no such thing as human freedom except at a very limited point. Man has no power to influence his life. He can be bitter or discouraged or defeated by what life throws his way, or he can develop the philosophical attitude of never letting anything get you down. Keep a stiff upper lip and remain cool no matter what happens. Life is </a:t>
            </a:r>
            <a:r>
              <a:rPr lang="en-US" smtClean="0"/>
              <a:t>meaningless.”    </a:t>
            </a:r>
            <a:r>
              <a:rPr lang="en-US" dirty="0" smtClean="0"/>
              <a:t>Sproul</a:t>
            </a:r>
            <a:endParaRPr lang="en-US" dirty="0"/>
          </a:p>
        </p:txBody>
      </p:sp>
      <p:sp>
        <p:nvSpPr>
          <p:cNvPr id="3" name="Title 2"/>
          <p:cNvSpPr>
            <a:spLocks noGrp="1"/>
          </p:cNvSpPr>
          <p:nvPr>
            <p:ph type="title"/>
          </p:nvPr>
        </p:nvSpPr>
        <p:spPr/>
        <p:txBody>
          <a:bodyPr/>
          <a:lstStyle/>
          <a:p>
            <a:r>
              <a:rPr lang="en-US" dirty="0" smtClean="0"/>
              <a:t>Stoics</a:t>
            </a:r>
            <a:endParaRPr lang="en-US" dirty="0"/>
          </a:p>
        </p:txBody>
      </p:sp>
    </p:spTree>
    <p:extLst>
      <p:ext uri="{BB962C8B-B14F-4D97-AF65-F5344CB8AC3E}">
        <p14:creationId xmlns:p14="http://schemas.microsoft.com/office/powerpoint/2010/main" val="36949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Paul’s message to them, began with God as Creator, because they were idol worshippers who had not heard of God, let alone Jesus His Son</a:t>
            </a:r>
          </a:p>
          <a:p>
            <a:r>
              <a:rPr lang="en-US" b="1" dirty="0" smtClean="0"/>
              <a:t>Acts 3, 4, 13 </a:t>
            </a:r>
            <a:r>
              <a:rPr lang="en-US" dirty="0" smtClean="0"/>
              <a:t>were messages to Jews</a:t>
            </a:r>
          </a:p>
          <a:p>
            <a:r>
              <a:rPr lang="en-US" b="1" dirty="0" smtClean="0"/>
              <a:t>Acts 14 </a:t>
            </a:r>
            <a:r>
              <a:rPr lang="en-US" dirty="0" smtClean="0"/>
              <a:t>was also to an audience of idol worshipers and began with God as Creator (in </a:t>
            </a:r>
            <a:r>
              <a:rPr lang="en-US" dirty="0" err="1" smtClean="0"/>
              <a:t>Lystra</a:t>
            </a:r>
            <a:r>
              <a:rPr lang="en-US" dirty="0" smtClean="0"/>
              <a:t>)</a:t>
            </a:r>
          </a:p>
          <a:p>
            <a:r>
              <a:rPr lang="en-US" b="1" dirty="0" smtClean="0"/>
              <a:t>Vs. 30 </a:t>
            </a:r>
            <a:r>
              <a:rPr lang="en-US" dirty="0" smtClean="0"/>
              <a:t>called them to repentance and Jesus is called a Man who will judge the world</a:t>
            </a:r>
          </a:p>
          <a:p>
            <a:r>
              <a:rPr lang="en-US" dirty="0" smtClean="0"/>
              <a:t>Paul’s common ground: “The Unknown God”</a:t>
            </a:r>
          </a:p>
          <a:p>
            <a:r>
              <a:rPr lang="en-US" dirty="0" smtClean="0"/>
              <a:t>Paul preaches Jesus’ death and resurrection to them</a:t>
            </a:r>
            <a:endParaRPr lang="en-US" dirty="0"/>
          </a:p>
        </p:txBody>
      </p:sp>
      <p:sp>
        <p:nvSpPr>
          <p:cNvPr id="3" name="Title 2"/>
          <p:cNvSpPr>
            <a:spLocks noGrp="1"/>
          </p:cNvSpPr>
          <p:nvPr>
            <p:ph type="title"/>
          </p:nvPr>
        </p:nvSpPr>
        <p:spPr/>
        <p:txBody>
          <a:bodyPr/>
          <a:lstStyle/>
          <a:p>
            <a:r>
              <a:rPr lang="en-US" dirty="0" smtClean="0"/>
              <a:t>Acts 17</a:t>
            </a:r>
            <a:endParaRPr lang="en-US" dirty="0"/>
          </a:p>
        </p:txBody>
      </p:sp>
    </p:spTree>
    <p:extLst>
      <p:ext uri="{BB962C8B-B14F-4D97-AF65-F5344CB8AC3E}">
        <p14:creationId xmlns:p14="http://schemas.microsoft.com/office/powerpoint/2010/main" val="2341282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God is Creator, who made the world and all things in it. He is Lord of heaven and earth</a:t>
            </a:r>
          </a:p>
          <a:p>
            <a:r>
              <a:rPr lang="en-US" dirty="0" smtClean="0"/>
              <a:t>Does not dwell in temples made with hands</a:t>
            </a:r>
          </a:p>
          <a:p>
            <a:r>
              <a:rPr lang="en-US" dirty="0" smtClean="0"/>
              <a:t>He is not served by human hands, as though He needed anything</a:t>
            </a:r>
          </a:p>
          <a:p>
            <a:r>
              <a:rPr lang="en-US" dirty="0" smtClean="0"/>
              <a:t>He Himself gives to all people, life, breath and all things. (no partiality)</a:t>
            </a:r>
          </a:p>
          <a:p>
            <a:r>
              <a:rPr lang="en-US" dirty="0" smtClean="0"/>
              <a:t>He made from one man every nation of mankind to live on all the face of the earth</a:t>
            </a:r>
          </a:p>
          <a:p>
            <a:r>
              <a:rPr lang="en-US" dirty="0" smtClean="0"/>
              <a:t>He appointed man’s time and boundaries</a:t>
            </a:r>
          </a:p>
          <a:p>
            <a:r>
              <a:rPr lang="en-US" dirty="0" smtClean="0"/>
              <a:t>Man’s purpose: to seek God and find Him</a:t>
            </a:r>
          </a:p>
          <a:p>
            <a:r>
              <a:rPr lang="en-US" dirty="0" smtClean="0"/>
              <a:t>He is not far from each one of us (no partiality)</a:t>
            </a:r>
          </a:p>
          <a:p>
            <a:r>
              <a:rPr lang="en-US" dirty="0" smtClean="0"/>
              <a:t>IN Him, we live, move and exist: We are His children</a:t>
            </a:r>
          </a:p>
          <a:p>
            <a:r>
              <a:rPr lang="en-US" dirty="0" smtClean="0"/>
              <a:t>He is declaring to all men: REPENT, because judgment is coming and Jesus IS that judge. Jesus is proof to all men for He was raised</a:t>
            </a:r>
          </a:p>
          <a:p>
            <a:endParaRPr lang="en-US" dirty="0"/>
          </a:p>
        </p:txBody>
      </p:sp>
      <p:sp>
        <p:nvSpPr>
          <p:cNvPr id="3" name="Title 2"/>
          <p:cNvSpPr>
            <a:spLocks noGrp="1"/>
          </p:cNvSpPr>
          <p:nvPr>
            <p:ph type="title"/>
          </p:nvPr>
        </p:nvSpPr>
        <p:spPr/>
        <p:txBody>
          <a:bodyPr/>
          <a:lstStyle/>
          <a:p>
            <a:r>
              <a:rPr lang="en-US" dirty="0" smtClean="0"/>
              <a:t>What we learn about God</a:t>
            </a:r>
            <a:endParaRPr lang="en-US" dirty="0"/>
          </a:p>
        </p:txBody>
      </p:sp>
    </p:spTree>
    <p:extLst>
      <p:ext uri="{BB962C8B-B14F-4D97-AF65-F5344CB8AC3E}">
        <p14:creationId xmlns:p14="http://schemas.microsoft.com/office/powerpoint/2010/main" val="3880501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Result of Paul’s message:</a:t>
            </a:r>
          </a:p>
          <a:p>
            <a:r>
              <a:rPr lang="en-US" dirty="0" smtClean="0"/>
              <a:t>Some sneered/mocked at the resurrection</a:t>
            </a:r>
          </a:p>
          <a:p>
            <a:r>
              <a:rPr lang="en-US" dirty="0" smtClean="0"/>
              <a:t>Some wanted to hear more</a:t>
            </a:r>
          </a:p>
          <a:p>
            <a:r>
              <a:rPr lang="en-US" dirty="0" smtClean="0"/>
              <a:t>Some joined Paul and believed</a:t>
            </a:r>
          </a:p>
          <a:p>
            <a:r>
              <a:rPr lang="en-US" dirty="0" smtClean="0"/>
              <a:t>It is the same today, as is the gospel message</a:t>
            </a:r>
          </a:p>
          <a:p>
            <a:r>
              <a:rPr lang="en-US" b="1" dirty="0" smtClean="0"/>
              <a:t>Application to us:</a:t>
            </a:r>
            <a:r>
              <a:rPr lang="en-US" dirty="0" smtClean="0"/>
              <a:t> the gospel message must be shared in its entirety, no “easy </a:t>
            </a:r>
            <a:r>
              <a:rPr lang="en-US" dirty="0" err="1" smtClean="0"/>
              <a:t>believism</a:t>
            </a:r>
            <a:r>
              <a:rPr lang="en-US" dirty="0" smtClean="0"/>
              <a:t>”, for repentance must include a change of behavior and continuance in the faith as evidence of salvation. </a:t>
            </a:r>
            <a:endParaRPr lang="en-US" dirty="0"/>
          </a:p>
        </p:txBody>
      </p:sp>
      <p:sp>
        <p:nvSpPr>
          <p:cNvPr id="3" name="Title 2"/>
          <p:cNvSpPr>
            <a:spLocks noGrp="1"/>
          </p:cNvSpPr>
          <p:nvPr>
            <p:ph type="title"/>
          </p:nvPr>
        </p:nvSpPr>
        <p:spPr/>
        <p:txBody>
          <a:bodyPr/>
          <a:lstStyle/>
          <a:p>
            <a:r>
              <a:rPr lang="en-US" dirty="0" smtClean="0"/>
              <a:t>Acts 17</a:t>
            </a:r>
            <a:endParaRPr lang="en-US" dirty="0"/>
          </a:p>
        </p:txBody>
      </p:sp>
    </p:spTree>
    <p:extLst>
      <p:ext uri="{BB962C8B-B14F-4D97-AF65-F5344CB8AC3E}">
        <p14:creationId xmlns:p14="http://schemas.microsoft.com/office/powerpoint/2010/main" val="275331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Acts 13-14  </a:t>
            </a:r>
            <a:r>
              <a:rPr lang="en-US" dirty="0" smtClean="0"/>
              <a:t>Paul and Barnabas on their first missionary journey to Cyprus, Pamphylia and Pisidia</a:t>
            </a:r>
          </a:p>
          <a:p>
            <a:r>
              <a:rPr lang="en-US" dirty="0" smtClean="0"/>
              <a:t>Returned to church at Antioch in Syria, reported all the Lord had done among the Gentiles through them</a:t>
            </a:r>
          </a:p>
          <a:p>
            <a:r>
              <a:rPr lang="en-US" b="1" dirty="0" smtClean="0"/>
              <a:t>Acts 15 </a:t>
            </a:r>
            <a:r>
              <a:rPr lang="en-US" dirty="0" smtClean="0"/>
              <a:t>The LETTER, addressed to the churches in Antioch Pisidia, Syria and Cilicia</a:t>
            </a:r>
          </a:p>
          <a:p>
            <a:r>
              <a:rPr lang="en-US" dirty="0" smtClean="0"/>
              <a:t>Paul and Barnabas are in Antioch teaching God’s Word, split, gospel goes in two different directions</a:t>
            </a:r>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399364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 and Timothy to Philippi; Lydia and jailer saved</a:t>
            </a:r>
          </a:p>
          <a:p>
            <a:r>
              <a:rPr lang="en-US" dirty="0" err="1" smtClean="0"/>
              <a:t>Lystra</a:t>
            </a:r>
            <a:r>
              <a:rPr lang="en-US" dirty="0" smtClean="0"/>
              <a:t>: Lame man healed; Paul stoned and left for dead; elders appointed and church encouraged.</a:t>
            </a:r>
          </a:p>
          <a:p>
            <a:r>
              <a:rPr lang="en-US" dirty="0" err="1" smtClean="0"/>
              <a:t>Derbe</a:t>
            </a:r>
            <a:r>
              <a:rPr lang="en-US" dirty="0" smtClean="0"/>
              <a:t>: Made many disciples</a:t>
            </a:r>
          </a:p>
          <a:p>
            <a:r>
              <a:rPr lang="en-US" dirty="0" smtClean="0"/>
              <a:t>Paul meets Timothy in </a:t>
            </a:r>
            <a:r>
              <a:rPr lang="en-US" dirty="0" err="1" smtClean="0"/>
              <a:t>Lystra</a:t>
            </a:r>
            <a:r>
              <a:rPr lang="en-US" dirty="0" smtClean="0"/>
              <a:t>, where he was stoned and left for dead….</a:t>
            </a:r>
          </a:p>
          <a:p>
            <a:r>
              <a:rPr lang="en-US" dirty="0" smtClean="0"/>
              <a:t>Timothy is a disciple, mother a </a:t>
            </a:r>
            <a:r>
              <a:rPr lang="en-US" b="1" dirty="0" smtClean="0"/>
              <a:t>believing </a:t>
            </a:r>
            <a:r>
              <a:rPr lang="en-US" dirty="0" smtClean="0"/>
              <a:t>Jew, father a Greek, Paul circumcises Timothy </a:t>
            </a:r>
          </a:p>
          <a:p>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2682551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I and 2</a:t>
            </a:r>
            <a:r>
              <a:rPr lang="en-US" b="1" baseline="30000" dirty="0" smtClean="0"/>
              <a:t>nd</a:t>
            </a:r>
            <a:r>
              <a:rPr lang="en-US" b="1" dirty="0" smtClean="0"/>
              <a:t> Timothy </a:t>
            </a:r>
            <a:r>
              <a:rPr lang="en-US" dirty="0" smtClean="0"/>
              <a:t>are letters Paul wrote to Timothy referring to him as his son in the faith</a:t>
            </a:r>
          </a:p>
          <a:p>
            <a:r>
              <a:rPr lang="en-US" dirty="0" smtClean="0"/>
              <a:t>His sincere faith in God was nurtured from childhood by mother Eunice and grandmother Lois</a:t>
            </a:r>
          </a:p>
          <a:p>
            <a:r>
              <a:rPr lang="en-US" dirty="0" smtClean="0"/>
              <a:t>Timothy followed Paul’s example and continued in the faith, never defecting</a:t>
            </a:r>
          </a:p>
          <a:p>
            <a:r>
              <a:rPr lang="en-US" dirty="0" smtClean="0"/>
              <a:t>Close to the end of Paul’s life he called Timothy to come and be with him….and bring John Mark</a:t>
            </a:r>
          </a:p>
          <a:p>
            <a:pPr marL="0" indent="0">
              <a:buNone/>
            </a:pPr>
            <a:endParaRPr lang="en-US" dirty="0"/>
          </a:p>
        </p:txBody>
      </p:sp>
      <p:sp>
        <p:nvSpPr>
          <p:cNvPr id="3" name="Title 2"/>
          <p:cNvSpPr>
            <a:spLocks noGrp="1"/>
          </p:cNvSpPr>
          <p:nvPr>
            <p:ph type="title"/>
          </p:nvPr>
        </p:nvSpPr>
        <p:spPr/>
        <p:txBody>
          <a:bodyPr/>
          <a:lstStyle/>
          <a:p>
            <a:r>
              <a:rPr lang="en-US" dirty="0" smtClean="0"/>
              <a:t>Cross References to Timothy</a:t>
            </a:r>
            <a:endParaRPr lang="en-US" dirty="0"/>
          </a:p>
        </p:txBody>
      </p:sp>
    </p:spTree>
    <p:extLst>
      <p:ext uri="{BB962C8B-B14F-4D97-AF65-F5344CB8AC3E}">
        <p14:creationId xmlns:p14="http://schemas.microsoft.com/office/powerpoint/2010/main" val="543296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I Cor. 4:17 </a:t>
            </a:r>
            <a:r>
              <a:rPr lang="en-US" dirty="0" smtClean="0"/>
              <a:t>Paul sends Timothy to the Corinthian church to remind them of Paul’s ways and teaching</a:t>
            </a:r>
          </a:p>
          <a:p>
            <a:r>
              <a:rPr lang="en-US" b="1" dirty="0" smtClean="0"/>
              <a:t>Phil. 2:19-23 </a:t>
            </a:r>
            <a:r>
              <a:rPr lang="en-US" dirty="0" smtClean="0"/>
              <a:t>Timothy had proven his worth in serving Paul, and he refers to Timothy as an example of a servant who was genuinely concerned for the church</a:t>
            </a:r>
          </a:p>
          <a:p>
            <a:r>
              <a:rPr lang="en-US" b="1" dirty="0" smtClean="0"/>
              <a:t>Heb. 13:23 </a:t>
            </a:r>
            <a:r>
              <a:rPr lang="en-US" dirty="0" smtClean="0"/>
              <a:t>Author refers to Timothy as a brother who was released from prison. So he had joined Paul in suffering for the gospel</a:t>
            </a:r>
            <a:endParaRPr lang="en-US"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2940793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Holy Spirit led Paul and his companions where they were to go, and NOT to go.</a:t>
            </a:r>
          </a:p>
          <a:p>
            <a:r>
              <a:rPr lang="en-US" b="1" dirty="0" smtClean="0"/>
              <a:t>Acts 13:2-4 </a:t>
            </a:r>
            <a:r>
              <a:rPr lang="en-US" dirty="0" smtClean="0"/>
              <a:t>Paul and Barnabas set apart by Holy Spirit for the 1</a:t>
            </a:r>
            <a:r>
              <a:rPr lang="en-US" baseline="30000" dirty="0" smtClean="0"/>
              <a:t>st</a:t>
            </a:r>
            <a:r>
              <a:rPr lang="en-US" dirty="0" smtClean="0"/>
              <a:t> missionary journey</a:t>
            </a:r>
          </a:p>
          <a:p>
            <a:r>
              <a:rPr lang="en-US" b="1" dirty="0" smtClean="0"/>
              <a:t>Acts 16:6 </a:t>
            </a:r>
            <a:r>
              <a:rPr lang="en-US" dirty="0" smtClean="0"/>
              <a:t>Holy Spirit forbade them to speak the word in Asia. </a:t>
            </a:r>
          </a:p>
          <a:p>
            <a:r>
              <a:rPr lang="en-US" b="1" dirty="0" smtClean="0"/>
              <a:t>Acts 16:7 </a:t>
            </a:r>
            <a:r>
              <a:rPr lang="en-US" dirty="0" smtClean="0"/>
              <a:t>Spirit of Jesus didn’t allow them to go into Bithynia</a:t>
            </a:r>
          </a:p>
          <a:p>
            <a:r>
              <a:rPr lang="en-US" dirty="0" smtClean="0"/>
              <a:t>In Troas, Paul had a vision to go to Macedonia</a:t>
            </a:r>
          </a:p>
          <a:p>
            <a:r>
              <a:rPr lang="en-US" dirty="0" smtClean="0"/>
              <a:t>“Immediately WE sought to go…” Luke joined them</a:t>
            </a:r>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954304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From Troas to Samothrace Island</a:t>
            </a:r>
          </a:p>
          <a:p>
            <a:r>
              <a:rPr lang="en-US" dirty="0" smtClean="0"/>
              <a:t>Next day to </a:t>
            </a:r>
            <a:r>
              <a:rPr lang="en-US" dirty="0" err="1" smtClean="0"/>
              <a:t>Neapolis</a:t>
            </a:r>
            <a:endParaRPr lang="en-US" dirty="0" smtClean="0"/>
          </a:p>
          <a:p>
            <a:r>
              <a:rPr lang="en-US" dirty="0" smtClean="0"/>
              <a:t>Then to Philippi, a leading city in Macedonia</a:t>
            </a:r>
          </a:p>
          <a:p>
            <a:r>
              <a:rPr lang="en-US" dirty="0" smtClean="0"/>
              <a:t>No synagogue there, so they go to the riverside where they find women who had assembled, praying</a:t>
            </a:r>
          </a:p>
          <a:p>
            <a:r>
              <a:rPr lang="en-US" dirty="0" smtClean="0"/>
              <a:t>God opened Lydia’s heart to respond to the gospel and she and her household were saved and baptized</a:t>
            </a:r>
          </a:p>
          <a:p>
            <a:r>
              <a:rPr lang="en-US" dirty="0" smtClean="0"/>
              <a:t>She housed the missionaries</a:t>
            </a:r>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1656100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They encounter a demon-possessed slave girl, at the riverside, the place of prayer, who follows them for many days and shouts…..TRUTH! They are bond-servants sharing the way of salvation.</a:t>
            </a:r>
          </a:p>
          <a:p>
            <a:r>
              <a:rPr lang="en-US" dirty="0" smtClean="0"/>
              <a:t>Demon must have been speaking accurate predictions because her masters were making a lot of money</a:t>
            </a:r>
          </a:p>
          <a:p>
            <a:r>
              <a:rPr lang="en-US" dirty="0" smtClean="0"/>
              <a:t>Paul commands the demon to come out and it does</a:t>
            </a:r>
          </a:p>
          <a:p>
            <a:r>
              <a:rPr lang="en-US" dirty="0" smtClean="0"/>
              <a:t>The Power is in Jesus’ name</a:t>
            </a:r>
          </a:p>
          <a:p>
            <a:r>
              <a:rPr lang="en-US" dirty="0" smtClean="0"/>
              <a:t>Paul and Silas are publicly beaten many times with rods, then thrown into prison by her masters</a:t>
            </a:r>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207919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Paul and Silas are praying and singing hymns of praise to God while they are in prison and the other prisoners are listening to them   </a:t>
            </a:r>
            <a:r>
              <a:rPr lang="en-US" b="1" dirty="0" smtClean="0"/>
              <a:t>Eph. 5:18-21</a:t>
            </a:r>
          </a:p>
          <a:p>
            <a:r>
              <a:rPr lang="en-US" b="1" dirty="0" smtClean="0"/>
              <a:t>Acts 5 &amp; 12 </a:t>
            </a:r>
            <a:r>
              <a:rPr lang="en-US" dirty="0" smtClean="0"/>
              <a:t>Peter was released from jail/bonds by an act of God as well. (angel releases them </a:t>
            </a:r>
            <a:r>
              <a:rPr lang="en-US" smtClean="0"/>
              <a:t>from prison)</a:t>
            </a:r>
            <a:endParaRPr lang="en-US" dirty="0" smtClean="0"/>
          </a:p>
          <a:p>
            <a:r>
              <a:rPr lang="en-US" dirty="0" smtClean="0"/>
              <a:t>Paul and Silas remain in prison until the jailer brought them out.</a:t>
            </a:r>
          </a:p>
          <a:p>
            <a:r>
              <a:rPr lang="en-US" dirty="0" smtClean="0"/>
              <a:t>He and his household are saved and baptized</a:t>
            </a:r>
          </a:p>
          <a:p>
            <a:r>
              <a:rPr lang="en-US" dirty="0" smtClean="0"/>
              <a:t>God had a reason for their imprisonment. When that reason was accomplished, He released them from prison. </a:t>
            </a:r>
            <a:r>
              <a:rPr lang="en-US" b="1" dirty="0" smtClean="0"/>
              <a:t>Acts 13:36 </a:t>
            </a:r>
            <a:r>
              <a:rPr lang="en-US" dirty="0" smtClean="0"/>
              <a:t>“they served the purpose of God in their own generation.”</a:t>
            </a:r>
            <a:endParaRPr lang="en-US" dirty="0"/>
          </a:p>
        </p:txBody>
      </p:sp>
      <p:sp>
        <p:nvSpPr>
          <p:cNvPr id="3" name="Title 2"/>
          <p:cNvSpPr>
            <a:spLocks noGrp="1"/>
          </p:cNvSpPr>
          <p:nvPr>
            <p:ph type="title"/>
          </p:nvPr>
        </p:nvSpPr>
        <p:spPr/>
        <p:txBody>
          <a:bodyPr/>
          <a:lstStyle/>
          <a:p>
            <a:r>
              <a:rPr lang="en-US" dirty="0" smtClean="0"/>
              <a:t>Acts 16</a:t>
            </a:r>
            <a:endParaRPr lang="en-US" dirty="0"/>
          </a:p>
        </p:txBody>
      </p:sp>
    </p:spTree>
    <p:extLst>
      <p:ext uri="{BB962C8B-B14F-4D97-AF65-F5344CB8AC3E}">
        <p14:creationId xmlns:p14="http://schemas.microsoft.com/office/powerpoint/2010/main" val="212968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122</TotalTime>
  <Words>1568</Words>
  <Application>Microsoft Office PowerPoint</Application>
  <PresentationFormat>On-screen Show (4:3)</PresentationFormat>
  <Paragraphs>103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Hardcover</vt:lpstr>
      <vt:lpstr>Acts Part 2</vt:lpstr>
      <vt:lpstr>Review</vt:lpstr>
      <vt:lpstr>Acts 16</vt:lpstr>
      <vt:lpstr>Cross References to Timothy</vt:lpstr>
      <vt:lpstr>Cross References</vt:lpstr>
      <vt:lpstr>Acts 16</vt:lpstr>
      <vt:lpstr>Acts 16</vt:lpstr>
      <vt:lpstr>Acts 16</vt:lpstr>
      <vt:lpstr>Acts 16</vt:lpstr>
      <vt:lpstr>Acts 16</vt:lpstr>
      <vt:lpstr>Acts 17</vt:lpstr>
      <vt:lpstr>Acts 17</vt:lpstr>
      <vt:lpstr>Acts 17</vt:lpstr>
      <vt:lpstr>Epicureans </vt:lpstr>
      <vt:lpstr>Stoics </vt:lpstr>
      <vt:lpstr>Stoics</vt:lpstr>
      <vt:lpstr>Acts 17</vt:lpstr>
      <vt:lpstr>What we learn about God</vt:lpstr>
      <vt:lpstr>Acts 17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26</cp:revision>
  <dcterms:created xsi:type="dcterms:W3CDTF">2021-02-03T19:10:50Z</dcterms:created>
  <dcterms:modified xsi:type="dcterms:W3CDTF">2021-02-03T21:29:50Z</dcterms:modified>
</cp:coreProperties>
</file>