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5" r:id="rId4"/>
    <p:sldId id="258" r:id="rId5"/>
    <p:sldId id="259" r:id="rId6"/>
    <p:sldId id="260" r:id="rId7"/>
    <p:sldId id="261" r:id="rId8"/>
    <p:sldId id="262" r:id="rId9"/>
    <p:sldId id="263"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876800" y="2590800"/>
            <a:ext cx="4267200" cy="1295400"/>
          </a:xfrm>
        </p:spPr>
        <p:txBody>
          <a:bodyPr anchor="b" anchorCtr="0"/>
          <a:lstStyle>
            <a:lvl1pPr>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4876800" y="3810000"/>
            <a:ext cx="4267200" cy="533400"/>
          </a:xfrm>
        </p:spPr>
        <p:txBody>
          <a:bodyPr/>
          <a:lstStyle>
            <a:lvl1pPr marL="0" indent="0">
              <a:buFontTx/>
              <a:buNone/>
              <a:defRPr sz="1800" b="1">
                <a:solidFill>
                  <a:schemeClr val="accent2">
                    <a:lumMod val="50000"/>
                  </a:schemeClr>
                </a:solidFill>
              </a:defRPr>
            </a:lvl1pPr>
          </a:lstStyle>
          <a:p>
            <a:r>
              <a:rPr lang="en-US" smtClean="0"/>
              <a:t>Click to edit Master subtitle style</a:t>
            </a:r>
            <a:endParaRPr lang="en-US" dirty="0"/>
          </a:p>
        </p:txBody>
      </p:sp>
      <p:sp>
        <p:nvSpPr>
          <p:cNvPr id="3076" name="Rectangle 4"/>
          <p:cNvSpPr>
            <a:spLocks noGrp="1" noChangeArrowheads="1"/>
          </p:cNvSpPr>
          <p:nvPr>
            <p:ph type="dt" sz="half" idx="2"/>
          </p:nvPr>
        </p:nvSpPr>
        <p:spPr/>
        <p:txBody>
          <a:bodyPr/>
          <a:lstStyle>
            <a:lvl1pPr>
              <a:defRPr/>
            </a:lvl1pPr>
          </a:lstStyle>
          <a:p>
            <a:fld id="{64D700A4-9A7E-4299-A0AE-8AB925FBC3C7}" type="datetimeFigureOut">
              <a:rPr lang="en-US" smtClean="0"/>
              <a:t>11/3/2020</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081D79E0-AE8D-4E43-94ED-31D6C8DC10F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670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6670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6670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4D700A4-9A7E-4299-A0AE-8AB925FBC3C7}" type="datetimeFigureOut">
              <a:rPr lang="en-US" smtClean="0"/>
              <a:t>11/3/2020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81D79E0-AE8D-4E43-94ED-31D6C8DC10F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4D700A4-9A7E-4299-A0AE-8AB925FBC3C7}" type="datetimeFigureOut">
              <a:rPr lang="en-US" smtClean="0"/>
              <a:t>11/3/2020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81D79E0-AE8D-4E43-94ED-31D6C8DC10F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274638"/>
            <a:ext cx="1733550" cy="5851525"/>
          </a:xfrm>
        </p:spPr>
        <p:txBody>
          <a:bodyPr vert="eaVert"/>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752600" y="274638"/>
            <a:ext cx="5048250" cy="5851525"/>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64D700A4-9A7E-4299-A0AE-8AB925FBC3C7}" type="datetimeFigureOut">
              <a:rPr lang="en-US" smtClean="0"/>
              <a:t>11/3/2020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81D79E0-AE8D-4E43-94ED-31D6C8DC10F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4D700A4-9A7E-4299-A0AE-8AB925FBC3C7}" type="datetimeFigureOut">
              <a:rPr lang="en-US" smtClean="0"/>
              <a:t>11/3/2020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81D79E0-AE8D-4E43-94ED-31D6C8DC10F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64D700A4-9A7E-4299-A0AE-8AB925FBC3C7}" type="datetimeFigureOut">
              <a:rPr lang="en-US" smtClean="0"/>
              <a:t>11/3/2020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81D79E0-AE8D-4E43-94ED-31D6C8DC10F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73392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323373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4D700A4-9A7E-4299-A0AE-8AB925FBC3C7}" type="datetimeFigureOut">
              <a:rPr lang="en-US" smtClean="0"/>
              <a:t>11/3/2020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81D79E0-AE8D-4E43-94ED-31D6C8DC10F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219200"/>
            <a:ext cx="33147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1219200"/>
            <a:ext cx="33147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64D700A4-9A7E-4299-A0AE-8AB925FBC3C7}" type="datetimeFigureOut">
              <a:rPr lang="en-US" smtClean="0"/>
              <a:t>11/3/2020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81D79E0-AE8D-4E43-94ED-31D6C8DC10F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751012" y="1535113"/>
            <a:ext cx="35829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751012" y="2174875"/>
            <a:ext cx="35829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334000" y="1535113"/>
            <a:ext cx="3352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4000" y="2174875"/>
            <a:ext cx="3352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64D700A4-9A7E-4299-A0AE-8AB925FBC3C7}" type="datetimeFigureOut">
              <a:rPr lang="en-US" smtClean="0"/>
              <a:t>11/3/2020</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81D79E0-AE8D-4E43-94ED-31D6C8DC10F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64D700A4-9A7E-4299-A0AE-8AB925FBC3C7}" type="datetimeFigureOut">
              <a:rPr lang="en-US" smtClean="0"/>
              <a:t>11/3/2020</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81D79E0-AE8D-4E43-94ED-31D6C8DC10F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4D700A4-9A7E-4299-A0AE-8AB925FBC3C7}" type="datetimeFigureOut">
              <a:rPr lang="en-US" smtClean="0"/>
              <a:t>11/3/2020</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81D79E0-AE8D-4E43-94ED-31D6C8DC10F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273050"/>
            <a:ext cx="259080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343400" y="273050"/>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752600" y="1435100"/>
            <a:ext cx="25908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4D700A4-9A7E-4299-A0AE-8AB925FBC3C7}" type="datetimeFigureOut">
              <a:rPr lang="en-US" smtClean="0"/>
              <a:t>11/3/2020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81D79E0-AE8D-4E43-94ED-31D6C8DC10F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52600" y="274638"/>
            <a:ext cx="69342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1752600" y="1143000"/>
            <a:ext cx="6934200" cy="4983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64D700A4-9A7E-4299-A0AE-8AB925FBC3C7}" type="datetimeFigureOut">
              <a:rPr lang="en-US" smtClean="0"/>
              <a:t>11/3/2020</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81D79E0-AE8D-4E43-94ED-31D6C8DC10F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4400">
          <a:solidFill>
            <a:schemeClr val="accent2"/>
          </a:solidFill>
          <a:latin typeface="+mj-lt"/>
          <a:ea typeface="+mj-ea"/>
          <a:cs typeface="+mj-cs"/>
        </a:defRPr>
      </a:lvl1pPr>
      <a:lvl2pPr algn="l" rtl="0" eaLnBrk="1" fontAlgn="base" hangingPunct="1">
        <a:spcBef>
          <a:spcPct val="0"/>
        </a:spcBef>
        <a:spcAft>
          <a:spcPct val="0"/>
        </a:spcAft>
        <a:defRPr sz="4400">
          <a:solidFill>
            <a:srgbClr val="990000"/>
          </a:solidFill>
          <a:latin typeface="Times New Roman" pitchFamily="18" charset="0"/>
        </a:defRPr>
      </a:lvl2pPr>
      <a:lvl3pPr algn="l" rtl="0" eaLnBrk="1" fontAlgn="base" hangingPunct="1">
        <a:spcBef>
          <a:spcPct val="0"/>
        </a:spcBef>
        <a:spcAft>
          <a:spcPct val="0"/>
        </a:spcAft>
        <a:defRPr sz="4400">
          <a:solidFill>
            <a:srgbClr val="990000"/>
          </a:solidFill>
          <a:latin typeface="Times New Roman" pitchFamily="18" charset="0"/>
        </a:defRPr>
      </a:lvl3pPr>
      <a:lvl4pPr algn="l" rtl="0" eaLnBrk="1" fontAlgn="base" hangingPunct="1">
        <a:spcBef>
          <a:spcPct val="0"/>
        </a:spcBef>
        <a:spcAft>
          <a:spcPct val="0"/>
        </a:spcAft>
        <a:defRPr sz="4400">
          <a:solidFill>
            <a:srgbClr val="990000"/>
          </a:solidFill>
          <a:latin typeface="Times New Roman" pitchFamily="18" charset="0"/>
        </a:defRPr>
      </a:lvl4pPr>
      <a:lvl5pPr algn="l" rtl="0" eaLnBrk="1" fontAlgn="base" hangingPunct="1">
        <a:spcBef>
          <a:spcPct val="0"/>
        </a:spcBef>
        <a:spcAft>
          <a:spcPct val="0"/>
        </a:spcAft>
        <a:defRPr sz="4400">
          <a:solidFill>
            <a:srgbClr val="990000"/>
          </a:solidFill>
          <a:latin typeface="Times New Roman" pitchFamily="18" charset="0"/>
        </a:defRPr>
      </a:lvl5pPr>
      <a:lvl6pPr marL="457200" algn="l" rtl="0" eaLnBrk="1" fontAlgn="base" hangingPunct="1">
        <a:spcBef>
          <a:spcPct val="0"/>
        </a:spcBef>
        <a:spcAft>
          <a:spcPct val="0"/>
        </a:spcAft>
        <a:defRPr sz="4400">
          <a:solidFill>
            <a:srgbClr val="990000"/>
          </a:solidFill>
          <a:latin typeface="Times New Roman" pitchFamily="18" charset="0"/>
        </a:defRPr>
      </a:lvl6pPr>
      <a:lvl7pPr marL="914400" algn="l" rtl="0" eaLnBrk="1" fontAlgn="base" hangingPunct="1">
        <a:spcBef>
          <a:spcPct val="0"/>
        </a:spcBef>
        <a:spcAft>
          <a:spcPct val="0"/>
        </a:spcAft>
        <a:defRPr sz="4400">
          <a:solidFill>
            <a:srgbClr val="990000"/>
          </a:solidFill>
          <a:latin typeface="Times New Roman" pitchFamily="18" charset="0"/>
        </a:defRPr>
      </a:lvl7pPr>
      <a:lvl8pPr marL="1371600" algn="l" rtl="0" eaLnBrk="1" fontAlgn="base" hangingPunct="1">
        <a:spcBef>
          <a:spcPct val="0"/>
        </a:spcBef>
        <a:spcAft>
          <a:spcPct val="0"/>
        </a:spcAft>
        <a:defRPr sz="4400">
          <a:solidFill>
            <a:srgbClr val="990000"/>
          </a:solidFill>
          <a:latin typeface="Times New Roman" pitchFamily="18" charset="0"/>
        </a:defRPr>
      </a:lvl8pPr>
      <a:lvl9pPr marL="1828800" algn="l" rtl="0" eaLnBrk="1" fontAlgn="base" hangingPunct="1">
        <a:spcBef>
          <a:spcPct val="0"/>
        </a:spcBef>
        <a:spcAft>
          <a:spcPct val="0"/>
        </a:spcAft>
        <a:defRPr sz="4400">
          <a:solidFill>
            <a:srgbClr val="990000"/>
          </a:solidFill>
          <a:latin typeface="Times New Roman" pitchFamily="18" charset="0"/>
        </a:defRPr>
      </a:lvl9pPr>
    </p:titleStyle>
    <p:bodyStyle>
      <a:lvl1pPr marL="342900" indent="-342900" algn="l" rtl="0" eaLnBrk="1" fontAlgn="base" hangingPunct="1">
        <a:spcBef>
          <a:spcPct val="20000"/>
        </a:spcBef>
        <a:spcAft>
          <a:spcPct val="0"/>
        </a:spcAft>
        <a:buChar char="•"/>
        <a:defRPr sz="2400">
          <a:solidFill>
            <a:schemeClr val="accent2"/>
          </a:solidFill>
          <a:latin typeface="+mj-lt"/>
          <a:ea typeface="+mn-ea"/>
          <a:cs typeface="+mn-cs"/>
        </a:defRPr>
      </a:lvl1pPr>
      <a:lvl2pPr marL="742950" indent="-285750" algn="l" rtl="0" eaLnBrk="1" fontAlgn="base" hangingPunct="1">
        <a:spcBef>
          <a:spcPct val="20000"/>
        </a:spcBef>
        <a:spcAft>
          <a:spcPct val="0"/>
        </a:spcAft>
        <a:buChar char="–"/>
        <a:defRPr sz="2000">
          <a:solidFill>
            <a:schemeClr val="accent2"/>
          </a:solidFill>
          <a:latin typeface="+mj-lt"/>
        </a:defRPr>
      </a:lvl2pPr>
      <a:lvl3pPr marL="1143000" indent="-228600" algn="l" rtl="0" eaLnBrk="1" fontAlgn="base" hangingPunct="1">
        <a:spcBef>
          <a:spcPct val="20000"/>
        </a:spcBef>
        <a:spcAft>
          <a:spcPct val="0"/>
        </a:spcAft>
        <a:buChar char="•"/>
        <a:defRPr>
          <a:solidFill>
            <a:schemeClr val="accent2"/>
          </a:solidFill>
          <a:latin typeface="+mj-lt"/>
        </a:defRPr>
      </a:lvl3pPr>
      <a:lvl4pPr marL="1600200" indent="-228600" algn="l" rtl="0" eaLnBrk="1" fontAlgn="base" hangingPunct="1">
        <a:spcBef>
          <a:spcPct val="20000"/>
        </a:spcBef>
        <a:spcAft>
          <a:spcPct val="0"/>
        </a:spcAft>
        <a:buChar char="–"/>
        <a:defRPr sz="1600">
          <a:solidFill>
            <a:schemeClr val="accent2"/>
          </a:solidFill>
          <a:latin typeface="+mj-lt"/>
        </a:defRPr>
      </a:lvl4pPr>
      <a:lvl5pPr marL="2057400" indent="-228600" algn="l" rtl="0" eaLnBrk="1" fontAlgn="base" hangingPunct="1">
        <a:spcBef>
          <a:spcPct val="20000"/>
        </a:spcBef>
        <a:spcAft>
          <a:spcPct val="0"/>
        </a:spcAft>
        <a:buChar char="»"/>
        <a:defRPr sz="1600">
          <a:solidFill>
            <a:schemeClr val="accent2"/>
          </a:solidFill>
          <a:latin typeface="+mj-lt"/>
        </a:defRPr>
      </a:lvl5pPr>
      <a:lvl6pPr marL="2514600" indent="-228600" algn="l" rtl="0" eaLnBrk="1" fontAlgn="base" hangingPunct="1">
        <a:spcBef>
          <a:spcPct val="20000"/>
        </a:spcBef>
        <a:spcAft>
          <a:spcPct val="0"/>
        </a:spcAft>
        <a:buChar char="»"/>
        <a:defRPr sz="1600">
          <a:solidFill>
            <a:srgbClr val="990000"/>
          </a:solidFill>
          <a:latin typeface="+mn-lt"/>
        </a:defRPr>
      </a:lvl6pPr>
      <a:lvl7pPr marL="2971800" indent="-228600" algn="l" rtl="0" eaLnBrk="1" fontAlgn="base" hangingPunct="1">
        <a:spcBef>
          <a:spcPct val="20000"/>
        </a:spcBef>
        <a:spcAft>
          <a:spcPct val="0"/>
        </a:spcAft>
        <a:buChar char="»"/>
        <a:defRPr sz="1600">
          <a:solidFill>
            <a:srgbClr val="990000"/>
          </a:solidFill>
          <a:latin typeface="+mn-lt"/>
        </a:defRPr>
      </a:lvl7pPr>
      <a:lvl8pPr marL="3429000" indent="-228600" algn="l" rtl="0" eaLnBrk="1" fontAlgn="base" hangingPunct="1">
        <a:spcBef>
          <a:spcPct val="20000"/>
        </a:spcBef>
        <a:spcAft>
          <a:spcPct val="0"/>
        </a:spcAft>
        <a:buChar char="»"/>
        <a:defRPr sz="1600">
          <a:solidFill>
            <a:srgbClr val="990000"/>
          </a:solidFill>
          <a:latin typeface="+mn-lt"/>
        </a:defRPr>
      </a:lvl8pPr>
      <a:lvl9pPr marL="3886200" indent="-228600" algn="l" rtl="0" eaLnBrk="1" fontAlgn="base" hangingPunct="1">
        <a:spcBef>
          <a:spcPct val="20000"/>
        </a:spcBef>
        <a:spcAft>
          <a:spcPct val="0"/>
        </a:spcAft>
        <a:buChar char="»"/>
        <a:defRPr sz="1600">
          <a:solidFill>
            <a:srgbClr val="99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Acts Part 1</a:t>
            </a:r>
            <a:endParaRPr lang="en-US" dirty="0"/>
          </a:p>
        </p:txBody>
      </p:sp>
      <p:sp>
        <p:nvSpPr>
          <p:cNvPr id="3" name="Subtitle 2"/>
          <p:cNvSpPr>
            <a:spLocks noGrp="1"/>
          </p:cNvSpPr>
          <p:nvPr>
            <p:ph type="subTitle" idx="1"/>
          </p:nvPr>
        </p:nvSpPr>
        <p:spPr/>
        <p:txBody>
          <a:bodyPr/>
          <a:lstStyle/>
          <a:p>
            <a:r>
              <a:rPr lang="en-US" dirty="0" smtClean="0"/>
              <a:t>Lesson 7</a:t>
            </a:r>
            <a:endParaRPr lang="en-US" dirty="0"/>
          </a:p>
        </p:txBody>
      </p:sp>
    </p:spTree>
    <p:extLst>
      <p:ext uri="{BB962C8B-B14F-4D97-AF65-F5344CB8AC3E}">
        <p14:creationId xmlns:p14="http://schemas.microsoft.com/office/powerpoint/2010/main" val="4181483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p:txBody>
          <a:bodyPr/>
          <a:lstStyle/>
          <a:p>
            <a:r>
              <a:rPr lang="en-US" dirty="0" smtClean="0"/>
              <a:t>What has been YOUR witness during COVID?</a:t>
            </a:r>
          </a:p>
          <a:p>
            <a:r>
              <a:rPr lang="en-US" dirty="0" smtClean="0"/>
              <a:t>What has been YOUR witness during the election?</a:t>
            </a:r>
          </a:p>
          <a:p>
            <a:r>
              <a:rPr lang="en-US" dirty="0" smtClean="0"/>
              <a:t>What has been YOUR witness to your neighbors?</a:t>
            </a:r>
          </a:p>
          <a:p>
            <a:r>
              <a:rPr lang="en-US" dirty="0" smtClean="0"/>
              <a:t>What has been YOUR witness to your family?</a:t>
            </a:r>
          </a:p>
          <a:p>
            <a:r>
              <a:rPr lang="en-US" dirty="0" smtClean="0"/>
              <a:t>Walk in untroubled trust:</a:t>
            </a:r>
          </a:p>
          <a:p>
            <a:r>
              <a:rPr lang="en-US" dirty="0" smtClean="0"/>
              <a:t>Not fear</a:t>
            </a:r>
          </a:p>
          <a:p>
            <a:r>
              <a:rPr lang="en-US" dirty="0" smtClean="0"/>
              <a:t>Not recklessly</a:t>
            </a:r>
          </a:p>
          <a:p>
            <a:r>
              <a:rPr lang="en-US" dirty="0" smtClean="0"/>
              <a:t>Not in judgment</a:t>
            </a:r>
          </a:p>
          <a:p>
            <a:r>
              <a:rPr lang="en-US" dirty="0" smtClean="0"/>
              <a:t>But in love, mercy and untroubled trust in our Sovereign Lord who is in control of it all.</a:t>
            </a:r>
            <a:endParaRPr lang="en-US" dirty="0"/>
          </a:p>
        </p:txBody>
      </p:sp>
    </p:spTree>
    <p:extLst>
      <p:ext uri="{BB962C8B-B14F-4D97-AF65-F5344CB8AC3E}">
        <p14:creationId xmlns:p14="http://schemas.microsoft.com/office/powerpoint/2010/main" val="10445544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r>
              <a:rPr lang="en-US" b="1" dirty="0" err="1" smtClean="0"/>
              <a:t>Chp</a:t>
            </a:r>
            <a:r>
              <a:rPr lang="en-US" b="1" dirty="0" smtClean="0"/>
              <a:t>. 1  </a:t>
            </a:r>
            <a:r>
              <a:rPr lang="en-US" dirty="0" smtClean="0"/>
              <a:t>Jesus promised……</a:t>
            </a:r>
          </a:p>
          <a:p>
            <a:r>
              <a:rPr lang="en-US" dirty="0" smtClean="0"/>
              <a:t>Power after Holy Spirit had come upon them</a:t>
            </a:r>
          </a:p>
          <a:p>
            <a:r>
              <a:rPr lang="en-US" dirty="0" smtClean="0"/>
              <a:t>They would be His witnesses in Jerusalem, Judea, Samaria, uttermost parts of the earth</a:t>
            </a:r>
          </a:p>
          <a:p>
            <a:r>
              <a:rPr lang="en-US" b="1" dirty="0" err="1" smtClean="0"/>
              <a:t>Chp</a:t>
            </a:r>
            <a:r>
              <a:rPr lang="en-US" b="1" dirty="0" smtClean="0"/>
              <a:t>. 2  </a:t>
            </a:r>
            <a:r>
              <a:rPr lang="en-US" dirty="0" smtClean="0"/>
              <a:t>Pentecost  Peter preaches Jesus from OT, 3,000 souls added to the church</a:t>
            </a:r>
          </a:p>
          <a:p>
            <a:r>
              <a:rPr lang="en-US" b="1" dirty="0" err="1" smtClean="0"/>
              <a:t>Chp</a:t>
            </a:r>
            <a:r>
              <a:rPr lang="en-US" b="1" dirty="0" smtClean="0"/>
              <a:t>. 3 </a:t>
            </a:r>
            <a:r>
              <a:rPr lang="en-US" dirty="0" smtClean="0"/>
              <a:t>Lame man healed, Peter witnesses to the Council</a:t>
            </a:r>
          </a:p>
          <a:p>
            <a:r>
              <a:rPr lang="en-US" b="1" dirty="0" err="1" smtClean="0"/>
              <a:t>Chp</a:t>
            </a:r>
            <a:r>
              <a:rPr lang="en-US" b="1" dirty="0" smtClean="0"/>
              <a:t>. 4 </a:t>
            </a:r>
            <a:r>
              <a:rPr lang="en-US" dirty="0" smtClean="0"/>
              <a:t>Peter and John jailed, but continued to witness</a:t>
            </a:r>
          </a:p>
          <a:p>
            <a:endParaRPr lang="en-US" dirty="0" smtClean="0"/>
          </a:p>
          <a:p>
            <a:endParaRPr lang="en-US" dirty="0"/>
          </a:p>
        </p:txBody>
      </p:sp>
    </p:spTree>
    <p:extLst>
      <p:ext uri="{BB962C8B-B14F-4D97-AF65-F5344CB8AC3E}">
        <p14:creationId xmlns:p14="http://schemas.microsoft.com/office/powerpoint/2010/main" val="261517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r>
              <a:rPr lang="en-US" b="1" dirty="0" err="1"/>
              <a:t>Chp</a:t>
            </a:r>
            <a:r>
              <a:rPr lang="en-US" b="1" dirty="0"/>
              <a:t>. 5 </a:t>
            </a:r>
            <a:r>
              <a:rPr lang="en-US" dirty="0"/>
              <a:t>Ananias and </a:t>
            </a:r>
            <a:r>
              <a:rPr lang="en-US" dirty="0" err="1"/>
              <a:t>Sapphira</a:t>
            </a:r>
            <a:r>
              <a:rPr lang="en-US" dirty="0"/>
              <a:t>, apostles jailed and flogged</a:t>
            </a:r>
          </a:p>
          <a:p>
            <a:r>
              <a:rPr lang="en-US" b="1" dirty="0" err="1"/>
              <a:t>Chp</a:t>
            </a:r>
            <a:r>
              <a:rPr lang="en-US" b="1" dirty="0"/>
              <a:t>. 6 </a:t>
            </a:r>
            <a:r>
              <a:rPr lang="en-US" dirty="0"/>
              <a:t>Stephen accused; 7 men chosen to serve</a:t>
            </a:r>
          </a:p>
          <a:p>
            <a:r>
              <a:rPr lang="en-US" b="1" dirty="0" err="1"/>
              <a:t>Chp</a:t>
            </a:r>
            <a:r>
              <a:rPr lang="en-US" b="1" dirty="0"/>
              <a:t>. 7 </a:t>
            </a:r>
            <a:r>
              <a:rPr lang="en-US" dirty="0"/>
              <a:t>Stephen recounts Israel’s history; stoned</a:t>
            </a:r>
          </a:p>
          <a:p>
            <a:r>
              <a:rPr lang="en-US" b="1" dirty="0" err="1"/>
              <a:t>Chp</a:t>
            </a:r>
            <a:r>
              <a:rPr lang="en-US" b="1" dirty="0"/>
              <a:t>. 8 </a:t>
            </a:r>
            <a:r>
              <a:rPr lang="en-US" dirty="0"/>
              <a:t>Philip in Samaria; Ethiopian witnessed to, Simon the magician </a:t>
            </a:r>
          </a:p>
          <a:p>
            <a:endParaRPr lang="en-US" dirty="0"/>
          </a:p>
        </p:txBody>
      </p:sp>
    </p:spTree>
    <p:extLst>
      <p:ext uri="{BB962C8B-B14F-4D97-AF65-F5344CB8AC3E}">
        <p14:creationId xmlns:p14="http://schemas.microsoft.com/office/powerpoint/2010/main" val="290886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9</a:t>
            </a:r>
            <a:endParaRPr lang="en-US" dirty="0"/>
          </a:p>
        </p:txBody>
      </p:sp>
      <p:sp>
        <p:nvSpPr>
          <p:cNvPr id="3" name="Content Placeholder 2"/>
          <p:cNvSpPr>
            <a:spLocks noGrp="1"/>
          </p:cNvSpPr>
          <p:nvPr>
            <p:ph idx="1"/>
          </p:nvPr>
        </p:nvSpPr>
        <p:spPr/>
        <p:txBody>
          <a:bodyPr/>
          <a:lstStyle/>
          <a:p>
            <a:r>
              <a:rPr lang="en-US" b="1" dirty="0" smtClean="0"/>
              <a:t>Possible Theme: </a:t>
            </a:r>
            <a:r>
              <a:rPr lang="en-US" dirty="0" smtClean="0"/>
              <a:t>Saul’s conversion; Peter </a:t>
            </a:r>
            <a:r>
              <a:rPr lang="en-US" smtClean="0"/>
              <a:t>healed Aeneas </a:t>
            </a:r>
            <a:r>
              <a:rPr lang="en-US" dirty="0" smtClean="0"/>
              <a:t>in </a:t>
            </a:r>
            <a:r>
              <a:rPr lang="en-US" dirty="0" err="1" smtClean="0"/>
              <a:t>Lydda</a:t>
            </a:r>
            <a:r>
              <a:rPr lang="en-US" dirty="0" smtClean="0"/>
              <a:t>, raised Dorcas from the dead in Joppa</a:t>
            </a:r>
          </a:p>
          <a:p>
            <a:r>
              <a:rPr lang="en-US" b="1" dirty="0" smtClean="0"/>
              <a:t>Vs. 1-5  </a:t>
            </a:r>
            <a:r>
              <a:rPr lang="en-US" dirty="0" smtClean="0"/>
              <a:t>Saul was persecuting the church in Jerusalem, now moves to the church in Damascus</a:t>
            </a:r>
          </a:p>
          <a:p>
            <a:r>
              <a:rPr lang="en-US" dirty="0" smtClean="0"/>
              <a:t>Gets letters authorizing him to bring back anyone in Damascus that belonged to The Way</a:t>
            </a:r>
          </a:p>
          <a:p>
            <a:r>
              <a:rPr lang="en-US" b="1" dirty="0" smtClean="0"/>
              <a:t>John 14:1-7 </a:t>
            </a:r>
            <a:r>
              <a:rPr lang="en-US" dirty="0" smtClean="0"/>
              <a:t>Jesus said, “I am the Way, the Truth and the Life…” so “The Way” meant believers</a:t>
            </a:r>
          </a:p>
          <a:p>
            <a:r>
              <a:rPr lang="en-US" dirty="0" smtClean="0"/>
              <a:t>Saul, on his way to Damascus: sudden light from heaven, falls to the ground, voice speaks to him.</a:t>
            </a:r>
          </a:p>
          <a:p>
            <a:r>
              <a:rPr lang="en-US" dirty="0" smtClean="0"/>
              <a:t>“Why are you persecuting </a:t>
            </a:r>
            <a:r>
              <a:rPr lang="en-US" b="1" dirty="0" smtClean="0"/>
              <a:t>Me</a:t>
            </a:r>
            <a:r>
              <a:rPr lang="en-US" dirty="0" smtClean="0"/>
              <a:t>?”</a:t>
            </a:r>
          </a:p>
          <a:p>
            <a:endParaRPr lang="en-US" dirty="0" smtClean="0"/>
          </a:p>
          <a:p>
            <a:endParaRPr lang="en-US" dirty="0" smtClean="0"/>
          </a:p>
        </p:txBody>
      </p:sp>
    </p:spTree>
    <p:extLst>
      <p:ext uri="{BB962C8B-B14F-4D97-AF65-F5344CB8AC3E}">
        <p14:creationId xmlns:p14="http://schemas.microsoft.com/office/powerpoint/2010/main" val="348402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References</a:t>
            </a:r>
            <a:endParaRPr lang="en-US" dirty="0"/>
          </a:p>
        </p:txBody>
      </p:sp>
      <p:sp>
        <p:nvSpPr>
          <p:cNvPr id="3" name="Content Placeholder 2"/>
          <p:cNvSpPr>
            <a:spLocks noGrp="1"/>
          </p:cNvSpPr>
          <p:nvPr>
            <p:ph idx="1"/>
          </p:nvPr>
        </p:nvSpPr>
        <p:spPr/>
        <p:txBody>
          <a:bodyPr/>
          <a:lstStyle/>
          <a:p>
            <a:r>
              <a:rPr lang="en-US" b="1" dirty="0" smtClean="0"/>
              <a:t>John 14:16-20 </a:t>
            </a:r>
            <a:r>
              <a:rPr lang="en-US" dirty="0" smtClean="0"/>
              <a:t>Jesus said the Holy Spirit would be IN them; He is in the Father, believers are in Jesus, and Jesus is in them, in the person of the Holy Spirit</a:t>
            </a:r>
          </a:p>
          <a:p>
            <a:r>
              <a:rPr lang="en-US" b="1" dirty="0" smtClean="0"/>
              <a:t>Col. 1:26-27 </a:t>
            </a:r>
            <a:r>
              <a:rPr lang="en-US" dirty="0" smtClean="0"/>
              <a:t>Christ is in His saints, the church; the mystery, once hidden, is now revealed in us!</a:t>
            </a:r>
          </a:p>
          <a:p>
            <a:r>
              <a:rPr lang="en-US" b="1" dirty="0" smtClean="0"/>
              <a:t>Matt. 25:34-46 </a:t>
            </a:r>
            <a:r>
              <a:rPr lang="en-US" dirty="0" smtClean="0"/>
              <a:t>Jesus equated His brothers with Himself</a:t>
            </a:r>
          </a:p>
          <a:p>
            <a:r>
              <a:rPr lang="en-US" b="1" dirty="0" smtClean="0"/>
              <a:t>Luke 10:16 </a:t>
            </a:r>
            <a:r>
              <a:rPr lang="en-US" dirty="0" smtClean="0"/>
              <a:t>Whoever listened or rejected what they said, did so to Him.</a:t>
            </a:r>
          </a:p>
        </p:txBody>
      </p:sp>
    </p:spTree>
    <p:extLst>
      <p:ext uri="{BB962C8B-B14F-4D97-AF65-F5344CB8AC3E}">
        <p14:creationId xmlns:p14="http://schemas.microsoft.com/office/powerpoint/2010/main" val="332543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9:6-15</a:t>
            </a:r>
            <a:endParaRPr lang="en-US" dirty="0"/>
          </a:p>
        </p:txBody>
      </p:sp>
      <p:sp>
        <p:nvSpPr>
          <p:cNvPr id="3" name="Content Placeholder 2"/>
          <p:cNvSpPr>
            <a:spLocks noGrp="1"/>
          </p:cNvSpPr>
          <p:nvPr>
            <p:ph idx="1"/>
          </p:nvPr>
        </p:nvSpPr>
        <p:spPr/>
        <p:txBody>
          <a:bodyPr/>
          <a:lstStyle/>
          <a:p>
            <a:r>
              <a:rPr lang="en-US" dirty="0" smtClean="0"/>
              <a:t>Paul is told to get up, go into Damascus, and wait </a:t>
            </a:r>
          </a:p>
          <a:p>
            <a:r>
              <a:rPr lang="en-US" dirty="0" smtClean="0"/>
              <a:t>But he couldn’t see!!! He had to be led by others</a:t>
            </a:r>
          </a:p>
          <a:p>
            <a:r>
              <a:rPr lang="en-US" dirty="0" smtClean="0"/>
              <a:t>A disciple in Damascus named Ananias sees in a vision, that he is to go to Saul so that he may regain his sight. Ananias is already filled with the Holy Spirit. </a:t>
            </a:r>
          </a:p>
          <a:p>
            <a:r>
              <a:rPr lang="en-US" dirty="0" smtClean="0"/>
              <a:t>Ananias: had to be a </a:t>
            </a:r>
            <a:r>
              <a:rPr lang="en-US" b="1" dirty="0" smtClean="0"/>
              <a:t>new</a:t>
            </a:r>
            <a:r>
              <a:rPr lang="en-US" dirty="0" smtClean="0"/>
              <a:t> disciple; knows the Lord’s voice for he said, “Here I am, Lord.” Regular guy</a:t>
            </a:r>
          </a:p>
          <a:p>
            <a:r>
              <a:rPr lang="en-US" dirty="0" smtClean="0"/>
              <a:t>He knows about Saul and his letters (though Saul was persecuting in Jerusalem) authorizing him to persecute believers in Damascus……how?</a:t>
            </a:r>
          </a:p>
          <a:p>
            <a:r>
              <a:rPr lang="en-US" b="1" dirty="0" smtClean="0"/>
              <a:t>God said of Saul </a:t>
            </a:r>
            <a:r>
              <a:rPr lang="en-US" dirty="0" smtClean="0"/>
              <a:t>- He is My chosen instrument to bear My name to Gentiles, Kings and Israel</a:t>
            </a:r>
          </a:p>
          <a:p>
            <a:endParaRPr lang="en-US" dirty="0"/>
          </a:p>
        </p:txBody>
      </p:sp>
    </p:spTree>
    <p:extLst>
      <p:ext uri="{BB962C8B-B14F-4D97-AF65-F5344CB8AC3E}">
        <p14:creationId xmlns:p14="http://schemas.microsoft.com/office/powerpoint/2010/main" val="427172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9:16-25</a:t>
            </a:r>
            <a:endParaRPr lang="en-US" dirty="0"/>
          </a:p>
        </p:txBody>
      </p:sp>
      <p:sp>
        <p:nvSpPr>
          <p:cNvPr id="3" name="Content Placeholder 2"/>
          <p:cNvSpPr>
            <a:spLocks noGrp="1"/>
          </p:cNvSpPr>
          <p:nvPr>
            <p:ph idx="1"/>
          </p:nvPr>
        </p:nvSpPr>
        <p:spPr/>
        <p:txBody>
          <a:bodyPr/>
          <a:lstStyle/>
          <a:p>
            <a:r>
              <a:rPr lang="en-US" dirty="0" smtClean="0"/>
              <a:t>Saul was shown how much he was going to suffer for the name of Christ, BY Christ.    </a:t>
            </a:r>
            <a:r>
              <a:rPr lang="en-US" b="1" dirty="0" smtClean="0"/>
              <a:t>Vs. 16</a:t>
            </a:r>
          </a:p>
          <a:p>
            <a:r>
              <a:rPr lang="en-US" b="1" dirty="0" smtClean="0"/>
              <a:t>Saul was fasting and praying while he was blind</a:t>
            </a:r>
          </a:p>
          <a:p>
            <a:r>
              <a:rPr lang="en-US" dirty="0" smtClean="0"/>
              <a:t>Ananias obeyed the Lord, laid hands on Saul</a:t>
            </a:r>
            <a:r>
              <a:rPr lang="en-US" b="1" dirty="0"/>
              <a:t> </a:t>
            </a:r>
            <a:r>
              <a:rPr lang="en-US" dirty="0" smtClean="0"/>
              <a:t>and he regained his sight, was filled with the Holy Spirit, got baptized, then ate and was strengthened.</a:t>
            </a:r>
          </a:p>
          <a:p>
            <a:r>
              <a:rPr lang="en-US" dirty="0" smtClean="0"/>
              <a:t>Saul stayed in Damascus several days, proclaimed Jesus as the Son of God, proving Him as the Christ in the synagogues.</a:t>
            </a:r>
          </a:p>
          <a:p>
            <a:r>
              <a:rPr lang="en-US" dirty="0" smtClean="0"/>
              <a:t>People were amazed, knowing his reputation</a:t>
            </a:r>
          </a:p>
          <a:p>
            <a:r>
              <a:rPr lang="en-US" dirty="0" smtClean="0"/>
              <a:t>Jews plotted to murder Saul, but his disciples took him by night, lowered him in a basket over the wall</a:t>
            </a:r>
          </a:p>
          <a:p>
            <a:r>
              <a:rPr lang="en-US" dirty="0" smtClean="0"/>
              <a:t>Saul already has disciples! </a:t>
            </a:r>
          </a:p>
          <a:p>
            <a:endParaRPr lang="en-US" dirty="0" smtClean="0"/>
          </a:p>
          <a:p>
            <a:pPr marL="0" indent="0">
              <a:buNone/>
            </a:pPr>
            <a:endParaRPr lang="en-US" b="1" dirty="0" smtClean="0"/>
          </a:p>
          <a:p>
            <a:endParaRPr lang="en-US" b="1" dirty="0" smtClean="0"/>
          </a:p>
          <a:p>
            <a:endParaRPr lang="en-US" dirty="0"/>
          </a:p>
        </p:txBody>
      </p:sp>
    </p:spTree>
    <p:extLst>
      <p:ext uri="{BB962C8B-B14F-4D97-AF65-F5344CB8AC3E}">
        <p14:creationId xmlns:p14="http://schemas.microsoft.com/office/powerpoint/2010/main" val="320585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Paul’s Conversion in His words</a:t>
            </a:r>
            <a:endParaRPr lang="en-US" dirty="0"/>
          </a:p>
        </p:txBody>
      </p:sp>
      <p:sp>
        <p:nvSpPr>
          <p:cNvPr id="3" name="Content Placeholder 2"/>
          <p:cNvSpPr>
            <a:spLocks noGrp="1"/>
          </p:cNvSpPr>
          <p:nvPr>
            <p:ph idx="1"/>
          </p:nvPr>
        </p:nvSpPr>
        <p:spPr/>
        <p:txBody>
          <a:bodyPr/>
          <a:lstStyle/>
          <a:p>
            <a:r>
              <a:rPr lang="en-US" b="1" dirty="0" smtClean="0"/>
              <a:t>Phil. 3:4-7 </a:t>
            </a:r>
            <a:r>
              <a:rPr lang="en-US" dirty="0" smtClean="0"/>
              <a:t>He had confidence in the flesh, his Jewish heritage and education, Pharisee, zealous persecutor of the church: All dung, loss, for the sake of knowing Christ</a:t>
            </a:r>
          </a:p>
          <a:p>
            <a:r>
              <a:rPr lang="en-US" b="1" dirty="0" smtClean="0"/>
              <a:t>Gal. 1:13-24 </a:t>
            </a:r>
            <a:r>
              <a:rPr lang="en-US" dirty="0" smtClean="0"/>
              <a:t>God set him apart from his mother’s womb, went away to Arabia, returned to Damascus, three years later went to Jerusalem, stayed with Peter for 15 days, went to Syria and Cilicia (Tarsus)</a:t>
            </a:r>
          </a:p>
          <a:p>
            <a:r>
              <a:rPr lang="en-US" b="1" dirty="0" smtClean="0"/>
              <a:t>I Cor. 15:1-5 </a:t>
            </a:r>
            <a:r>
              <a:rPr lang="en-US" dirty="0" smtClean="0"/>
              <a:t>Preached the gospel he received</a:t>
            </a:r>
          </a:p>
          <a:p>
            <a:r>
              <a:rPr lang="en-US" b="1" dirty="0" smtClean="0"/>
              <a:t>I Tim. 1:12-17 </a:t>
            </a:r>
            <a:r>
              <a:rPr lang="en-US" dirty="0" smtClean="0"/>
              <a:t>Considered himself the foremost of sinners, but being found faithful God put him into service</a:t>
            </a:r>
          </a:p>
          <a:p>
            <a:r>
              <a:rPr lang="en-US" b="1" dirty="0" smtClean="0"/>
              <a:t>2 Tim. 1:8-9; 4:6-8, 18 </a:t>
            </a:r>
            <a:r>
              <a:rPr lang="en-US" dirty="0" smtClean="0"/>
              <a:t>Knew he was headed to heaven</a:t>
            </a:r>
            <a:endParaRPr lang="en-US" b="1" dirty="0"/>
          </a:p>
        </p:txBody>
      </p:sp>
    </p:spTree>
    <p:extLst>
      <p:ext uri="{BB962C8B-B14F-4D97-AF65-F5344CB8AC3E}">
        <p14:creationId xmlns:p14="http://schemas.microsoft.com/office/powerpoint/2010/main" val="160297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9:31-43</a:t>
            </a:r>
            <a:endParaRPr lang="en-US" dirty="0"/>
          </a:p>
        </p:txBody>
      </p:sp>
      <p:sp>
        <p:nvSpPr>
          <p:cNvPr id="3" name="Content Placeholder 2"/>
          <p:cNvSpPr>
            <a:spLocks noGrp="1"/>
          </p:cNvSpPr>
          <p:nvPr>
            <p:ph idx="1"/>
          </p:nvPr>
        </p:nvSpPr>
        <p:spPr/>
        <p:txBody>
          <a:bodyPr/>
          <a:lstStyle/>
          <a:p>
            <a:r>
              <a:rPr lang="en-US" b="1" dirty="0" smtClean="0"/>
              <a:t>KEY VERSE IN THIS CHAPTER</a:t>
            </a:r>
          </a:p>
          <a:p>
            <a:r>
              <a:rPr lang="en-US" dirty="0" smtClean="0"/>
              <a:t>So the church throughout all Judea and Galilee and Samaria enjoyed peace, being built up; and going on in the </a:t>
            </a:r>
            <a:r>
              <a:rPr lang="en-US" b="1" dirty="0" smtClean="0"/>
              <a:t>fear</a:t>
            </a:r>
            <a:r>
              <a:rPr lang="en-US" dirty="0" smtClean="0"/>
              <a:t> of the Lord and in the </a:t>
            </a:r>
            <a:r>
              <a:rPr lang="en-US" b="1" dirty="0" smtClean="0"/>
              <a:t>comfort </a:t>
            </a:r>
            <a:r>
              <a:rPr lang="en-US" dirty="0" smtClean="0"/>
              <a:t>of the Holy Spirit,</a:t>
            </a:r>
            <a:r>
              <a:rPr lang="en-US" b="1" dirty="0" smtClean="0"/>
              <a:t> it continued to increase!</a:t>
            </a:r>
          </a:p>
          <a:p>
            <a:r>
              <a:rPr lang="en-US" dirty="0" smtClean="0"/>
              <a:t>Peter went to </a:t>
            </a:r>
            <a:r>
              <a:rPr lang="en-US" dirty="0" err="1" smtClean="0"/>
              <a:t>Lydda</a:t>
            </a:r>
            <a:r>
              <a:rPr lang="en-US" dirty="0" smtClean="0"/>
              <a:t>, healed Aeneas, a paralyzed man</a:t>
            </a:r>
          </a:p>
          <a:p>
            <a:r>
              <a:rPr lang="en-US" dirty="0" smtClean="0"/>
              <a:t>Believers from Joppa went and got him so he could raise Dorcas from the dead</a:t>
            </a:r>
            <a:r>
              <a:rPr lang="en-US" b="1" dirty="0" smtClean="0"/>
              <a:t>.</a:t>
            </a:r>
          </a:p>
          <a:p>
            <a:r>
              <a:rPr lang="en-US" b="1" dirty="0" smtClean="0"/>
              <a:t>Purpose for her healing? </a:t>
            </a:r>
            <a:r>
              <a:rPr lang="en-US" dirty="0" smtClean="0"/>
              <a:t> Many believed in the Lord as a result  vs. 42</a:t>
            </a:r>
          </a:p>
          <a:p>
            <a:r>
              <a:rPr lang="en-US" dirty="0" smtClean="0"/>
              <a:t>Peter stayed many days with Simon the tanner in Joppa</a:t>
            </a:r>
          </a:p>
          <a:p>
            <a:endParaRPr lang="en-US" dirty="0"/>
          </a:p>
        </p:txBody>
      </p:sp>
    </p:spTree>
    <p:extLst>
      <p:ext uri="{BB962C8B-B14F-4D97-AF65-F5344CB8AC3E}">
        <p14:creationId xmlns:p14="http://schemas.microsoft.com/office/powerpoint/2010/main" val="350359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ll power point">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fall power point</Template>
  <TotalTime>103</TotalTime>
  <Words>866</Words>
  <Application>Microsoft Office PowerPoint</Application>
  <PresentationFormat>On-screen Show (4:3)</PresentationFormat>
  <Paragraphs>66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fall power point</vt:lpstr>
      <vt:lpstr>Acts Part 1</vt:lpstr>
      <vt:lpstr>Review</vt:lpstr>
      <vt:lpstr>Review</vt:lpstr>
      <vt:lpstr>Acts 9</vt:lpstr>
      <vt:lpstr>Cross References</vt:lpstr>
      <vt:lpstr>Acts 9:6-15</vt:lpstr>
      <vt:lpstr>Acts 9:16-25</vt:lpstr>
      <vt:lpstr>Paul’s Conversion in His words</vt:lpstr>
      <vt:lpstr>Acts 9:31-43</vt:lpstr>
      <vt:lpstr>Application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Acts Part 1</dc:title>
  <dc:creator>Jenny Goins</dc:creator>
  <cp:lastModifiedBy>Jenny Goins</cp:lastModifiedBy>
  <cp:revision>27</cp:revision>
  <dcterms:created xsi:type="dcterms:W3CDTF">2020-11-03T19:12:38Z</dcterms:created>
  <dcterms:modified xsi:type="dcterms:W3CDTF">2020-11-03T20:56:17Z</dcterms:modified>
</cp:coreProperties>
</file>