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876800" y="2590800"/>
            <a:ext cx="4267200" cy="1295400"/>
          </a:xfrm>
        </p:spPr>
        <p:txBody>
          <a:bodyPr anchor="b" anchorCtr="0"/>
          <a:lstStyle>
            <a:lvl1pPr>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4876800" y="3810000"/>
            <a:ext cx="4267200" cy="533400"/>
          </a:xfrm>
        </p:spPr>
        <p:txBody>
          <a:bodyPr/>
          <a:lstStyle>
            <a:lvl1pPr marL="0" indent="0">
              <a:buFontTx/>
              <a:buNone/>
              <a:defRPr sz="1800" b="1">
                <a:solidFill>
                  <a:schemeClr val="accent2">
                    <a:lumMod val="50000"/>
                  </a:schemeClr>
                </a:solidFill>
              </a:defRPr>
            </a:lvl1pPr>
          </a:lstStyle>
          <a:p>
            <a:r>
              <a:rPr lang="en-US" smtClean="0"/>
              <a:t>Click to edit Master subtitle style</a:t>
            </a:r>
            <a:endParaRPr lang="en-US" dirty="0"/>
          </a:p>
        </p:txBody>
      </p:sp>
      <p:sp>
        <p:nvSpPr>
          <p:cNvPr id="3076" name="Rectangle 4"/>
          <p:cNvSpPr>
            <a:spLocks noGrp="1" noChangeArrowheads="1"/>
          </p:cNvSpPr>
          <p:nvPr>
            <p:ph type="dt" sz="half" idx="2"/>
          </p:nvPr>
        </p:nvSpPr>
        <p:spPr/>
        <p:txBody>
          <a:bodyPr/>
          <a:lstStyle>
            <a:lvl1pPr>
              <a:defRPr/>
            </a:lvl1pPr>
          </a:lstStyle>
          <a:p>
            <a:fld id="{38E61045-EFA6-413F-B346-FAD695BAFABC}" type="datetimeFigureOut">
              <a:rPr lang="en-US" smtClean="0"/>
              <a:t>10/7/2020</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587881CE-9248-46D8-9250-7C4D4B63EDB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0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6670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6670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8E61045-EFA6-413F-B346-FAD695BAFABC}" type="datetimeFigureOut">
              <a:rPr lang="en-US" smtClean="0"/>
              <a:t>10/7/2020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87881CE-9248-46D8-9250-7C4D4B63EDB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8E61045-EFA6-413F-B346-FAD695BAFABC}" type="datetimeFigureOut">
              <a:rPr lang="en-US" smtClean="0"/>
              <a:t>10/7/2020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7881CE-9248-46D8-9250-7C4D4B63EDB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274638"/>
            <a:ext cx="1733550" cy="5851525"/>
          </a:xfrm>
        </p:spPr>
        <p:txBody>
          <a:bodyPr vert="eaVert"/>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52600" y="274638"/>
            <a:ext cx="5048250" cy="5851525"/>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38E61045-EFA6-413F-B346-FAD695BAFABC}" type="datetimeFigureOut">
              <a:rPr lang="en-US" smtClean="0"/>
              <a:t>10/7/2020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7881CE-9248-46D8-9250-7C4D4B63EDB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8E61045-EFA6-413F-B346-FAD695BAFABC}" type="datetimeFigureOut">
              <a:rPr lang="en-US" smtClean="0"/>
              <a:t>10/7/2020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7881CE-9248-46D8-9250-7C4D4B63EDB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38E61045-EFA6-413F-B346-FAD695BAFABC}" type="datetimeFigureOut">
              <a:rPr lang="en-US" smtClean="0"/>
              <a:t>10/7/2020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7881CE-9248-46D8-9250-7C4D4B63EDB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73392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323373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8E61045-EFA6-413F-B346-FAD695BAFABC}" type="datetimeFigureOut">
              <a:rPr lang="en-US" smtClean="0"/>
              <a:t>10/7/2020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7881CE-9248-46D8-9250-7C4D4B63EDB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219200"/>
            <a:ext cx="33147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1219200"/>
            <a:ext cx="33147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38E61045-EFA6-413F-B346-FAD695BAFABC}" type="datetimeFigureOut">
              <a:rPr lang="en-US" smtClean="0"/>
              <a:t>10/7/2020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87881CE-9248-46D8-9250-7C4D4B63EDB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751012" y="1535113"/>
            <a:ext cx="35829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751012" y="2174875"/>
            <a:ext cx="35829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334000" y="1535113"/>
            <a:ext cx="3352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4000" y="2174875"/>
            <a:ext cx="3352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38E61045-EFA6-413F-B346-FAD695BAFABC}" type="datetimeFigureOut">
              <a:rPr lang="en-US" smtClean="0"/>
              <a:t>10/7/2020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87881CE-9248-46D8-9250-7C4D4B63EDB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8E61045-EFA6-413F-B346-FAD695BAFABC}" type="datetimeFigureOut">
              <a:rPr lang="en-US" smtClean="0"/>
              <a:t>10/7/2020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87881CE-9248-46D8-9250-7C4D4B63EDB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8E61045-EFA6-413F-B346-FAD695BAFABC}" type="datetimeFigureOut">
              <a:rPr lang="en-US" smtClean="0"/>
              <a:t>10/7/2020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87881CE-9248-46D8-9250-7C4D4B63EDB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273050"/>
            <a:ext cx="259080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343400" y="273050"/>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752600" y="1435100"/>
            <a:ext cx="25908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8E61045-EFA6-413F-B346-FAD695BAFABC}" type="datetimeFigureOut">
              <a:rPr lang="en-US" smtClean="0"/>
              <a:t>10/7/2020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87881CE-9248-46D8-9250-7C4D4B63EDB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52600" y="274638"/>
            <a:ext cx="69342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1752600" y="1143000"/>
            <a:ext cx="6934200" cy="4983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8E61045-EFA6-413F-B346-FAD695BAFABC}" type="datetimeFigureOut">
              <a:rPr lang="en-US" smtClean="0"/>
              <a:t>10/7/2020</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87881CE-9248-46D8-9250-7C4D4B63EDB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4400">
          <a:solidFill>
            <a:schemeClr val="accent2"/>
          </a:solidFill>
          <a:latin typeface="+mj-lt"/>
          <a:ea typeface="+mj-ea"/>
          <a:cs typeface="+mj-cs"/>
        </a:defRPr>
      </a:lvl1pPr>
      <a:lvl2pPr algn="l" rtl="0" eaLnBrk="1" fontAlgn="base" hangingPunct="1">
        <a:spcBef>
          <a:spcPct val="0"/>
        </a:spcBef>
        <a:spcAft>
          <a:spcPct val="0"/>
        </a:spcAft>
        <a:defRPr sz="4400">
          <a:solidFill>
            <a:srgbClr val="990000"/>
          </a:solidFill>
          <a:latin typeface="Times New Roman" pitchFamily="18" charset="0"/>
        </a:defRPr>
      </a:lvl2pPr>
      <a:lvl3pPr algn="l" rtl="0" eaLnBrk="1" fontAlgn="base" hangingPunct="1">
        <a:spcBef>
          <a:spcPct val="0"/>
        </a:spcBef>
        <a:spcAft>
          <a:spcPct val="0"/>
        </a:spcAft>
        <a:defRPr sz="4400">
          <a:solidFill>
            <a:srgbClr val="990000"/>
          </a:solidFill>
          <a:latin typeface="Times New Roman" pitchFamily="18" charset="0"/>
        </a:defRPr>
      </a:lvl3pPr>
      <a:lvl4pPr algn="l" rtl="0" eaLnBrk="1" fontAlgn="base" hangingPunct="1">
        <a:spcBef>
          <a:spcPct val="0"/>
        </a:spcBef>
        <a:spcAft>
          <a:spcPct val="0"/>
        </a:spcAft>
        <a:defRPr sz="4400">
          <a:solidFill>
            <a:srgbClr val="990000"/>
          </a:solidFill>
          <a:latin typeface="Times New Roman" pitchFamily="18" charset="0"/>
        </a:defRPr>
      </a:lvl4pPr>
      <a:lvl5pPr algn="l" rtl="0" eaLnBrk="1" fontAlgn="base" hangingPunct="1">
        <a:spcBef>
          <a:spcPct val="0"/>
        </a:spcBef>
        <a:spcAft>
          <a:spcPct val="0"/>
        </a:spcAft>
        <a:defRPr sz="4400">
          <a:solidFill>
            <a:srgbClr val="990000"/>
          </a:solidFill>
          <a:latin typeface="Times New Roman" pitchFamily="18" charset="0"/>
        </a:defRPr>
      </a:lvl5pPr>
      <a:lvl6pPr marL="457200" algn="l" rtl="0" eaLnBrk="1" fontAlgn="base" hangingPunct="1">
        <a:spcBef>
          <a:spcPct val="0"/>
        </a:spcBef>
        <a:spcAft>
          <a:spcPct val="0"/>
        </a:spcAft>
        <a:defRPr sz="4400">
          <a:solidFill>
            <a:srgbClr val="990000"/>
          </a:solidFill>
          <a:latin typeface="Times New Roman" pitchFamily="18" charset="0"/>
        </a:defRPr>
      </a:lvl6pPr>
      <a:lvl7pPr marL="914400" algn="l" rtl="0" eaLnBrk="1" fontAlgn="base" hangingPunct="1">
        <a:spcBef>
          <a:spcPct val="0"/>
        </a:spcBef>
        <a:spcAft>
          <a:spcPct val="0"/>
        </a:spcAft>
        <a:defRPr sz="4400">
          <a:solidFill>
            <a:srgbClr val="990000"/>
          </a:solidFill>
          <a:latin typeface="Times New Roman" pitchFamily="18" charset="0"/>
        </a:defRPr>
      </a:lvl7pPr>
      <a:lvl8pPr marL="1371600" algn="l" rtl="0" eaLnBrk="1" fontAlgn="base" hangingPunct="1">
        <a:spcBef>
          <a:spcPct val="0"/>
        </a:spcBef>
        <a:spcAft>
          <a:spcPct val="0"/>
        </a:spcAft>
        <a:defRPr sz="4400">
          <a:solidFill>
            <a:srgbClr val="990000"/>
          </a:solidFill>
          <a:latin typeface="Times New Roman" pitchFamily="18" charset="0"/>
        </a:defRPr>
      </a:lvl8pPr>
      <a:lvl9pPr marL="1828800" algn="l" rtl="0" eaLnBrk="1" fontAlgn="base" hangingPunct="1">
        <a:spcBef>
          <a:spcPct val="0"/>
        </a:spcBef>
        <a:spcAft>
          <a:spcPct val="0"/>
        </a:spcAft>
        <a:defRPr sz="4400">
          <a:solidFill>
            <a:srgbClr val="990000"/>
          </a:solidFill>
          <a:latin typeface="Times New Roman" pitchFamily="18" charset="0"/>
        </a:defRPr>
      </a:lvl9pPr>
    </p:titleStyle>
    <p:bodyStyle>
      <a:lvl1pPr marL="342900" indent="-342900" algn="l" rtl="0" eaLnBrk="1" fontAlgn="base" hangingPunct="1">
        <a:spcBef>
          <a:spcPct val="20000"/>
        </a:spcBef>
        <a:spcAft>
          <a:spcPct val="0"/>
        </a:spcAft>
        <a:buChar char="•"/>
        <a:defRPr sz="2400">
          <a:solidFill>
            <a:schemeClr val="accent2"/>
          </a:solidFill>
          <a:latin typeface="+mj-lt"/>
          <a:ea typeface="+mn-ea"/>
          <a:cs typeface="+mn-cs"/>
        </a:defRPr>
      </a:lvl1pPr>
      <a:lvl2pPr marL="742950" indent="-285750" algn="l" rtl="0" eaLnBrk="1" fontAlgn="base" hangingPunct="1">
        <a:spcBef>
          <a:spcPct val="20000"/>
        </a:spcBef>
        <a:spcAft>
          <a:spcPct val="0"/>
        </a:spcAft>
        <a:buChar char="–"/>
        <a:defRPr sz="2000">
          <a:solidFill>
            <a:schemeClr val="accent2"/>
          </a:solidFill>
          <a:latin typeface="+mj-lt"/>
        </a:defRPr>
      </a:lvl2pPr>
      <a:lvl3pPr marL="1143000" indent="-228600" algn="l" rtl="0" eaLnBrk="1" fontAlgn="base" hangingPunct="1">
        <a:spcBef>
          <a:spcPct val="20000"/>
        </a:spcBef>
        <a:spcAft>
          <a:spcPct val="0"/>
        </a:spcAft>
        <a:buChar char="•"/>
        <a:defRPr>
          <a:solidFill>
            <a:schemeClr val="accent2"/>
          </a:solidFill>
          <a:latin typeface="+mj-lt"/>
        </a:defRPr>
      </a:lvl3pPr>
      <a:lvl4pPr marL="1600200" indent="-228600" algn="l" rtl="0" eaLnBrk="1" fontAlgn="base" hangingPunct="1">
        <a:spcBef>
          <a:spcPct val="20000"/>
        </a:spcBef>
        <a:spcAft>
          <a:spcPct val="0"/>
        </a:spcAft>
        <a:buChar char="–"/>
        <a:defRPr sz="1600">
          <a:solidFill>
            <a:schemeClr val="accent2"/>
          </a:solidFill>
          <a:latin typeface="+mj-lt"/>
        </a:defRPr>
      </a:lvl4pPr>
      <a:lvl5pPr marL="2057400" indent="-228600" algn="l" rtl="0" eaLnBrk="1" fontAlgn="base" hangingPunct="1">
        <a:spcBef>
          <a:spcPct val="20000"/>
        </a:spcBef>
        <a:spcAft>
          <a:spcPct val="0"/>
        </a:spcAft>
        <a:buChar char="»"/>
        <a:defRPr sz="1600">
          <a:solidFill>
            <a:schemeClr val="accent2"/>
          </a:solidFill>
          <a:latin typeface="+mj-lt"/>
        </a:defRPr>
      </a:lvl5pPr>
      <a:lvl6pPr marL="2514600" indent="-228600" algn="l" rtl="0" eaLnBrk="1" fontAlgn="base" hangingPunct="1">
        <a:spcBef>
          <a:spcPct val="20000"/>
        </a:spcBef>
        <a:spcAft>
          <a:spcPct val="0"/>
        </a:spcAft>
        <a:buChar char="»"/>
        <a:defRPr sz="1600">
          <a:solidFill>
            <a:srgbClr val="990000"/>
          </a:solidFill>
          <a:latin typeface="+mn-lt"/>
        </a:defRPr>
      </a:lvl6pPr>
      <a:lvl7pPr marL="2971800" indent="-228600" algn="l" rtl="0" eaLnBrk="1" fontAlgn="base" hangingPunct="1">
        <a:spcBef>
          <a:spcPct val="20000"/>
        </a:spcBef>
        <a:spcAft>
          <a:spcPct val="0"/>
        </a:spcAft>
        <a:buChar char="»"/>
        <a:defRPr sz="1600">
          <a:solidFill>
            <a:srgbClr val="990000"/>
          </a:solidFill>
          <a:latin typeface="+mn-lt"/>
        </a:defRPr>
      </a:lvl7pPr>
      <a:lvl8pPr marL="3429000" indent="-228600" algn="l" rtl="0" eaLnBrk="1" fontAlgn="base" hangingPunct="1">
        <a:spcBef>
          <a:spcPct val="20000"/>
        </a:spcBef>
        <a:spcAft>
          <a:spcPct val="0"/>
        </a:spcAft>
        <a:buChar char="»"/>
        <a:defRPr sz="1600">
          <a:solidFill>
            <a:srgbClr val="990000"/>
          </a:solidFill>
          <a:latin typeface="+mn-lt"/>
        </a:defRPr>
      </a:lvl8pPr>
      <a:lvl9pPr marL="3886200" indent="-228600" algn="l" rtl="0" eaLnBrk="1" fontAlgn="base" hangingPunct="1">
        <a:spcBef>
          <a:spcPct val="20000"/>
        </a:spcBef>
        <a:spcAft>
          <a:spcPct val="0"/>
        </a:spcAft>
        <a:buChar char="»"/>
        <a:defRPr sz="1600">
          <a:solidFill>
            <a:srgbClr val="99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Acts Part 1</a:t>
            </a:r>
            <a:endParaRPr lang="en-US" dirty="0"/>
          </a:p>
        </p:txBody>
      </p:sp>
      <p:sp>
        <p:nvSpPr>
          <p:cNvPr id="3" name="Subtitle 2"/>
          <p:cNvSpPr>
            <a:spLocks noGrp="1"/>
          </p:cNvSpPr>
          <p:nvPr>
            <p:ph type="subTitle" idx="1"/>
          </p:nvPr>
        </p:nvSpPr>
        <p:spPr/>
        <p:txBody>
          <a:bodyPr/>
          <a:lstStyle/>
          <a:p>
            <a:r>
              <a:rPr lang="en-US" dirty="0" smtClean="0"/>
              <a:t>Lesson 4</a:t>
            </a:r>
            <a:endParaRPr lang="en-US" dirty="0"/>
          </a:p>
        </p:txBody>
      </p:sp>
    </p:spTree>
    <p:extLst>
      <p:ext uri="{BB962C8B-B14F-4D97-AF65-F5344CB8AC3E}">
        <p14:creationId xmlns:p14="http://schemas.microsoft.com/office/powerpoint/2010/main" val="2759259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5:27-29</a:t>
            </a:r>
            <a:endParaRPr lang="en-US" dirty="0"/>
          </a:p>
        </p:txBody>
      </p:sp>
      <p:sp>
        <p:nvSpPr>
          <p:cNvPr id="3" name="Content Placeholder 2"/>
          <p:cNvSpPr>
            <a:spLocks noGrp="1"/>
          </p:cNvSpPr>
          <p:nvPr>
            <p:ph idx="1"/>
          </p:nvPr>
        </p:nvSpPr>
        <p:spPr/>
        <p:txBody>
          <a:bodyPr/>
          <a:lstStyle/>
          <a:p>
            <a:r>
              <a:rPr lang="en-US" dirty="0" smtClean="0"/>
              <a:t>High Priest, </a:t>
            </a:r>
            <a:r>
              <a:rPr lang="en-US" dirty="0" err="1" smtClean="0"/>
              <a:t>Annas</a:t>
            </a:r>
            <a:r>
              <a:rPr lang="en-US" dirty="0" smtClean="0"/>
              <a:t>, questions them again and accuses them of FILLING Jerusalem with their teaching and intent to blame </a:t>
            </a:r>
            <a:r>
              <a:rPr lang="en-US" i="1" dirty="0" smtClean="0"/>
              <a:t>them</a:t>
            </a:r>
            <a:r>
              <a:rPr lang="en-US" dirty="0" smtClean="0"/>
              <a:t> for Jesus’ blood</a:t>
            </a:r>
          </a:p>
          <a:p>
            <a:r>
              <a:rPr lang="en-US" dirty="0" smtClean="0"/>
              <a:t>They had obeyed </a:t>
            </a:r>
            <a:r>
              <a:rPr lang="en-US" b="1" dirty="0" smtClean="0"/>
              <a:t>Acts 1:8</a:t>
            </a:r>
          </a:p>
          <a:p>
            <a:r>
              <a:rPr lang="en-US" dirty="0" smtClean="0"/>
              <a:t>God was adding daily to the church </a:t>
            </a:r>
            <a:r>
              <a:rPr lang="en-US" b="1" dirty="0" smtClean="0"/>
              <a:t>Acts 2:47</a:t>
            </a:r>
          </a:p>
          <a:p>
            <a:r>
              <a:rPr lang="en-US" b="1" dirty="0" smtClean="0"/>
              <a:t>Matt. 27:15-26  </a:t>
            </a:r>
            <a:r>
              <a:rPr lang="en-US" dirty="0" smtClean="0"/>
              <a:t>They had all AGREED that His blood was on them and their children</a:t>
            </a:r>
          </a:p>
          <a:p>
            <a:r>
              <a:rPr lang="en-US" b="1" dirty="0" smtClean="0"/>
              <a:t>Acts 2:37 </a:t>
            </a:r>
            <a:r>
              <a:rPr lang="en-US" dirty="0" smtClean="0"/>
              <a:t>That sin was forgiven for those 3,000 that repented when confronted with this truth</a:t>
            </a:r>
          </a:p>
          <a:p>
            <a:r>
              <a:rPr lang="en-US" dirty="0" smtClean="0"/>
              <a:t>The apostles could NOT stop speaking about what they had seen and heard. They were Jesus’ witnesses and must obey God rather than man</a:t>
            </a:r>
            <a:endParaRPr lang="en-US" dirty="0"/>
          </a:p>
        </p:txBody>
      </p:sp>
    </p:spTree>
    <p:extLst>
      <p:ext uri="{BB962C8B-B14F-4D97-AF65-F5344CB8AC3E}">
        <p14:creationId xmlns:p14="http://schemas.microsoft.com/office/powerpoint/2010/main" val="246644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5:30-33</a:t>
            </a:r>
            <a:endParaRPr lang="en-US" dirty="0"/>
          </a:p>
        </p:txBody>
      </p:sp>
      <p:sp>
        <p:nvSpPr>
          <p:cNvPr id="3" name="Content Placeholder 2"/>
          <p:cNvSpPr>
            <a:spLocks noGrp="1"/>
          </p:cNvSpPr>
          <p:nvPr>
            <p:ph idx="1"/>
          </p:nvPr>
        </p:nvSpPr>
        <p:spPr/>
        <p:txBody>
          <a:bodyPr/>
          <a:lstStyle/>
          <a:p>
            <a:r>
              <a:rPr lang="en-US" dirty="0" smtClean="0"/>
              <a:t>Their witness:  Those listening crucified Jesus</a:t>
            </a:r>
          </a:p>
          <a:p>
            <a:r>
              <a:rPr lang="en-US" dirty="0" smtClean="0"/>
              <a:t>God raised and exalted Him to His right hand</a:t>
            </a:r>
          </a:p>
          <a:p>
            <a:r>
              <a:rPr lang="en-US" dirty="0" smtClean="0"/>
              <a:t>Repent for forgiveness, we are witnesses</a:t>
            </a:r>
          </a:p>
          <a:p>
            <a:r>
              <a:rPr lang="en-US" b="1" dirty="0" smtClean="0"/>
              <a:t>Acts 2:37  </a:t>
            </a:r>
            <a:r>
              <a:rPr lang="en-US" dirty="0" smtClean="0"/>
              <a:t>They were pierced to the heart/repented</a:t>
            </a:r>
          </a:p>
          <a:p>
            <a:r>
              <a:rPr lang="en-US" b="1" dirty="0" smtClean="0"/>
              <a:t>Acts 5:33 </a:t>
            </a:r>
            <a:r>
              <a:rPr lang="en-US" dirty="0" smtClean="0"/>
              <a:t>They were cut to the quick – infuriated and intended to kill the apostles like they did Jesus</a:t>
            </a:r>
          </a:p>
          <a:p>
            <a:r>
              <a:rPr lang="en-US" b="1" dirty="0" smtClean="0"/>
              <a:t>Heb. 4:12-13 </a:t>
            </a:r>
            <a:r>
              <a:rPr lang="en-US" dirty="0" smtClean="0"/>
              <a:t>The Word of God pierces….</a:t>
            </a:r>
          </a:p>
          <a:p>
            <a:r>
              <a:rPr lang="en-US" b="1" dirty="0" smtClean="0"/>
              <a:t>Luke 10:16 </a:t>
            </a:r>
            <a:r>
              <a:rPr lang="en-US" dirty="0" smtClean="0"/>
              <a:t>The one who rejects you, rejects Me</a:t>
            </a:r>
          </a:p>
          <a:p>
            <a:r>
              <a:rPr lang="en-US" b="1" dirty="0" smtClean="0"/>
              <a:t>John 10:22-28 </a:t>
            </a:r>
            <a:r>
              <a:rPr lang="en-US" dirty="0" smtClean="0"/>
              <a:t>They weren’t Jesus’ sheep</a:t>
            </a:r>
          </a:p>
          <a:p>
            <a:r>
              <a:rPr lang="en-US" b="1" dirty="0" smtClean="0"/>
              <a:t>John 6:37, 44 </a:t>
            </a:r>
            <a:r>
              <a:rPr lang="en-US" dirty="0" smtClean="0"/>
              <a:t>The Father draws, salvation is of God</a:t>
            </a:r>
          </a:p>
          <a:p>
            <a:r>
              <a:rPr lang="en-US" b="1" dirty="0" smtClean="0"/>
              <a:t>2 Cor. 2:14-17</a:t>
            </a:r>
            <a:r>
              <a:rPr lang="en-US" dirty="0" smtClean="0"/>
              <a:t> People are either being saved or perishing</a:t>
            </a:r>
          </a:p>
          <a:p>
            <a:endParaRPr lang="en-US" dirty="0" smtClean="0"/>
          </a:p>
        </p:txBody>
      </p:sp>
    </p:spTree>
    <p:extLst>
      <p:ext uri="{BB962C8B-B14F-4D97-AF65-F5344CB8AC3E}">
        <p14:creationId xmlns:p14="http://schemas.microsoft.com/office/powerpoint/2010/main" val="128208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Sweet aroma, fragrance</a:t>
            </a:r>
            <a:endParaRPr lang="en-US" dirty="0"/>
          </a:p>
        </p:txBody>
      </p:sp>
      <p:sp>
        <p:nvSpPr>
          <p:cNvPr id="3" name="Content Placeholder 2"/>
          <p:cNvSpPr>
            <a:spLocks noGrp="1"/>
          </p:cNvSpPr>
          <p:nvPr>
            <p:ph idx="1"/>
          </p:nvPr>
        </p:nvSpPr>
        <p:spPr/>
        <p:txBody>
          <a:bodyPr/>
          <a:lstStyle/>
          <a:p>
            <a:r>
              <a:rPr lang="en-US" dirty="0" smtClean="0"/>
              <a:t>YOU are a sweet aroma, fragrance to God and others. Knowledge of Him is sweet aroma in every place</a:t>
            </a:r>
          </a:p>
          <a:p>
            <a:r>
              <a:rPr lang="en-US" b="1" dirty="0" smtClean="0"/>
              <a:t>Eph. 3:2 </a:t>
            </a:r>
            <a:r>
              <a:rPr lang="en-US" dirty="0" smtClean="0"/>
              <a:t>and walk in love, just as Christ also loved you and gave Himself up for us</a:t>
            </a:r>
            <a:r>
              <a:rPr lang="en-US" smtClean="0"/>
              <a:t>, an </a:t>
            </a:r>
            <a:r>
              <a:rPr lang="en-US" dirty="0" smtClean="0"/>
              <a:t>offering and a sacrifice to God as a fragrant aroma</a:t>
            </a:r>
          </a:p>
          <a:p>
            <a:r>
              <a:rPr lang="en-US" b="1" dirty="0" smtClean="0"/>
              <a:t>Phil 4:8</a:t>
            </a:r>
            <a:r>
              <a:rPr lang="en-US" dirty="0" smtClean="0"/>
              <a:t>…I am amply supplied, received what you sent, a fragrant aroma, an acceptable sacrifice</a:t>
            </a:r>
          </a:p>
          <a:p>
            <a:r>
              <a:rPr lang="en-US" b="1" dirty="0" smtClean="0"/>
              <a:t>John 12:3 </a:t>
            </a:r>
            <a:r>
              <a:rPr lang="en-US" dirty="0" smtClean="0"/>
              <a:t>Mary…anointed Jesus’ feet…the house was filled with the fragrance of the perfume</a:t>
            </a:r>
          </a:p>
          <a:p>
            <a:r>
              <a:rPr lang="en-US" b="1" dirty="0" smtClean="0"/>
              <a:t>2 Cor. 2:15 </a:t>
            </a:r>
            <a:r>
              <a:rPr lang="en-US" dirty="0" smtClean="0"/>
              <a:t>For we are a fragrance of Christ to God among those who are being saved and among those who are perishing</a:t>
            </a:r>
            <a:endParaRPr lang="en-US" b="1" dirty="0"/>
          </a:p>
        </p:txBody>
      </p:sp>
    </p:spTree>
    <p:extLst>
      <p:ext uri="{BB962C8B-B14F-4D97-AF65-F5344CB8AC3E}">
        <p14:creationId xmlns:p14="http://schemas.microsoft.com/office/powerpoint/2010/main" val="3530650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5:34-42</a:t>
            </a:r>
            <a:endParaRPr lang="en-US" dirty="0"/>
          </a:p>
        </p:txBody>
      </p:sp>
      <p:sp>
        <p:nvSpPr>
          <p:cNvPr id="3" name="Content Placeholder 2"/>
          <p:cNvSpPr>
            <a:spLocks noGrp="1"/>
          </p:cNvSpPr>
          <p:nvPr>
            <p:ph idx="1"/>
          </p:nvPr>
        </p:nvSpPr>
        <p:spPr/>
        <p:txBody>
          <a:bodyPr/>
          <a:lstStyle/>
          <a:p>
            <a:r>
              <a:rPr lang="en-US" dirty="0" smtClean="0"/>
              <a:t>A Pharisee named Gamaliel, respected by ALL the people, cautioned the Council</a:t>
            </a:r>
          </a:p>
          <a:p>
            <a:r>
              <a:rPr lang="en-US" dirty="0" smtClean="0"/>
              <a:t>He reminded them of </a:t>
            </a:r>
            <a:r>
              <a:rPr lang="en-US" dirty="0" err="1" smtClean="0"/>
              <a:t>Theudas</a:t>
            </a:r>
            <a:r>
              <a:rPr lang="en-US" dirty="0" smtClean="0"/>
              <a:t> and Judas of Galilee</a:t>
            </a:r>
          </a:p>
          <a:p>
            <a:r>
              <a:rPr lang="en-US" dirty="0" smtClean="0"/>
              <a:t>If this was from God, however, they would not be able to overthrow it</a:t>
            </a:r>
          </a:p>
          <a:p>
            <a:r>
              <a:rPr lang="en-US" dirty="0" smtClean="0"/>
              <a:t>Council took his advice, had the apostles flogged and released them</a:t>
            </a:r>
          </a:p>
          <a:p>
            <a:r>
              <a:rPr lang="en-US" dirty="0" smtClean="0"/>
              <a:t>Apostles rejoiced to be counted worthy to suffer shame for His name</a:t>
            </a:r>
          </a:p>
          <a:p>
            <a:r>
              <a:rPr lang="en-US" dirty="0" smtClean="0"/>
              <a:t>Every day, they kept teaching in the Temple and in houses</a:t>
            </a:r>
            <a:endParaRPr lang="en-US" dirty="0"/>
          </a:p>
        </p:txBody>
      </p:sp>
    </p:spTree>
    <p:extLst>
      <p:ext uri="{BB962C8B-B14F-4D97-AF65-F5344CB8AC3E}">
        <p14:creationId xmlns:p14="http://schemas.microsoft.com/office/powerpoint/2010/main" val="69834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pplication</a:t>
            </a:r>
            <a:endParaRPr lang="en-US" dirty="0"/>
          </a:p>
        </p:txBody>
      </p:sp>
      <p:sp>
        <p:nvSpPr>
          <p:cNvPr id="3" name="Content Placeholder 2"/>
          <p:cNvSpPr>
            <a:spLocks noGrp="1"/>
          </p:cNvSpPr>
          <p:nvPr>
            <p:ph idx="1"/>
          </p:nvPr>
        </p:nvSpPr>
        <p:spPr/>
        <p:txBody>
          <a:bodyPr/>
          <a:lstStyle/>
          <a:p>
            <a:r>
              <a:rPr lang="en-US" dirty="0" smtClean="0"/>
              <a:t>Am I confident and bold in my witness?</a:t>
            </a:r>
          </a:p>
          <a:p>
            <a:r>
              <a:rPr lang="en-US" dirty="0" smtClean="0"/>
              <a:t>Do I think it is ME they are rejecting, or do I remember that it is CHRIST they are rejecting and not me </a:t>
            </a:r>
          </a:p>
          <a:p>
            <a:r>
              <a:rPr lang="en-US" dirty="0" smtClean="0"/>
              <a:t>He is the Savior, not me</a:t>
            </a:r>
          </a:p>
          <a:p>
            <a:r>
              <a:rPr lang="en-US" dirty="0" smtClean="0"/>
              <a:t>I am a sweet aroma to Him!!!</a:t>
            </a:r>
          </a:p>
          <a:p>
            <a:r>
              <a:rPr lang="en-US" dirty="0" smtClean="0"/>
              <a:t>Do I rejoice when I am counted worthy to suffer shame for Him?</a:t>
            </a:r>
            <a:endParaRPr lang="en-US" dirty="0"/>
          </a:p>
        </p:txBody>
      </p:sp>
    </p:spTree>
    <p:extLst>
      <p:ext uri="{BB962C8B-B14F-4D97-AF65-F5344CB8AC3E}">
        <p14:creationId xmlns:p14="http://schemas.microsoft.com/office/powerpoint/2010/main" val="2052029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b="1" dirty="0" smtClean="0"/>
              <a:t>Acts 1</a:t>
            </a:r>
            <a:r>
              <a:rPr lang="en-US" dirty="0" smtClean="0"/>
              <a:t>  Jesus appeared to the 11, ordered them not to leave Jerusalem until the Promise had come, then taken up to heaven. Apostles replace Judas</a:t>
            </a:r>
          </a:p>
          <a:p>
            <a:r>
              <a:rPr lang="en-US" b="1" dirty="0" smtClean="0"/>
              <a:t>Acts 2  </a:t>
            </a:r>
            <a:r>
              <a:rPr lang="en-US" dirty="0" smtClean="0"/>
              <a:t>Pentecost, the fulfillment of Jesus’ promise, Peter preaches, 3,000 added in one day</a:t>
            </a:r>
          </a:p>
          <a:p>
            <a:r>
              <a:rPr lang="en-US" b="1" dirty="0" smtClean="0"/>
              <a:t>Acts 3  </a:t>
            </a:r>
            <a:r>
              <a:rPr lang="en-US" dirty="0" smtClean="0"/>
              <a:t>Lame man healed, Peter witnessed again</a:t>
            </a:r>
          </a:p>
          <a:p>
            <a:r>
              <a:rPr lang="en-US" b="1" dirty="0" smtClean="0"/>
              <a:t>Acts 4  </a:t>
            </a:r>
            <a:r>
              <a:rPr lang="en-US" dirty="0" smtClean="0"/>
              <a:t>More added to the church, 5,000. Peter and John jailed. Peter again points out that the Jews were responsible for Christ’s death. Council threatens them, releases them. Told them NOT to speak in Jesus’ name. Peter and John tell their companions all. Prayed for boldness to speak</a:t>
            </a:r>
            <a:endParaRPr lang="en-US" dirty="0"/>
          </a:p>
        </p:txBody>
      </p:sp>
    </p:spTree>
    <p:extLst>
      <p:ext uri="{BB962C8B-B14F-4D97-AF65-F5344CB8AC3E}">
        <p14:creationId xmlns:p14="http://schemas.microsoft.com/office/powerpoint/2010/main" val="141885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4:32-37</a:t>
            </a:r>
            <a:endParaRPr lang="en-US" dirty="0"/>
          </a:p>
        </p:txBody>
      </p:sp>
      <p:sp>
        <p:nvSpPr>
          <p:cNvPr id="3" name="Content Placeholder 2"/>
          <p:cNvSpPr>
            <a:spLocks noGrp="1"/>
          </p:cNvSpPr>
          <p:nvPr>
            <p:ph idx="1"/>
          </p:nvPr>
        </p:nvSpPr>
        <p:spPr/>
        <p:txBody>
          <a:bodyPr/>
          <a:lstStyle/>
          <a:p>
            <a:r>
              <a:rPr lang="en-US" dirty="0" smtClean="0"/>
              <a:t>The believers were of ONE heart and soul</a:t>
            </a:r>
          </a:p>
          <a:p>
            <a:r>
              <a:rPr lang="en-US" dirty="0" smtClean="0"/>
              <a:t>No one needy among them</a:t>
            </a:r>
          </a:p>
          <a:p>
            <a:r>
              <a:rPr lang="en-US" dirty="0" smtClean="0"/>
              <a:t>Barnabas is introduced</a:t>
            </a:r>
          </a:p>
          <a:p>
            <a:r>
              <a:rPr lang="en-US" b="1" dirty="0" smtClean="0"/>
              <a:t>John 17:20-26 </a:t>
            </a:r>
            <a:r>
              <a:rPr lang="en-US" dirty="0" smtClean="0"/>
              <a:t>Jesus prayed for His apostles and for those who would believe in Him to be one, as He and the Father are one.</a:t>
            </a:r>
          </a:p>
          <a:p>
            <a:r>
              <a:rPr lang="en-US" b="1" dirty="0" smtClean="0"/>
              <a:t>John 13:1, 34-35: 15:12-13 </a:t>
            </a:r>
            <a:r>
              <a:rPr lang="en-US" dirty="0" smtClean="0"/>
              <a:t>Jesus said, “Love one another as I have loved you.”</a:t>
            </a:r>
          </a:p>
          <a:p>
            <a:r>
              <a:rPr lang="en-US" b="1" dirty="0" smtClean="0"/>
              <a:t>I John 3:13-18 </a:t>
            </a:r>
            <a:r>
              <a:rPr lang="en-US" dirty="0" smtClean="0"/>
              <a:t>Love is how one knows he has truly believed and has eternal life. Part of this is providing for one another’s needs in deed and truth</a:t>
            </a:r>
            <a:endParaRPr lang="en-US" b="1" dirty="0"/>
          </a:p>
        </p:txBody>
      </p:sp>
    </p:spTree>
    <p:extLst>
      <p:ext uri="{BB962C8B-B14F-4D97-AF65-F5344CB8AC3E}">
        <p14:creationId xmlns:p14="http://schemas.microsoft.com/office/powerpoint/2010/main" val="324520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4:36 - 5:4</a:t>
            </a:r>
            <a:endParaRPr lang="en-US" dirty="0"/>
          </a:p>
        </p:txBody>
      </p:sp>
      <p:sp>
        <p:nvSpPr>
          <p:cNvPr id="3" name="Content Placeholder 2"/>
          <p:cNvSpPr>
            <a:spLocks noGrp="1"/>
          </p:cNvSpPr>
          <p:nvPr>
            <p:ph idx="1"/>
          </p:nvPr>
        </p:nvSpPr>
        <p:spPr/>
        <p:txBody>
          <a:bodyPr/>
          <a:lstStyle/>
          <a:p>
            <a:r>
              <a:rPr lang="en-US" dirty="0" smtClean="0"/>
              <a:t>Barnabas: Son of Encouragement, sells a tract of land and lays the money at the apostles’ feet.</a:t>
            </a:r>
          </a:p>
          <a:p>
            <a:r>
              <a:rPr lang="en-US" dirty="0" smtClean="0"/>
              <a:t>Contrast: BUT….</a:t>
            </a:r>
          </a:p>
          <a:p>
            <a:r>
              <a:rPr lang="en-US" b="1" dirty="0" smtClean="0"/>
              <a:t>Theme:</a:t>
            </a:r>
            <a:r>
              <a:rPr lang="en-US" dirty="0" smtClean="0"/>
              <a:t> Ananias and </a:t>
            </a:r>
            <a:r>
              <a:rPr lang="en-US" dirty="0" err="1" smtClean="0"/>
              <a:t>Sapphira</a:t>
            </a:r>
            <a:r>
              <a:rPr lang="en-US" dirty="0" smtClean="0"/>
              <a:t> died; apostles jailed, flogged, released</a:t>
            </a:r>
          </a:p>
          <a:p>
            <a:r>
              <a:rPr lang="en-US" dirty="0" smtClean="0"/>
              <a:t>Ananias and </a:t>
            </a:r>
            <a:r>
              <a:rPr lang="en-US" dirty="0" err="1" smtClean="0"/>
              <a:t>Sapphira</a:t>
            </a:r>
            <a:r>
              <a:rPr lang="en-US" dirty="0" smtClean="0"/>
              <a:t> were the opposite of Barnabas. Sold property, but lied about the price and kept some back. Problem? They lied!</a:t>
            </a:r>
          </a:p>
          <a:p>
            <a:r>
              <a:rPr lang="en-US" b="1" dirty="0" smtClean="0"/>
              <a:t>Acts 5:3 </a:t>
            </a:r>
            <a:r>
              <a:rPr lang="en-US" dirty="0" smtClean="0"/>
              <a:t>Satan filled Ananias’s heart to lie to the Holy Spirit of God (Judas Luke 22:3) Not a believer</a:t>
            </a:r>
          </a:p>
          <a:p>
            <a:r>
              <a:rPr lang="en-US" dirty="0" smtClean="0"/>
              <a:t>The Holy Spirit was IN the apostles, not in Ananias and </a:t>
            </a:r>
            <a:r>
              <a:rPr lang="en-US" dirty="0" err="1" smtClean="0"/>
              <a:t>Sapphira</a:t>
            </a:r>
            <a:r>
              <a:rPr lang="en-US" dirty="0" smtClean="0"/>
              <a:t> </a:t>
            </a:r>
            <a:endParaRPr lang="en-US" dirty="0"/>
          </a:p>
        </p:txBody>
      </p:sp>
    </p:spTree>
    <p:extLst>
      <p:ext uri="{BB962C8B-B14F-4D97-AF65-F5344CB8AC3E}">
        <p14:creationId xmlns:p14="http://schemas.microsoft.com/office/powerpoint/2010/main" val="297758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5:5 -11</a:t>
            </a:r>
            <a:endParaRPr lang="en-US" dirty="0"/>
          </a:p>
        </p:txBody>
      </p:sp>
      <p:sp>
        <p:nvSpPr>
          <p:cNvPr id="3" name="Content Placeholder 2"/>
          <p:cNvSpPr>
            <a:spLocks noGrp="1"/>
          </p:cNvSpPr>
          <p:nvPr>
            <p:ph idx="1"/>
          </p:nvPr>
        </p:nvSpPr>
        <p:spPr/>
        <p:txBody>
          <a:bodyPr/>
          <a:lstStyle/>
          <a:p>
            <a:r>
              <a:rPr lang="en-US" b="1" dirty="0" smtClean="0"/>
              <a:t>John 8:44  </a:t>
            </a:r>
            <a:r>
              <a:rPr lang="en-US" dirty="0" smtClean="0"/>
              <a:t>Satan, the devil is the father of lies and a murderer</a:t>
            </a:r>
          </a:p>
          <a:p>
            <a:r>
              <a:rPr lang="en-US" dirty="0" smtClean="0"/>
              <a:t>Ananias breathed his last, fear came over all who heard of it, not just those in the church</a:t>
            </a:r>
          </a:p>
          <a:p>
            <a:r>
              <a:rPr lang="en-US" dirty="0" smtClean="0"/>
              <a:t>About 3 hours later, the same thing happened to his wife</a:t>
            </a:r>
          </a:p>
          <a:p>
            <a:r>
              <a:rPr lang="en-US" dirty="0" smtClean="0"/>
              <a:t>“Church”: </a:t>
            </a:r>
            <a:r>
              <a:rPr lang="en-US" dirty="0" err="1" smtClean="0"/>
              <a:t>ekklesia</a:t>
            </a:r>
            <a:r>
              <a:rPr lang="en-US" dirty="0" smtClean="0"/>
              <a:t> – an assembly, congregation, the whole body of Christian believers. Called out from the world and to God, the outcome being the church. The universal body of believers whom God calls </a:t>
            </a:r>
            <a:r>
              <a:rPr lang="en-US" b="1" dirty="0" smtClean="0"/>
              <a:t>out</a:t>
            </a:r>
            <a:r>
              <a:rPr lang="en-US" dirty="0" smtClean="0"/>
              <a:t> from the world and </a:t>
            </a:r>
            <a:r>
              <a:rPr lang="en-US" b="1" dirty="0" smtClean="0"/>
              <a:t>into </a:t>
            </a:r>
            <a:r>
              <a:rPr lang="en-US" dirty="0" smtClean="0"/>
              <a:t>His eternal kingdom; belonging to the Lord.</a:t>
            </a:r>
            <a:endParaRPr lang="en-US" dirty="0"/>
          </a:p>
        </p:txBody>
      </p:sp>
    </p:spTree>
    <p:extLst>
      <p:ext uri="{BB962C8B-B14F-4D97-AF65-F5344CB8AC3E}">
        <p14:creationId xmlns:p14="http://schemas.microsoft.com/office/powerpoint/2010/main" val="104133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References  Acts 5:12</a:t>
            </a:r>
            <a:endParaRPr lang="en-US" dirty="0"/>
          </a:p>
        </p:txBody>
      </p:sp>
      <p:sp>
        <p:nvSpPr>
          <p:cNvPr id="3" name="Content Placeholder 2"/>
          <p:cNvSpPr>
            <a:spLocks noGrp="1"/>
          </p:cNvSpPr>
          <p:nvPr>
            <p:ph idx="1"/>
          </p:nvPr>
        </p:nvSpPr>
        <p:spPr/>
        <p:txBody>
          <a:bodyPr/>
          <a:lstStyle/>
          <a:p>
            <a:r>
              <a:rPr lang="en-US" b="1" dirty="0" smtClean="0"/>
              <a:t>Gen. 2:7; Job 27:1-3  </a:t>
            </a:r>
            <a:r>
              <a:rPr lang="en-US" dirty="0" smtClean="0"/>
              <a:t>God’s breath gives man the breath of life</a:t>
            </a:r>
          </a:p>
          <a:p>
            <a:r>
              <a:rPr lang="en-US" b="1" dirty="0" smtClean="0"/>
              <a:t>Job 12:9-10; 34:14-15 </a:t>
            </a:r>
            <a:r>
              <a:rPr lang="en-US" dirty="0" smtClean="0"/>
              <a:t>God controls the breath of all. If He gathered His spirit and breath, all flesh would perish. “All flesh would perish together, and man would return to dust.”</a:t>
            </a:r>
          </a:p>
          <a:p>
            <a:r>
              <a:rPr lang="en-US" b="1" dirty="0" smtClean="0"/>
              <a:t>Acts 5:12-16   In the Temple….</a:t>
            </a:r>
          </a:p>
          <a:p>
            <a:r>
              <a:rPr lang="en-US" b="1" dirty="0" smtClean="0"/>
              <a:t>Prayer in 4:29-30 </a:t>
            </a:r>
            <a:r>
              <a:rPr lang="en-US" dirty="0" smtClean="0"/>
              <a:t>answered in </a:t>
            </a:r>
            <a:r>
              <a:rPr lang="en-US" b="1" dirty="0" smtClean="0"/>
              <a:t>5:12 </a:t>
            </a:r>
            <a:r>
              <a:rPr lang="en-US" dirty="0" smtClean="0"/>
              <a:t>At the hands of the apostles many signs and wonders were taking place among the people; and they were all with one accord in Solomon’s Portico…same place Peter witnessed after the lame man was healed in Acts 3</a:t>
            </a:r>
            <a:endParaRPr lang="en-US" b="1" dirty="0"/>
          </a:p>
        </p:txBody>
      </p:sp>
    </p:spTree>
    <p:extLst>
      <p:ext uri="{BB962C8B-B14F-4D97-AF65-F5344CB8AC3E}">
        <p14:creationId xmlns:p14="http://schemas.microsoft.com/office/powerpoint/2010/main" val="230007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Wonders</a:t>
            </a:r>
            <a:endParaRPr lang="en-US" dirty="0"/>
          </a:p>
        </p:txBody>
      </p:sp>
      <p:sp>
        <p:nvSpPr>
          <p:cNvPr id="3" name="Content Placeholder 2"/>
          <p:cNvSpPr>
            <a:spLocks noGrp="1"/>
          </p:cNvSpPr>
          <p:nvPr>
            <p:ph idx="1"/>
          </p:nvPr>
        </p:nvSpPr>
        <p:spPr/>
        <p:txBody>
          <a:bodyPr/>
          <a:lstStyle/>
          <a:p>
            <a:r>
              <a:rPr lang="en-US" b="1" dirty="0" smtClean="0"/>
              <a:t>Signs:</a:t>
            </a:r>
            <a:r>
              <a:rPr lang="en-US" dirty="0" smtClean="0"/>
              <a:t> </a:t>
            </a:r>
            <a:r>
              <a:rPr lang="en-US" dirty="0" err="1" smtClean="0"/>
              <a:t>semeion</a:t>
            </a:r>
            <a:r>
              <a:rPr lang="en-US" dirty="0" smtClean="0"/>
              <a:t> – miracles; given especially to confirm, corroborate or authenticate; then emphasizes the end – purpose which exalts the one giving it. Used dozens of times in the NT for what “authenticates the Lord and His eternal purpose, especially by doing what mere man cannot replicate or take credit for. </a:t>
            </a:r>
          </a:p>
          <a:p>
            <a:r>
              <a:rPr lang="en-US" dirty="0" err="1" smtClean="0"/>
              <a:t>Zod</a:t>
            </a:r>
            <a:r>
              <a:rPr lang="en-US" dirty="0" smtClean="0"/>
              <a:t>. Of signs, wonders miracles wrought by Jesus and His apostles and the prophets in proof and furtherance of their divine mission.</a:t>
            </a:r>
          </a:p>
          <a:p>
            <a:r>
              <a:rPr lang="en-US" b="1" dirty="0" smtClean="0"/>
              <a:t>Wonders:</a:t>
            </a:r>
            <a:r>
              <a:rPr lang="en-US" dirty="0" smtClean="0"/>
              <a:t> </a:t>
            </a:r>
            <a:r>
              <a:rPr lang="en-US" dirty="0" err="1" smtClean="0"/>
              <a:t>teras</a:t>
            </a:r>
            <a:r>
              <a:rPr lang="en-US" dirty="0" smtClean="0"/>
              <a:t> – a miraculous wonder, done to elicit a reaction from onlookers; an extraordinary event with its supernatural effect left on all witnessing it, i.e. a portent from heaven to earth.</a:t>
            </a:r>
            <a:endParaRPr lang="en-US" dirty="0"/>
          </a:p>
        </p:txBody>
      </p:sp>
    </p:spTree>
    <p:extLst>
      <p:ext uri="{BB962C8B-B14F-4D97-AF65-F5344CB8AC3E}">
        <p14:creationId xmlns:p14="http://schemas.microsoft.com/office/powerpoint/2010/main" val="2763254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5:13-16</a:t>
            </a:r>
            <a:endParaRPr lang="en-US" dirty="0"/>
          </a:p>
        </p:txBody>
      </p:sp>
      <p:sp>
        <p:nvSpPr>
          <p:cNvPr id="3" name="Content Placeholder 2"/>
          <p:cNvSpPr>
            <a:spLocks noGrp="1"/>
          </p:cNvSpPr>
          <p:nvPr>
            <p:ph idx="1"/>
          </p:nvPr>
        </p:nvSpPr>
        <p:spPr/>
        <p:txBody>
          <a:bodyPr/>
          <a:lstStyle/>
          <a:p>
            <a:r>
              <a:rPr lang="en-US" dirty="0" smtClean="0"/>
              <a:t>The Lord was adding multitudes, but others, unbelievers, didn’t dare to join them. </a:t>
            </a:r>
            <a:r>
              <a:rPr lang="en-US" b="1" dirty="0" smtClean="0"/>
              <a:t>5:13.</a:t>
            </a:r>
            <a:r>
              <a:rPr lang="en-US" dirty="0" smtClean="0"/>
              <a:t> But the people held them, the church,  in high esteem.</a:t>
            </a:r>
          </a:p>
          <a:p>
            <a:r>
              <a:rPr lang="en-US" b="1" dirty="0" smtClean="0"/>
              <a:t>Acts 2:37-41, 44; 4:4</a:t>
            </a:r>
            <a:r>
              <a:rPr lang="en-US" dirty="0" smtClean="0"/>
              <a:t> The LORD is the one who added. He called to Himself and saves….not us</a:t>
            </a:r>
          </a:p>
          <a:p>
            <a:r>
              <a:rPr lang="en-US" b="1" dirty="0" smtClean="0"/>
              <a:t>Acts 5:15 </a:t>
            </a:r>
            <a:r>
              <a:rPr lang="en-US" dirty="0" smtClean="0"/>
              <a:t>Healing was taking place even when Peter’s shadow fell on some!! Unclean spirits were coming out of people also…..going where????</a:t>
            </a:r>
          </a:p>
          <a:p>
            <a:r>
              <a:rPr lang="en-US" dirty="0" smtClean="0"/>
              <a:t>People from the cities in the vicinity of Jerusalem were coming as well. ALL were being healed.</a:t>
            </a:r>
            <a:endParaRPr lang="en-US" dirty="0"/>
          </a:p>
        </p:txBody>
      </p:sp>
    </p:spTree>
    <p:extLst>
      <p:ext uri="{BB962C8B-B14F-4D97-AF65-F5344CB8AC3E}">
        <p14:creationId xmlns:p14="http://schemas.microsoft.com/office/powerpoint/2010/main" val="114712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5:17-26</a:t>
            </a:r>
            <a:endParaRPr lang="en-US" dirty="0"/>
          </a:p>
        </p:txBody>
      </p:sp>
      <p:sp>
        <p:nvSpPr>
          <p:cNvPr id="3" name="Content Placeholder 2"/>
          <p:cNvSpPr>
            <a:spLocks noGrp="1"/>
          </p:cNvSpPr>
          <p:nvPr>
            <p:ph idx="1"/>
          </p:nvPr>
        </p:nvSpPr>
        <p:spPr/>
        <p:txBody>
          <a:bodyPr/>
          <a:lstStyle/>
          <a:p>
            <a:r>
              <a:rPr lang="en-US" b="1" dirty="0" smtClean="0"/>
              <a:t>But</a:t>
            </a:r>
            <a:r>
              <a:rPr lang="en-US" dirty="0" smtClean="0"/>
              <a:t>…… </a:t>
            </a:r>
            <a:r>
              <a:rPr lang="en-US" dirty="0" err="1" smtClean="0"/>
              <a:t>Annas</a:t>
            </a:r>
            <a:r>
              <a:rPr lang="en-US" dirty="0" smtClean="0"/>
              <a:t>, and all his associates (Sadducees) were filled (to the full) with jealousy and put the apostles in jail.</a:t>
            </a:r>
          </a:p>
          <a:p>
            <a:r>
              <a:rPr lang="en-US" b="1" dirty="0" smtClean="0"/>
              <a:t>But</a:t>
            </a:r>
            <a:r>
              <a:rPr lang="en-US" dirty="0" smtClean="0"/>
              <a:t>….and angel of the Lord opened the prison  gates and told them:</a:t>
            </a:r>
          </a:p>
          <a:p>
            <a:r>
              <a:rPr lang="en-US" dirty="0" smtClean="0"/>
              <a:t>Go. Stand. Speak. In the temple, the WHOLE message of this Life (eternal life in Christ) </a:t>
            </a:r>
            <a:r>
              <a:rPr lang="en-US" b="1" dirty="0" smtClean="0"/>
              <a:t>5:20</a:t>
            </a:r>
          </a:p>
          <a:p>
            <a:r>
              <a:rPr lang="en-US" b="1" dirty="0" smtClean="0"/>
              <a:t>5:21</a:t>
            </a:r>
            <a:r>
              <a:rPr lang="en-US" dirty="0" smtClean="0"/>
              <a:t> They began at daybreak to obey</a:t>
            </a:r>
          </a:p>
          <a:p>
            <a:r>
              <a:rPr lang="en-US" b="1" dirty="0" smtClean="0"/>
              <a:t>5:23</a:t>
            </a:r>
            <a:r>
              <a:rPr lang="en-US" dirty="0" smtClean="0"/>
              <a:t> The prison house was locked and empty…did the angel lock the doors back????</a:t>
            </a:r>
          </a:p>
          <a:p>
            <a:r>
              <a:rPr lang="en-US" b="1" dirty="0" smtClean="0"/>
              <a:t>5:26 </a:t>
            </a:r>
            <a:r>
              <a:rPr lang="en-US" dirty="0" smtClean="0"/>
              <a:t>The captain and officers brought them back without violence, fearing the people would stone them</a:t>
            </a:r>
            <a:br>
              <a:rPr lang="en-US" dirty="0" smtClean="0"/>
            </a:br>
            <a:endParaRPr lang="en-US" dirty="0"/>
          </a:p>
        </p:txBody>
      </p:sp>
    </p:spTree>
    <p:extLst>
      <p:ext uri="{BB962C8B-B14F-4D97-AF65-F5344CB8AC3E}">
        <p14:creationId xmlns:p14="http://schemas.microsoft.com/office/powerpoint/2010/main" val="427670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ll power point">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fall power point</Template>
  <TotalTime>109</TotalTime>
  <Words>1321</Words>
  <Application>Microsoft Office PowerPoint</Application>
  <PresentationFormat>On-screen Show (4:3)</PresentationFormat>
  <Paragraphs>84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fall power point</vt:lpstr>
      <vt:lpstr>Acts Part 1</vt:lpstr>
      <vt:lpstr>Review</vt:lpstr>
      <vt:lpstr>Acts 4:32-37</vt:lpstr>
      <vt:lpstr>Acts 4:36 - 5:4</vt:lpstr>
      <vt:lpstr>Acts 5:5 -11</vt:lpstr>
      <vt:lpstr>Cross References  Acts 5:12</vt:lpstr>
      <vt:lpstr>Signs and Wonders</vt:lpstr>
      <vt:lpstr>Acts 5:13-16</vt:lpstr>
      <vt:lpstr>Acts 5:17-26</vt:lpstr>
      <vt:lpstr>Acts 5:27-29</vt:lpstr>
      <vt:lpstr>Acts 5:30-33</vt:lpstr>
      <vt:lpstr>Sweet aroma, fragrance</vt:lpstr>
      <vt:lpstr>Acts 5:34-42</vt:lpstr>
      <vt:lpstr>Application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Goins</dc:creator>
  <cp:lastModifiedBy>Jenny Goins</cp:lastModifiedBy>
  <cp:revision>26</cp:revision>
  <dcterms:created xsi:type="dcterms:W3CDTF">2020-10-07T11:22:53Z</dcterms:created>
  <dcterms:modified xsi:type="dcterms:W3CDTF">2020-10-07T13:11:57Z</dcterms:modified>
</cp:coreProperties>
</file>