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876800" y="2590800"/>
            <a:ext cx="4267200" cy="1295400"/>
          </a:xfrm>
        </p:spPr>
        <p:txBody>
          <a:bodyPr anchor="b" anchorCtr="0"/>
          <a:lstStyle>
            <a:lvl1pPr>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4876800" y="3810000"/>
            <a:ext cx="4267200" cy="533400"/>
          </a:xfrm>
        </p:spPr>
        <p:txBody>
          <a:bodyPr/>
          <a:lstStyle>
            <a:lvl1pPr marL="0" indent="0">
              <a:buFontTx/>
              <a:buNone/>
              <a:defRPr sz="1800" b="1">
                <a:solidFill>
                  <a:schemeClr val="accent2">
                    <a:lumMod val="50000"/>
                  </a:schemeClr>
                </a:solidFill>
              </a:defRPr>
            </a:lvl1pPr>
          </a:lstStyle>
          <a:p>
            <a:r>
              <a:rPr lang="en-US" smtClean="0"/>
              <a:t>Click to edit Master subtitle style</a:t>
            </a:r>
            <a:endParaRPr lang="en-US" dirty="0"/>
          </a:p>
        </p:txBody>
      </p:sp>
      <p:sp>
        <p:nvSpPr>
          <p:cNvPr id="3076" name="Rectangle 4"/>
          <p:cNvSpPr>
            <a:spLocks noGrp="1" noChangeArrowheads="1"/>
          </p:cNvSpPr>
          <p:nvPr>
            <p:ph type="dt" sz="half" idx="2"/>
          </p:nvPr>
        </p:nvSpPr>
        <p:spPr/>
        <p:txBody>
          <a:bodyPr/>
          <a:lstStyle>
            <a:lvl1pPr>
              <a:defRPr/>
            </a:lvl1pPr>
          </a:lstStyle>
          <a:p>
            <a:fld id="{35F7727A-4DF5-4F86-A0DD-77907FB8DEAE}" type="datetimeFigureOut">
              <a:rPr lang="en-US" smtClean="0"/>
              <a:t>9/23/2020</a:t>
            </a:fld>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EAEBE5AB-65D5-46F1-AD61-279933103D4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67000"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66700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6670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5F7727A-4DF5-4F86-A0DD-77907FB8DEAE}" type="datetimeFigureOut">
              <a:rPr lang="en-US" smtClean="0"/>
              <a:t>9/23/2020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AEBE5AB-65D5-46F1-AD61-279933103D4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5F7727A-4DF5-4F86-A0DD-77907FB8DEAE}" type="datetimeFigureOut">
              <a:rPr lang="en-US" smtClean="0"/>
              <a:t>9/23/2020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AEBE5AB-65D5-46F1-AD61-279933103D4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274638"/>
            <a:ext cx="1733550" cy="5851525"/>
          </a:xfrm>
        </p:spPr>
        <p:txBody>
          <a:bodyPr vert="eaVert"/>
          <a:lstStyle>
            <a:lvl1pPr>
              <a:defRPr>
                <a:solidFill>
                  <a:schemeClr val="tx1"/>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752600" y="274638"/>
            <a:ext cx="5048250" cy="5851525"/>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35F7727A-4DF5-4F86-A0DD-77907FB8DEAE}" type="datetimeFigureOut">
              <a:rPr lang="en-US" smtClean="0"/>
              <a:t>9/23/2020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AEBE5AB-65D5-46F1-AD61-279933103D4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5F7727A-4DF5-4F86-A0DD-77907FB8DEAE}" type="datetimeFigureOut">
              <a:rPr lang="en-US" smtClean="0"/>
              <a:t>9/23/2020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AEBE5AB-65D5-46F1-AD61-279933103D4B}"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35F7727A-4DF5-4F86-A0DD-77907FB8DEAE}" type="datetimeFigureOut">
              <a:rPr lang="en-US" smtClean="0"/>
              <a:t>9/23/2020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AEBE5AB-65D5-46F1-AD61-279933103D4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73392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3233738"/>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5F7727A-4DF5-4F86-A0DD-77907FB8DEAE}" type="datetimeFigureOut">
              <a:rPr lang="en-US" smtClean="0"/>
              <a:t>9/23/2020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AEBE5AB-65D5-46F1-AD61-279933103D4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05000" y="1219200"/>
            <a:ext cx="33147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72100" y="1219200"/>
            <a:ext cx="33147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35F7727A-4DF5-4F86-A0DD-77907FB8DEAE}" type="datetimeFigureOut">
              <a:rPr lang="en-US" smtClean="0"/>
              <a:t>9/23/2020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AEBE5AB-65D5-46F1-AD61-279933103D4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69342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751012" y="1535113"/>
            <a:ext cx="35829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751012" y="2174875"/>
            <a:ext cx="35829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334000" y="1535113"/>
            <a:ext cx="3352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34000" y="2174875"/>
            <a:ext cx="3352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35F7727A-4DF5-4F86-A0DD-77907FB8DEAE}" type="datetimeFigureOut">
              <a:rPr lang="en-US" smtClean="0"/>
              <a:t>9/23/2020</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AEBE5AB-65D5-46F1-AD61-279933103D4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35F7727A-4DF5-4F86-A0DD-77907FB8DEAE}" type="datetimeFigureOut">
              <a:rPr lang="en-US" smtClean="0"/>
              <a:t>9/23/2020</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AEBE5AB-65D5-46F1-AD61-279933103D4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35F7727A-4DF5-4F86-A0DD-77907FB8DEAE}" type="datetimeFigureOut">
              <a:rPr lang="en-US" smtClean="0"/>
              <a:t>9/23/2020</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AEBE5AB-65D5-46F1-AD61-279933103D4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52600" y="273050"/>
            <a:ext cx="259080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343400" y="273050"/>
            <a:ext cx="4343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752600" y="1435100"/>
            <a:ext cx="25908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5F7727A-4DF5-4F86-A0DD-77907FB8DEAE}" type="datetimeFigureOut">
              <a:rPr lang="en-US" smtClean="0"/>
              <a:t>9/23/2020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AEBE5AB-65D5-46F1-AD61-279933103D4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52600" y="274638"/>
            <a:ext cx="6934200" cy="7921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1752600" y="1143000"/>
            <a:ext cx="6934200" cy="4983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35F7727A-4DF5-4F86-A0DD-77907FB8DEAE}" type="datetimeFigureOut">
              <a:rPr lang="en-US" smtClean="0"/>
              <a:t>9/23/2020</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AEBE5AB-65D5-46F1-AD61-279933103D4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spcBef>
          <a:spcPct val="0"/>
        </a:spcBef>
        <a:spcAft>
          <a:spcPct val="0"/>
        </a:spcAft>
        <a:defRPr sz="4400">
          <a:solidFill>
            <a:schemeClr val="accent2"/>
          </a:solidFill>
          <a:latin typeface="+mj-lt"/>
          <a:ea typeface="+mj-ea"/>
          <a:cs typeface="+mj-cs"/>
        </a:defRPr>
      </a:lvl1pPr>
      <a:lvl2pPr algn="l" rtl="0" eaLnBrk="1" fontAlgn="base" hangingPunct="1">
        <a:spcBef>
          <a:spcPct val="0"/>
        </a:spcBef>
        <a:spcAft>
          <a:spcPct val="0"/>
        </a:spcAft>
        <a:defRPr sz="4400">
          <a:solidFill>
            <a:srgbClr val="990000"/>
          </a:solidFill>
          <a:latin typeface="Times New Roman" pitchFamily="18" charset="0"/>
        </a:defRPr>
      </a:lvl2pPr>
      <a:lvl3pPr algn="l" rtl="0" eaLnBrk="1" fontAlgn="base" hangingPunct="1">
        <a:spcBef>
          <a:spcPct val="0"/>
        </a:spcBef>
        <a:spcAft>
          <a:spcPct val="0"/>
        </a:spcAft>
        <a:defRPr sz="4400">
          <a:solidFill>
            <a:srgbClr val="990000"/>
          </a:solidFill>
          <a:latin typeface="Times New Roman" pitchFamily="18" charset="0"/>
        </a:defRPr>
      </a:lvl3pPr>
      <a:lvl4pPr algn="l" rtl="0" eaLnBrk="1" fontAlgn="base" hangingPunct="1">
        <a:spcBef>
          <a:spcPct val="0"/>
        </a:spcBef>
        <a:spcAft>
          <a:spcPct val="0"/>
        </a:spcAft>
        <a:defRPr sz="4400">
          <a:solidFill>
            <a:srgbClr val="990000"/>
          </a:solidFill>
          <a:latin typeface="Times New Roman" pitchFamily="18" charset="0"/>
        </a:defRPr>
      </a:lvl4pPr>
      <a:lvl5pPr algn="l" rtl="0" eaLnBrk="1" fontAlgn="base" hangingPunct="1">
        <a:spcBef>
          <a:spcPct val="0"/>
        </a:spcBef>
        <a:spcAft>
          <a:spcPct val="0"/>
        </a:spcAft>
        <a:defRPr sz="4400">
          <a:solidFill>
            <a:srgbClr val="990000"/>
          </a:solidFill>
          <a:latin typeface="Times New Roman" pitchFamily="18" charset="0"/>
        </a:defRPr>
      </a:lvl5pPr>
      <a:lvl6pPr marL="457200" algn="l" rtl="0" eaLnBrk="1" fontAlgn="base" hangingPunct="1">
        <a:spcBef>
          <a:spcPct val="0"/>
        </a:spcBef>
        <a:spcAft>
          <a:spcPct val="0"/>
        </a:spcAft>
        <a:defRPr sz="4400">
          <a:solidFill>
            <a:srgbClr val="990000"/>
          </a:solidFill>
          <a:latin typeface="Times New Roman" pitchFamily="18" charset="0"/>
        </a:defRPr>
      </a:lvl6pPr>
      <a:lvl7pPr marL="914400" algn="l" rtl="0" eaLnBrk="1" fontAlgn="base" hangingPunct="1">
        <a:spcBef>
          <a:spcPct val="0"/>
        </a:spcBef>
        <a:spcAft>
          <a:spcPct val="0"/>
        </a:spcAft>
        <a:defRPr sz="4400">
          <a:solidFill>
            <a:srgbClr val="990000"/>
          </a:solidFill>
          <a:latin typeface="Times New Roman" pitchFamily="18" charset="0"/>
        </a:defRPr>
      </a:lvl7pPr>
      <a:lvl8pPr marL="1371600" algn="l" rtl="0" eaLnBrk="1" fontAlgn="base" hangingPunct="1">
        <a:spcBef>
          <a:spcPct val="0"/>
        </a:spcBef>
        <a:spcAft>
          <a:spcPct val="0"/>
        </a:spcAft>
        <a:defRPr sz="4400">
          <a:solidFill>
            <a:srgbClr val="990000"/>
          </a:solidFill>
          <a:latin typeface="Times New Roman" pitchFamily="18" charset="0"/>
        </a:defRPr>
      </a:lvl8pPr>
      <a:lvl9pPr marL="1828800" algn="l" rtl="0" eaLnBrk="1" fontAlgn="base" hangingPunct="1">
        <a:spcBef>
          <a:spcPct val="0"/>
        </a:spcBef>
        <a:spcAft>
          <a:spcPct val="0"/>
        </a:spcAft>
        <a:defRPr sz="4400">
          <a:solidFill>
            <a:srgbClr val="990000"/>
          </a:solidFill>
          <a:latin typeface="Times New Roman" pitchFamily="18" charset="0"/>
        </a:defRPr>
      </a:lvl9pPr>
    </p:titleStyle>
    <p:bodyStyle>
      <a:lvl1pPr marL="342900" indent="-342900" algn="l" rtl="0" eaLnBrk="1" fontAlgn="base" hangingPunct="1">
        <a:spcBef>
          <a:spcPct val="20000"/>
        </a:spcBef>
        <a:spcAft>
          <a:spcPct val="0"/>
        </a:spcAft>
        <a:buChar char="•"/>
        <a:defRPr sz="2400">
          <a:solidFill>
            <a:schemeClr val="accent2"/>
          </a:solidFill>
          <a:latin typeface="+mj-lt"/>
          <a:ea typeface="+mn-ea"/>
          <a:cs typeface="+mn-cs"/>
        </a:defRPr>
      </a:lvl1pPr>
      <a:lvl2pPr marL="742950" indent="-285750" algn="l" rtl="0" eaLnBrk="1" fontAlgn="base" hangingPunct="1">
        <a:spcBef>
          <a:spcPct val="20000"/>
        </a:spcBef>
        <a:spcAft>
          <a:spcPct val="0"/>
        </a:spcAft>
        <a:buChar char="–"/>
        <a:defRPr sz="2000">
          <a:solidFill>
            <a:schemeClr val="accent2"/>
          </a:solidFill>
          <a:latin typeface="+mj-lt"/>
        </a:defRPr>
      </a:lvl2pPr>
      <a:lvl3pPr marL="1143000" indent="-228600" algn="l" rtl="0" eaLnBrk="1" fontAlgn="base" hangingPunct="1">
        <a:spcBef>
          <a:spcPct val="20000"/>
        </a:spcBef>
        <a:spcAft>
          <a:spcPct val="0"/>
        </a:spcAft>
        <a:buChar char="•"/>
        <a:defRPr>
          <a:solidFill>
            <a:schemeClr val="accent2"/>
          </a:solidFill>
          <a:latin typeface="+mj-lt"/>
        </a:defRPr>
      </a:lvl3pPr>
      <a:lvl4pPr marL="1600200" indent="-228600" algn="l" rtl="0" eaLnBrk="1" fontAlgn="base" hangingPunct="1">
        <a:spcBef>
          <a:spcPct val="20000"/>
        </a:spcBef>
        <a:spcAft>
          <a:spcPct val="0"/>
        </a:spcAft>
        <a:buChar char="–"/>
        <a:defRPr sz="1600">
          <a:solidFill>
            <a:schemeClr val="accent2"/>
          </a:solidFill>
          <a:latin typeface="+mj-lt"/>
        </a:defRPr>
      </a:lvl4pPr>
      <a:lvl5pPr marL="2057400" indent="-228600" algn="l" rtl="0" eaLnBrk="1" fontAlgn="base" hangingPunct="1">
        <a:spcBef>
          <a:spcPct val="20000"/>
        </a:spcBef>
        <a:spcAft>
          <a:spcPct val="0"/>
        </a:spcAft>
        <a:buChar char="»"/>
        <a:defRPr sz="1600">
          <a:solidFill>
            <a:schemeClr val="accent2"/>
          </a:solidFill>
          <a:latin typeface="+mj-lt"/>
        </a:defRPr>
      </a:lvl5pPr>
      <a:lvl6pPr marL="2514600" indent="-228600" algn="l" rtl="0" eaLnBrk="1" fontAlgn="base" hangingPunct="1">
        <a:spcBef>
          <a:spcPct val="20000"/>
        </a:spcBef>
        <a:spcAft>
          <a:spcPct val="0"/>
        </a:spcAft>
        <a:buChar char="»"/>
        <a:defRPr sz="1600">
          <a:solidFill>
            <a:srgbClr val="990000"/>
          </a:solidFill>
          <a:latin typeface="+mn-lt"/>
        </a:defRPr>
      </a:lvl6pPr>
      <a:lvl7pPr marL="2971800" indent="-228600" algn="l" rtl="0" eaLnBrk="1" fontAlgn="base" hangingPunct="1">
        <a:spcBef>
          <a:spcPct val="20000"/>
        </a:spcBef>
        <a:spcAft>
          <a:spcPct val="0"/>
        </a:spcAft>
        <a:buChar char="»"/>
        <a:defRPr sz="1600">
          <a:solidFill>
            <a:srgbClr val="990000"/>
          </a:solidFill>
          <a:latin typeface="+mn-lt"/>
        </a:defRPr>
      </a:lvl7pPr>
      <a:lvl8pPr marL="3429000" indent="-228600" algn="l" rtl="0" eaLnBrk="1" fontAlgn="base" hangingPunct="1">
        <a:spcBef>
          <a:spcPct val="20000"/>
        </a:spcBef>
        <a:spcAft>
          <a:spcPct val="0"/>
        </a:spcAft>
        <a:buChar char="»"/>
        <a:defRPr sz="1600">
          <a:solidFill>
            <a:srgbClr val="990000"/>
          </a:solidFill>
          <a:latin typeface="+mn-lt"/>
        </a:defRPr>
      </a:lvl8pPr>
      <a:lvl9pPr marL="3886200" indent="-228600" algn="l" rtl="0" eaLnBrk="1" fontAlgn="base" hangingPunct="1">
        <a:spcBef>
          <a:spcPct val="20000"/>
        </a:spcBef>
        <a:spcAft>
          <a:spcPct val="0"/>
        </a:spcAft>
        <a:buChar char="»"/>
        <a:defRPr sz="1600">
          <a:solidFill>
            <a:srgbClr val="99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Acts Part 1</a:t>
            </a:r>
            <a:endParaRPr lang="en-US" dirty="0"/>
          </a:p>
        </p:txBody>
      </p:sp>
      <p:sp>
        <p:nvSpPr>
          <p:cNvPr id="3" name="Subtitle 2"/>
          <p:cNvSpPr>
            <a:spLocks noGrp="1"/>
          </p:cNvSpPr>
          <p:nvPr>
            <p:ph type="subTitle" idx="1"/>
          </p:nvPr>
        </p:nvSpPr>
        <p:spPr/>
        <p:txBody>
          <a:bodyPr/>
          <a:lstStyle/>
          <a:p>
            <a:r>
              <a:rPr lang="en-US" dirty="0" smtClean="0"/>
              <a:t>Lesson 2</a:t>
            </a:r>
            <a:endParaRPr lang="en-US" dirty="0"/>
          </a:p>
        </p:txBody>
      </p:sp>
    </p:spTree>
    <p:extLst>
      <p:ext uri="{BB962C8B-B14F-4D97-AF65-F5344CB8AC3E}">
        <p14:creationId xmlns:p14="http://schemas.microsoft.com/office/powerpoint/2010/main" val="10874650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Psalm 16:8-11; 2 Sam; 1 Cor.</a:t>
            </a:r>
            <a:endParaRPr lang="en-US" dirty="0"/>
          </a:p>
        </p:txBody>
      </p:sp>
      <p:sp>
        <p:nvSpPr>
          <p:cNvPr id="3" name="Content Placeholder 2"/>
          <p:cNvSpPr>
            <a:spLocks noGrp="1"/>
          </p:cNvSpPr>
          <p:nvPr>
            <p:ph idx="1"/>
          </p:nvPr>
        </p:nvSpPr>
        <p:spPr/>
        <p:txBody>
          <a:bodyPr/>
          <a:lstStyle/>
          <a:p>
            <a:r>
              <a:rPr lang="en-US" dirty="0" smtClean="0"/>
              <a:t>David said the Lord was always in his presence, at his right hand: he knew his flesh would live in hope</a:t>
            </a:r>
          </a:p>
          <a:p>
            <a:r>
              <a:rPr lang="en-US" b="1" dirty="0" smtClean="0"/>
              <a:t>Vs. 27 </a:t>
            </a:r>
            <a:r>
              <a:rPr lang="en-US" dirty="0" smtClean="0"/>
              <a:t>switches to Jesus, whose soul would not be abandoned to Hades, nor would His flesh undergo decay, for He rose from the dead</a:t>
            </a:r>
          </a:p>
          <a:p>
            <a:r>
              <a:rPr lang="en-US" dirty="0" smtClean="0"/>
              <a:t>David also knew the Lord’s oath to seat one of his descendants on his throne</a:t>
            </a:r>
            <a:r>
              <a:rPr lang="en-US" b="1" dirty="0" smtClean="0"/>
              <a:t>.  2 Sam. 7 &amp; 23</a:t>
            </a:r>
          </a:p>
          <a:p>
            <a:r>
              <a:rPr lang="en-US" b="1" dirty="0" smtClean="0"/>
              <a:t>Vs. 32 </a:t>
            </a:r>
            <a:r>
              <a:rPr lang="en-US" dirty="0" smtClean="0"/>
              <a:t>repeats the fact: God raised Jesus up again, to which we all (apostles) were witnesses</a:t>
            </a:r>
          </a:p>
          <a:p>
            <a:r>
              <a:rPr lang="en-US" b="1" dirty="0" smtClean="0"/>
              <a:t>I Cor. 15:1-8 </a:t>
            </a:r>
            <a:r>
              <a:rPr lang="en-US" dirty="0" smtClean="0"/>
              <a:t>Paul preached that Jesus: Died for our sins, was buried and rose on the 3</a:t>
            </a:r>
            <a:r>
              <a:rPr lang="en-US" baseline="30000" dirty="0" smtClean="0"/>
              <a:t>rd</a:t>
            </a:r>
            <a:r>
              <a:rPr lang="en-US" dirty="0" smtClean="0"/>
              <a:t> day and appeared to over 500 brethren at one time</a:t>
            </a:r>
          </a:p>
          <a:p>
            <a:endParaRPr lang="en-US" dirty="0" smtClean="0"/>
          </a:p>
          <a:p>
            <a:endParaRPr lang="en-US" dirty="0"/>
          </a:p>
        </p:txBody>
      </p:sp>
    </p:spTree>
    <p:extLst>
      <p:ext uri="{BB962C8B-B14F-4D97-AF65-F5344CB8AC3E}">
        <p14:creationId xmlns:p14="http://schemas.microsoft.com/office/powerpoint/2010/main" val="392212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Acts 2:29-38</a:t>
            </a:r>
            <a:endParaRPr lang="en-US" dirty="0"/>
          </a:p>
        </p:txBody>
      </p:sp>
      <p:sp>
        <p:nvSpPr>
          <p:cNvPr id="3" name="Content Placeholder 2"/>
          <p:cNvSpPr>
            <a:spLocks noGrp="1"/>
          </p:cNvSpPr>
          <p:nvPr>
            <p:ph idx="1"/>
          </p:nvPr>
        </p:nvSpPr>
        <p:spPr/>
        <p:txBody>
          <a:bodyPr/>
          <a:lstStyle/>
          <a:p>
            <a:r>
              <a:rPr lang="en-US" dirty="0" smtClean="0"/>
              <a:t>Jesus is at the right hand of the Father, so He received the promise and poured it out on us</a:t>
            </a:r>
          </a:p>
          <a:p>
            <a:r>
              <a:rPr lang="en-US" dirty="0" smtClean="0"/>
              <a:t>Peter quotes </a:t>
            </a:r>
            <a:r>
              <a:rPr lang="en-US" b="1" dirty="0" smtClean="0"/>
              <a:t>Ps. 110 </a:t>
            </a:r>
            <a:r>
              <a:rPr lang="en-US" dirty="0" smtClean="0"/>
              <a:t>as partially fulfilled prophecy </a:t>
            </a:r>
          </a:p>
          <a:p>
            <a:r>
              <a:rPr lang="en-US" dirty="0" smtClean="0"/>
              <a:t>His enemies are not a footstool for His feet yet</a:t>
            </a:r>
          </a:p>
          <a:p>
            <a:r>
              <a:rPr lang="en-US" dirty="0" smtClean="0"/>
              <a:t>These Jews, along with the Romans, crucified Him</a:t>
            </a:r>
          </a:p>
          <a:p>
            <a:r>
              <a:rPr lang="en-US" dirty="0" smtClean="0"/>
              <a:t>They were “pierced to the heart”: emotionally pierced through – only use in Scripture</a:t>
            </a:r>
          </a:p>
          <a:p>
            <a:r>
              <a:rPr lang="en-US" dirty="0" smtClean="0"/>
              <a:t>“Brethren, what shall we do?” Guilt!!!!</a:t>
            </a:r>
          </a:p>
          <a:p>
            <a:r>
              <a:rPr lang="en-US" dirty="0" smtClean="0"/>
              <a:t>Repent, be baptized in Jesus’ name for the forgiveness of sins, and you will receive the gift of the Holy Spirit</a:t>
            </a:r>
            <a:endParaRPr lang="en-US" dirty="0"/>
          </a:p>
        </p:txBody>
      </p:sp>
    </p:spTree>
    <p:extLst>
      <p:ext uri="{BB962C8B-B14F-4D97-AF65-F5344CB8AC3E}">
        <p14:creationId xmlns:p14="http://schemas.microsoft.com/office/powerpoint/2010/main" val="959929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Repent def. </a:t>
            </a:r>
            <a:endParaRPr lang="en-US" dirty="0"/>
          </a:p>
        </p:txBody>
      </p:sp>
      <p:sp>
        <p:nvSpPr>
          <p:cNvPr id="3" name="Content Placeholder 2"/>
          <p:cNvSpPr>
            <a:spLocks noGrp="1"/>
          </p:cNvSpPr>
          <p:nvPr>
            <p:ph idx="1"/>
          </p:nvPr>
        </p:nvSpPr>
        <p:spPr/>
        <p:txBody>
          <a:bodyPr/>
          <a:lstStyle/>
          <a:p>
            <a:r>
              <a:rPr lang="en-US" b="1" dirty="0" smtClean="0"/>
              <a:t>Repent</a:t>
            </a:r>
            <a:r>
              <a:rPr lang="en-US" dirty="0" smtClean="0"/>
              <a:t>: to change one’s mind, to think differently, to change one’s </a:t>
            </a:r>
            <a:r>
              <a:rPr lang="en-US" u="sng" dirty="0" smtClean="0"/>
              <a:t>way of life </a:t>
            </a:r>
            <a:r>
              <a:rPr lang="en-US" dirty="0" smtClean="0"/>
              <a:t>as the result of a complete change of thought and attitude with regard to sin and righteousness </a:t>
            </a:r>
          </a:p>
          <a:p>
            <a:r>
              <a:rPr lang="en-US" dirty="0" smtClean="0"/>
              <a:t>Be baptized in Jesus’ name for forgiveness of sins</a:t>
            </a:r>
          </a:p>
          <a:p>
            <a:r>
              <a:rPr lang="en-US" dirty="0" smtClean="0"/>
              <a:t>Baptized: </a:t>
            </a:r>
            <a:r>
              <a:rPr lang="en-US" dirty="0" err="1" smtClean="0"/>
              <a:t>baptizo</a:t>
            </a:r>
            <a:r>
              <a:rPr lang="en-US" dirty="0" smtClean="0"/>
              <a:t> – submerge, sink, to allow oneself to be initiated by baptism</a:t>
            </a:r>
          </a:p>
          <a:p>
            <a:r>
              <a:rPr lang="en-US" dirty="0" smtClean="0"/>
              <a:t>Does this mean if you have not been baptized, you aren’t saved and can’t receive Holy Spirit?</a:t>
            </a:r>
          </a:p>
          <a:p>
            <a:r>
              <a:rPr lang="en-US" dirty="0" smtClean="0"/>
              <a:t>We KNOW this can’t be true, so, </a:t>
            </a:r>
            <a:r>
              <a:rPr lang="en-US" b="1" dirty="0" smtClean="0"/>
              <a:t>my opinion</a:t>
            </a:r>
            <a:r>
              <a:rPr lang="en-US" dirty="0" smtClean="0"/>
              <a:t>: My repentance brings about a complete change of thought and lifestyle, therefore submerging myself with Jesus’ name and all that implies…….</a:t>
            </a:r>
            <a:endParaRPr lang="en-US" dirty="0"/>
          </a:p>
        </p:txBody>
      </p:sp>
    </p:spTree>
    <p:extLst>
      <p:ext uri="{BB962C8B-B14F-4D97-AF65-F5344CB8AC3E}">
        <p14:creationId xmlns:p14="http://schemas.microsoft.com/office/powerpoint/2010/main" val="2152059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 of baptism in Jesus’ Name</a:t>
            </a:r>
            <a:endParaRPr lang="en-US" dirty="0"/>
          </a:p>
        </p:txBody>
      </p:sp>
      <p:sp>
        <p:nvSpPr>
          <p:cNvPr id="3" name="Content Placeholder 2"/>
          <p:cNvSpPr>
            <a:spLocks noGrp="1"/>
          </p:cNvSpPr>
          <p:nvPr>
            <p:ph idx="1"/>
          </p:nvPr>
        </p:nvSpPr>
        <p:spPr/>
        <p:txBody>
          <a:bodyPr/>
          <a:lstStyle/>
          <a:p>
            <a:r>
              <a:rPr lang="en-US" dirty="0" smtClean="0"/>
              <a:t>Forgiveness of my sins</a:t>
            </a:r>
          </a:p>
          <a:p>
            <a:r>
              <a:rPr lang="en-US" dirty="0" smtClean="0"/>
              <a:t>Receive the Holy Spirit – the Promise</a:t>
            </a:r>
          </a:p>
          <a:p>
            <a:r>
              <a:rPr lang="en-US" dirty="0" smtClean="0"/>
              <a:t>Who is the Promise for????</a:t>
            </a:r>
          </a:p>
          <a:p>
            <a:r>
              <a:rPr lang="en-US" dirty="0" smtClean="0"/>
              <a:t>You – You Jews</a:t>
            </a:r>
          </a:p>
          <a:p>
            <a:r>
              <a:rPr lang="en-US" dirty="0" smtClean="0"/>
              <a:t>Your Children – descendants of Israel</a:t>
            </a:r>
          </a:p>
          <a:p>
            <a:r>
              <a:rPr lang="en-US" dirty="0" smtClean="0"/>
              <a:t>All who are far off – Gentiles!   US!!!</a:t>
            </a:r>
          </a:p>
          <a:p>
            <a:r>
              <a:rPr lang="en-US" b="1" dirty="0" smtClean="0"/>
              <a:t>Rom. 8 </a:t>
            </a:r>
            <a:r>
              <a:rPr lang="en-US" dirty="0" smtClean="0"/>
              <a:t>All who are saved receive Holy Spirit</a:t>
            </a:r>
          </a:p>
          <a:p>
            <a:r>
              <a:rPr lang="en-US" dirty="0" smtClean="0"/>
              <a:t>The Spirit bears witness; we are HIS children</a:t>
            </a:r>
          </a:p>
          <a:p>
            <a:pPr marL="0" indent="0">
              <a:buNone/>
            </a:pPr>
            <a:endParaRPr lang="en-US" dirty="0"/>
          </a:p>
        </p:txBody>
      </p:sp>
    </p:spTree>
    <p:extLst>
      <p:ext uri="{BB962C8B-B14F-4D97-AF65-F5344CB8AC3E}">
        <p14:creationId xmlns:p14="http://schemas.microsoft.com/office/powerpoint/2010/main" val="2556554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Acts 2:40-42</a:t>
            </a:r>
            <a:endParaRPr lang="en-US" dirty="0"/>
          </a:p>
        </p:txBody>
      </p:sp>
      <p:sp>
        <p:nvSpPr>
          <p:cNvPr id="3" name="Content Placeholder 2"/>
          <p:cNvSpPr>
            <a:spLocks noGrp="1"/>
          </p:cNvSpPr>
          <p:nvPr>
            <p:ph idx="1"/>
          </p:nvPr>
        </p:nvSpPr>
        <p:spPr/>
        <p:txBody>
          <a:bodyPr/>
          <a:lstStyle/>
          <a:p>
            <a:r>
              <a:rPr lang="en-US" dirty="0" smtClean="0"/>
              <a:t>Peter kept testifying, kept calling them to be saved</a:t>
            </a:r>
          </a:p>
          <a:p>
            <a:r>
              <a:rPr lang="en-US" dirty="0" smtClean="0"/>
              <a:t>Result: about 3,000 souls were added in one day</a:t>
            </a:r>
          </a:p>
          <a:p>
            <a:r>
              <a:rPr lang="en-US" dirty="0" smtClean="0"/>
              <a:t>They received Peter’s words and were baptized</a:t>
            </a:r>
          </a:p>
          <a:p>
            <a:r>
              <a:rPr lang="en-US" b="1" dirty="0" smtClean="0"/>
              <a:t>They continually devoted themselves to:</a:t>
            </a:r>
          </a:p>
          <a:p>
            <a:r>
              <a:rPr lang="en-US" dirty="0" smtClean="0"/>
              <a:t>The apostles’ teaching, to fellowship, to breaking of bread and to prayer</a:t>
            </a:r>
          </a:p>
          <a:p>
            <a:r>
              <a:rPr lang="en-US" b="1" dirty="0" smtClean="0"/>
              <a:t>Fellowship:</a:t>
            </a:r>
            <a:r>
              <a:rPr lang="en-US" dirty="0" smtClean="0"/>
              <a:t> </a:t>
            </a:r>
            <a:r>
              <a:rPr lang="en-US" dirty="0" err="1" smtClean="0"/>
              <a:t>koinonia</a:t>
            </a:r>
            <a:r>
              <a:rPr lang="en-US" dirty="0" smtClean="0"/>
              <a:t> – contributory help, participation, sharing in communion, spiritual fellowship. Used of the intimate bond of fellowship which unites Christians.</a:t>
            </a:r>
          </a:p>
          <a:p>
            <a:r>
              <a:rPr lang="en-US" b="1" dirty="0" smtClean="0"/>
              <a:t>Breaking of Bread: </a:t>
            </a:r>
            <a:r>
              <a:rPr lang="en-US" dirty="0" smtClean="0"/>
              <a:t>communion. Used only one other time in </a:t>
            </a:r>
            <a:r>
              <a:rPr lang="en-US" b="1" dirty="0" smtClean="0"/>
              <a:t>Luke 24:35 </a:t>
            </a:r>
            <a:r>
              <a:rPr lang="en-US" dirty="0" smtClean="0"/>
              <a:t>Jesus breaking bread</a:t>
            </a:r>
            <a:endParaRPr lang="en-US" dirty="0"/>
          </a:p>
        </p:txBody>
      </p:sp>
    </p:spTree>
    <p:extLst>
      <p:ext uri="{BB962C8B-B14F-4D97-AF65-F5344CB8AC3E}">
        <p14:creationId xmlns:p14="http://schemas.microsoft.com/office/powerpoint/2010/main" val="440746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Acts 2:43-47</a:t>
            </a:r>
            <a:endParaRPr lang="en-US" dirty="0"/>
          </a:p>
        </p:txBody>
      </p:sp>
      <p:sp>
        <p:nvSpPr>
          <p:cNvPr id="3" name="Content Placeholder 2"/>
          <p:cNvSpPr>
            <a:spLocks noGrp="1"/>
          </p:cNvSpPr>
          <p:nvPr>
            <p:ph idx="1"/>
          </p:nvPr>
        </p:nvSpPr>
        <p:spPr/>
        <p:txBody>
          <a:bodyPr/>
          <a:lstStyle/>
          <a:p>
            <a:r>
              <a:rPr lang="en-US" dirty="0" smtClean="0"/>
              <a:t>Apostles did many wonders and signs and believers were in awe</a:t>
            </a:r>
          </a:p>
          <a:p>
            <a:r>
              <a:rPr lang="en-US" dirty="0" smtClean="0"/>
              <a:t>Property was sold to share with those in need</a:t>
            </a:r>
          </a:p>
          <a:p>
            <a:r>
              <a:rPr lang="en-US" dirty="0" smtClean="0"/>
              <a:t>Together daily in the temple and in houses</a:t>
            </a:r>
          </a:p>
          <a:p>
            <a:r>
              <a:rPr lang="en-US" dirty="0" smtClean="0"/>
              <a:t>Praised God</a:t>
            </a:r>
          </a:p>
          <a:p>
            <a:r>
              <a:rPr lang="en-US" dirty="0" smtClean="0"/>
              <a:t>Lord continued to add to their number.</a:t>
            </a:r>
          </a:p>
          <a:p>
            <a:r>
              <a:rPr lang="en-US" dirty="0" smtClean="0"/>
              <a:t>Does verse 44 give approval then, to Communism? “All those who believed were together and had all things in common.”</a:t>
            </a:r>
          </a:p>
          <a:p>
            <a:r>
              <a:rPr lang="en-US" b="1" dirty="0" smtClean="0"/>
              <a:t>Luke 12:33 </a:t>
            </a:r>
            <a:r>
              <a:rPr lang="en-US" dirty="0" smtClean="0"/>
              <a:t>Sell possessions; treasure is in heaven</a:t>
            </a:r>
          </a:p>
          <a:p>
            <a:r>
              <a:rPr lang="en-US" b="1" dirty="0" smtClean="0"/>
              <a:t>Luke 14:33 </a:t>
            </a:r>
            <a:r>
              <a:rPr lang="en-US" dirty="0" smtClean="0"/>
              <a:t>Can’t be My disciple unless you give up all your possessions</a:t>
            </a:r>
            <a:endParaRPr lang="en-US" dirty="0"/>
          </a:p>
        </p:txBody>
      </p:sp>
    </p:spTree>
    <p:extLst>
      <p:ext uri="{BB962C8B-B14F-4D97-AF65-F5344CB8AC3E}">
        <p14:creationId xmlns:p14="http://schemas.microsoft.com/office/powerpoint/2010/main" val="444349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Commentary by </a:t>
            </a:r>
            <a:r>
              <a:rPr lang="en-US" dirty="0" err="1" smtClean="0"/>
              <a:t>R.C.Sproul</a:t>
            </a:r>
            <a:endParaRPr lang="en-US" dirty="0"/>
          </a:p>
        </p:txBody>
      </p:sp>
      <p:sp>
        <p:nvSpPr>
          <p:cNvPr id="3" name="Content Placeholder 2"/>
          <p:cNvSpPr>
            <a:spLocks noGrp="1"/>
          </p:cNvSpPr>
          <p:nvPr>
            <p:ph idx="1"/>
          </p:nvPr>
        </p:nvSpPr>
        <p:spPr/>
        <p:txBody>
          <a:bodyPr/>
          <a:lstStyle/>
          <a:p>
            <a:r>
              <a:rPr lang="en-US" dirty="0" smtClean="0"/>
              <a:t>The law of God in the Old Testament and elsewhere in the New Testament is designed to protect and endorse the legitimacy of private property.</a:t>
            </a:r>
          </a:p>
          <a:p>
            <a:r>
              <a:rPr lang="en-US" dirty="0" smtClean="0"/>
              <a:t>Distinctly absent from this description is government, either secular or ecclesiastical, to enforce this activity in the early church.</a:t>
            </a:r>
          </a:p>
          <a:p>
            <a:r>
              <a:rPr lang="en-US" dirty="0" smtClean="0"/>
              <a:t>Nowhere does the New Testament require that everybody have their goods in common.</a:t>
            </a:r>
          </a:p>
          <a:p>
            <a:r>
              <a:rPr lang="en-US" dirty="0" smtClean="0"/>
              <a:t>Some in the early church were living in desperate poverty while others were prospering under the hand of Providence. Cheerful Generosity is what drove the sharing and distributing by the believers.</a:t>
            </a:r>
          </a:p>
          <a:p>
            <a:r>
              <a:rPr lang="en-US" dirty="0" smtClean="0"/>
              <a:t>Old Testament tithe of 10%. All gave the same percentage, but all did not give the same amount</a:t>
            </a:r>
            <a:endParaRPr lang="en-US" dirty="0"/>
          </a:p>
        </p:txBody>
      </p:sp>
    </p:spTree>
    <p:extLst>
      <p:ext uri="{BB962C8B-B14F-4D97-AF65-F5344CB8AC3E}">
        <p14:creationId xmlns:p14="http://schemas.microsoft.com/office/powerpoint/2010/main" val="41971798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Acts 1</a:t>
            </a:r>
            <a:endParaRPr lang="en-US" dirty="0"/>
          </a:p>
        </p:txBody>
      </p:sp>
      <p:sp>
        <p:nvSpPr>
          <p:cNvPr id="3" name="Content Placeholder 2"/>
          <p:cNvSpPr>
            <a:spLocks noGrp="1"/>
          </p:cNvSpPr>
          <p:nvPr>
            <p:ph idx="1"/>
          </p:nvPr>
        </p:nvSpPr>
        <p:spPr/>
        <p:txBody>
          <a:bodyPr/>
          <a:lstStyle/>
          <a:p>
            <a:r>
              <a:rPr lang="en-US" dirty="0" smtClean="0"/>
              <a:t>Jesus appeared to the 11, over 40 days after His resurrection and spoke about the kingdom of God</a:t>
            </a:r>
          </a:p>
          <a:p>
            <a:r>
              <a:rPr lang="en-US" dirty="0" smtClean="0"/>
              <a:t>The 11 were commanded </a:t>
            </a:r>
            <a:r>
              <a:rPr lang="en-US" b="1" dirty="0" smtClean="0"/>
              <a:t>NOT</a:t>
            </a:r>
            <a:r>
              <a:rPr lang="en-US" dirty="0" smtClean="0"/>
              <a:t> to leave Jerusalem, but wait for the Father’s promise</a:t>
            </a:r>
          </a:p>
          <a:p>
            <a:r>
              <a:rPr lang="en-US" dirty="0" smtClean="0"/>
              <a:t>They were to be baptized by the Holy Spirit, soon</a:t>
            </a:r>
          </a:p>
          <a:p>
            <a:r>
              <a:rPr lang="en-US" dirty="0" smtClean="0"/>
              <a:t>When the Spirit came, they would have power to be His witnesses</a:t>
            </a:r>
          </a:p>
          <a:p>
            <a:r>
              <a:rPr lang="en-US" dirty="0" smtClean="0"/>
              <a:t>Jesus was taken up from the Mt. of  Olives, 2 men in white appear, encourage the apostles</a:t>
            </a:r>
          </a:p>
          <a:p>
            <a:r>
              <a:rPr lang="en-US" dirty="0" smtClean="0"/>
              <a:t>They were devoted to prayer, along with the 120 that were with them</a:t>
            </a:r>
          </a:p>
          <a:p>
            <a:r>
              <a:rPr lang="en-US" dirty="0" smtClean="0"/>
              <a:t>Matthias is chosen to replace Judas Iscariot </a:t>
            </a:r>
            <a:endParaRPr lang="en-US" dirty="0"/>
          </a:p>
        </p:txBody>
      </p:sp>
    </p:spTree>
    <p:extLst>
      <p:ext uri="{BB962C8B-B14F-4D97-AF65-F5344CB8AC3E}">
        <p14:creationId xmlns:p14="http://schemas.microsoft.com/office/powerpoint/2010/main" val="1621507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Acts 2</a:t>
            </a:r>
            <a:endParaRPr lang="en-US" dirty="0"/>
          </a:p>
        </p:txBody>
      </p:sp>
      <p:sp>
        <p:nvSpPr>
          <p:cNvPr id="3" name="Content Placeholder 2"/>
          <p:cNvSpPr>
            <a:spLocks noGrp="1"/>
          </p:cNvSpPr>
          <p:nvPr>
            <p:ph idx="1"/>
          </p:nvPr>
        </p:nvSpPr>
        <p:spPr/>
        <p:txBody>
          <a:bodyPr/>
          <a:lstStyle/>
          <a:p>
            <a:r>
              <a:rPr lang="en-US" b="1" dirty="0" smtClean="0"/>
              <a:t>Possible Theme for chapter 1: </a:t>
            </a:r>
            <a:r>
              <a:rPr lang="en-US" dirty="0" smtClean="0"/>
              <a:t>Holy Spirit promised; Jesus taken up; 12</a:t>
            </a:r>
            <a:r>
              <a:rPr lang="en-US" baseline="30000" dirty="0" smtClean="0"/>
              <a:t>th</a:t>
            </a:r>
            <a:r>
              <a:rPr lang="en-US" dirty="0" smtClean="0"/>
              <a:t> apostle chosen</a:t>
            </a:r>
          </a:p>
          <a:p>
            <a:r>
              <a:rPr lang="en-US" b="1" dirty="0" smtClean="0"/>
              <a:t>Possible Theme for chapter 2: </a:t>
            </a:r>
            <a:r>
              <a:rPr lang="en-US" dirty="0" smtClean="0"/>
              <a:t>Holy Spirit came on Pentecost; Peter witnessed in Jerusalem</a:t>
            </a:r>
          </a:p>
          <a:p>
            <a:r>
              <a:rPr lang="en-US" dirty="0" smtClean="0"/>
              <a:t>Acts 2 is the </a:t>
            </a:r>
            <a:r>
              <a:rPr lang="en-US" b="1" dirty="0" smtClean="0"/>
              <a:t>fulfillment</a:t>
            </a:r>
            <a:r>
              <a:rPr lang="en-US" dirty="0" smtClean="0"/>
              <a:t> of Jesus’ promise in 1:5,8</a:t>
            </a:r>
          </a:p>
          <a:p>
            <a:r>
              <a:rPr lang="en-US" b="1" dirty="0" smtClean="0"/>
              <a:t>When:  </a:t>
            </a:r>
            <a:r>
              <a:rPr lang="en-US" dirty="0" smtClean="0"/>
              <a:t>Day of Pentecost, annually, 50 days after First Fruits</a:t>
            </a:r>
          </a:p>
          <a:p>
            <a:r>
              <a:rPr lang="en-US" dirty="0" smtClean="0"/>
              <a:t>Jesus was crucified ON Passover, raised on First Fruits</a:t>
            </a:r>
          </a:p>
          <a:p>
            <a:r>
              <a:rPr lang="en-US" dirty="0" smtClean="0"/>
              <a:t>First Fruits is the day AFTER the Sabbath, during the 7 days of Unleavened Bread</a:t>
            </a:r>
            <a:endParaRPr lang="en-US" dirty="0"/>
          </a:p>
        </p:txBody>
      </p:sp>
    </p:spTree>
    <p:extLst>
      <p:ext uri="{BB962C8B-B14F-4D97-AF65-F5344CB8AC3E}">
        <p14:creationId xmlns:p14="http://schemas.microsoft.com/office/powerpoint/2010/main" val="242293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 References</a:t>
            </a:r>
            <a:endParaRPr lang="en-US" dirty="0"/>
          </a:p>
        </p:txBody>
      </p:sp>
      <p:sp>
        <p:nvSpPr>
          <p:cNvPr id="3" name="Content Placeholder 2"/>
          <p:cNvSpPr>
            <a:spLocks noGrp="1"/>
          </p:cNvSpPr>
          <p:nvPr>
            <p:ph idx="1"/>
          </p:nvPr>
        </p:nvSpPr>
        <p:spPr/>
        <p:txBody>
          <a:bodyPr/>
          <a:lstStyle/>
          <a:p>
            <a:r>
              <a:rPr lang="en-US" b="1" dirty="0" smtClean="0"/>
              <a:t>John 1:29-33 </a:t>
            </a:r>
            <a:r>
              <a:rPr lang="en-US" dirty="0" smtClean="0"/>
              <a:t>Jesus: The Lamb of God who </a:t>
            </a:r>
            <a:r>
              <a:rPr lang="en-US" dirty="0" smtClean="0"/>
              <a:t>takes </a:t>
            </a:r>
            <a:r>
              <a:rPr lang="en-US" dirty="0" smtClean="0"/>
              <a:t>away the sins of the world, the One who baptizes in the Holy Spirit</a:t>
            </a:r>
          </a:p>
          <a:p>
            <a:r>
              <a:rPr lang="en-US" b="1" dirty="0" smtClean="0"/>
              <a:t>I Cor. 5:7-8 </a:t>
            </a:r>
            <a:r>
              <a:rPr lang="en-US" dirty="0" smtClean="0"/>
              <a:t>Christ our Passover Lamb: crucified</a:t>
            </a:r>
          </a:p>
          <a:p>
            <a:r>
              <a:rPr lang="en-US" b="1" dirty="0" smtClean="0"/>
              <a:t>I Cor. 15:20-33 </a:t>
            </a:r>
            <a:r>
              <a:rPr lang="en-US" dirty="0" smtClean="0"/>
              <a:t>Christ was raised from the dead as the first fruits: </a:t>
            </a:r>
            <a:r>
              <a:rPr lang="en-US" b="1" dirty="0" smtClean="0"/>
              <a:t>Promise of more to come</a:t>
            </a:r>
          </a:p>
          <a:p>
            <a:r>
              <a:rPr lang="en-US" b="1" dirty="0" smtClean="0"/>
              <a:t>Pentecost was 10 days after Jesus’ promise (1:8)</a:t>
            </a:r>
          </a:p>
          <a:p>
            <a:r>
              <a:rPr lang="en-US" b="1" dirty="0" smtClean="0"/>
              <a:t>Acts 1:3 </a:t>
            </a:r>
            <a:r>
              <a:rPr lang="en-US" dirty="0" smtClean="0"/>
              <a:t>He appeared over a period of 40 days after His resurrection, Holy Spirit would baptize them not many days from now: 10 days later</a:t>
            </a:r>
            <a:endParaRPr lang="en-US" b="1" dirty="0"/>
          </a:p>
        </p:txBody>
      </p:sp>
    </p:spTree>
    <p:extLst>
      <p:ext uri="{BB962C8B-B14F-4D97-AF65-F5344CB8AC3E}">
        <p14:creationId xmlns:p14="http://schemas.microsoft.com/office/powerpoint/2010/main" val="463301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Acts 2:1-5</a:t>
            </a:r>
            <a:endParaRPr lang="en-US" dirty="0"/>
          </a:p>
        </p:txBody>
      </p:sp>
      <p:sp>
        <p:nvSpPr>
          <p:cNvPr id="3" name="Content Placeholder 2"/>
          <p:cNvSpPr>
            <a:spLocks noGrp="1"/>
          </p:cNvSpPr>
          <p:nvPr>
            <p:ph idx="1"/>
          </p:nvPr>
        </p:nvSpPr>
        <p:spPr/>
        <p:txBody>
          <a:bodyPr/>
          <a:lstStyle/>
          <a:p>
            <a:r>
              <a:rPr lang="en-US" dirty="0" smtClean="0"/>
              <a:t>Believers were gathered in one place, sudden violent noise of a mighty rushing wind from heaven filled the whole house where they were staying</a:t>
            </a:r>
          </a:p>
          <a:p>
            <a:r>
              <a:rPr lang="en-US" dirty="0" smtClean="0"/>
              <a:t>Tongues of fire distributed themselves: VISIBLE</a:t>
            </a:r>
          </a:p>
          <a:p>
            <a:r>
              <a:rPr lang="en-US" dirty="0" smtClean="0"/>
              <a:t>As that happened, they were filled with Holy Spirit</a:t>
            </a:r>
          </a:p>
          <a:p>
            <a:r>
              <a:rPr lang="en-US" dirty="0" smtClean="0"/>
              <a:t>They were baptized with Holy Spirit</a:t>
            </a:r>
          </a:p>
          <a:p>
            <a:r>
              <a:rPr lang="en-US" dirty="0" smtClean="0"/>
              <a:t>Holy Spirit came on them</a:t>
            </a:r>
          </a:p>
          <a:p>
            <a:r>
              <a:rPr lang="en-US" dirty="0" smtClean="0"/>
              <a:t>They were filled with Holy Spirit</a:t>
            </a:r>
          </a:p>
          <a:p>
            <a:r>
              <a:rPr lang="en-US" dirty="0" smtClean="0"/>
              <a:t>When they were filled, He gave them utterance to speak with other tongues/languages</a:t>
            </a:r>
          </a:p>
          <a:p>
            <a:r>
              <a:rPr lang="en-US" dirty="0" smtClean="0"/>
              <a:t>At that time, Jews from every nation were living in Jerusalem </a:t>
            </a:r>
            <a:endParaRPr lang="en-US" dirty="0"/>
          </a:p>
        </p:txBody>
      </p:sp>
    </p:spTree>
    <p:extLst>
      <p:ext uri="{BB962C8B-B14F-4D97-AF65-F5344CB8AC3E}">
        <p14:creationId xmlns:p14="http://schemas.microsoft.com/office/powerpoint/2010/main" val="2218396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Acts 2:6-13</a:t>
            </a:r>
            <a:endParaRPr lang="en-US" dirty="0"/>
          </a:p>
        </p:txBody>
      </p:sp>
      <p:sp>
        <p:nvSpPr>
          <p:cNvPr id="3" name="Content Placeholder 2"/>
          <p:cNvSpPr>
            <a:spLocks noGrp="1"/>
          </p:cNvSpPr>
          <p:nvPr>
            <p:ph idx="1"/>
          </p:nvPr>
        </p:nvSpPr>
        <p:spPr/>
        <p:txBody>
          <a:bodyPr/>
          <a:lstStyle/>
          <a:p>
            <a:r>
              <a:rPr lang="en-US" dirty="0" smtClean="0"/>
              <a:t>The noise drew a crowd to where they were</a:t>
            </a:r>
          </a:p>
          <a:p>
            <a:r>
              <a:rPr lang="en-US" dirty="0" smtClean="0"/>
              <a:t>The people were bewildered because they heard their native language spoken, telling of the mighty acts of God  (vs. 11)</a:t>
            </a:r>
          </a:p>
          <a:p>
            <a:r>
              <a:rPr lang="en-US" dirty="0" smtClean="0"/>
              <a:t>Galileans speaking in different languages: foreigners, not educated in foreign languages</a:t>
            </a:r>
          </a:p>
          <a:p>
            <a:r>
              <a:rPr lang="en-US" b="1" dirty="0" smtClean="0"/>
              <a:t>Results:</a:t>
            </a:r>
            <a:r>
              <a:rPr lang="en-US" dirty="0" smtClean="0"/>
              <a:t> Amazement and perplexity – “astonished out of one’s senses”</a:t>
            </a:r>
          </a:p>
          <a:p>
            <a:r>
              <a:rPr lang="en-US" b="1" dirty="0" smtClean="0"/>
              <a:t>Results: </a:t>
            </a:r>
            <a:r>
              <a:rPr lang="en-US" dirty="0" smtClean="0"/>
              <a:t>thought they were drunk with sweet wine</a:t>
            </a:r>
          </a:p>
          <a:p>
            <a:endParaRPr lang="en-US" dirty="0"/>
          </a:p>
        </p:txBody>
      </p:sp>
    </p:spTree>
    <p:extLst>
      <p:ext uri="{BB962C8B-B14F-4D97-AF65-F5344CB8AC3E}">
        <p14:creationId xmlns:p14="http://schemas.microsoft.com/office/powerpoint/2010/main" val="3518410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Acts 2:14-18</a:t>
            </a:r>
            <a:endParaRPr lang="en-US" dirty="0"/>
          </a:p>
        </p:txBody>
      </p:sp>
      <p:sp>
        <p:nvSpPr>
          <p:cNvPr id="3" name="Content Placeholder 2"/>
          <p:cNvSpPr>
            <a:spLocks noGrp="1"/>
          </p:cNvSpPr>
          <p:nvPr>
            <p:ph idx="1"/>
          </p:nvPr>
        </p:nvSpPr>
        <p:spPr/>
        <p:txBody>
          <a:bodyPr/>
          <a:lstStyle/>
          <a:p>
            <a:r>
              <a:rPr lang="en-US" dirty="0" smtClean="0"/>
              <a:t>Peter: explained, defended and applied prophecy</a:t>
            </a:r>
          </a:p>
          <a:p>
            <a:r>
              <a:rPr lang="en-US" dirty="0" smtClean="0"/>
              <a:t>Joel: God said He would pour forth His Spirit on ALL mankind – HIS </a:t>
            </a:r>
            <a:r>
              <a:rPr lang="en-US" dirty="0" err="1" smtClean="0"/>
              <a:t>bondslaves</a:t>
            </a:r>
            <a:r>
              <a:rPr lang="en-US" dirty="0" smtClean="0"/>
              <a:t>, both men and women but NOT ALL people. HIS PEOPLE</a:t>
            </a:r>
          </a:p>
          <a:p>
            <a:r>
              <a:rPr lang="en-US" dirty="0" smtClean="0"/>
              <a:t>Those far off – Gentiles (2:39) as well as Jews</a:t>
            </a:r>
          </a:p>
          <a:p>
            <a:r>
              <a:rPr lang="en-US" b="1" dirty="0" smtClean="0"/>
              <a:t>When:</a:t>
            </a:r>
            <a:r>
              <a:rPr lang="en-US" dirty="0" smtClean="0"/>
              <a:t> In the Last Days</a:t>
            </a:r>
          </a:p>
          <a:p>
            <a:r>
              <a:rPr lang="en-US" b="1" dirty="0" smtClean="0"/>
              <a:t>Heb. 1:1-2 </a:t>
            </a:r>
            <a:r>
              <a:rPr lang="en-US" dirty="0" smtClean="0"/>
              <a:t>The last days began with Jesus</a:t>
            </a:r>
          </a:p>
          <a:p>
            <a:r>
              <a:rPr lang="en-US" b="1" dirty="0" smtClean="0"/>
              <a:t>I Pet. 1:18-21 </a:t>
            </a:r>
            <a:r>
              <a:rPr lang="en-US" dirty="0" smtClean="0"/>
              <a:t>Jesus appeared in these last times for the sake of His redeemed. </a:t>
            </a:r>
            <a:r>
              <a:rPr lang="en-US" b="1" dirty="0" smtClean="0"/>
              <a:t>I am His redemption</a:t>
            </a:r>
          </a:p>
          <a:p>
            <a:r>
              <a:rPr lang="en-US" b="1" dirty="0" smtClean="0"/>
              <a:t>2 Pet. 3:3-4 </a:t>
            </a:r>
            <a:r>
              <a:rPr lang="en-US" dirty="0" smtClean="0"/>
              <a:t>Mockers will mock and question</a:t>
            </a:r>
          </a:p>
          <a:p>
            <a:r>
              <a:rPr lang="en-US" b="1" dirty="0" smtClean="0"/>
              <a:t>2 Tim. 3:1 </a:t>
            </a:r>
            <a:r>
              <a:rPr lang="en-US" dirty="0" smtClean="0"/>
              <a:t>Difficult times, self-centered men</a:t>
            </a:r>
          </a:p>
          <a:p>
            <a:r>
              <a:rPr lang="en-US" b="1" dirty="0" smtClean="0"/>
              <a:t>James 5:3 </a:t>
            </a:r>
            <a:r>
              <a:rPr lang="en-US" dirty="0" smtClean="0"/>
              <a:t>Unbelieving rich store up treasure</a:t>
            </a:r>
            <a:endParaRPr lang="en-US" b="1" dirty="0"/>
          </a:p>
        </p:txBody>
      </p:sp>
    </p:spTree>
    <p:extLst>
      <p:ext uri="{BB962C8B-B14F-4D97-AF65-F5344CB8AC3E}">
        <p14:creationId xmlns:p14="http://schemas.microsoft.com/office/powerpoint/2010/main" val="188169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Acts 2:19-21</a:t>
            </a:r>
            <a:endParaRPr lang="en-US" dirty="0"/>
          </a:p>
        </p:txBody>
      </p:sp>
      <p:sp>
        <p:nvSpPr>
          <p:cNvPr id="3" name="Content Placeholder 2"/>
          <p:cNvSpPr>
            <a:spLocks noGrp="1"/>
          </p:cNvSpPr>
          <p:nvPr>
            <p:ph idx="1"/>
          </p:nvPr>
        </p:nvSpPr>
        <p:spPr/>
        <p:txBody>
          <a:bodyPr/>
          <a:lstStyle/>
          <a:p>
            <a:r>
              <a:rPr lang="en-US" b="1" dirty="0" smtClean="0"/>
              <a:t>What happens before the Day of the Lord:</a:t>
            </a:r>
          </a:p>
          <a:p>
            <a:r>
              <a:rPr lang="en-US" dirty="0" smtClean="0"/>
              <a:t>Wonders in the sky/heavens   Above</a:t>
            </a:r>
          </a:p>
          <a:p>
            <a:r>
              <a:rPr lang="en-US" dirty="0" smtClean="0"/>
              <a:t>Signs on the earth    Below</a:t>
            </a:r>
          </a:p>
          <a:p>
            <a:r>
              <a:rPr lang="en-US" dirty="0" smtClean="0"/>
              <a:t>Blood, fire, vapor of smoke, sun darkened, moon turns to blood. Time of darkness, gloom </a:t>
            </a:r>
            <a:r>
              <a:rPr lang="en-US" b="1" dirty="0" smtClean="0"/>
              <a:t>Joel 2:1-2</a:t>
            </a:r>
          </a:p>
          <a:p>
            <a:r>
              <a:rPr lang="en-US" b="1" dirty="0" smtClean="0"/>
              <a:t>Rev. 6:12 (Joel 2:31) </a:t>
            </a:r>
            <a:r>
              <a:rPr lang="en-US" dirty="0" smtClean="0"/>
              <a:t> It is the time when the Lamb breaks the 6</a:t>
            </a:r>
            <a:r>
              <a:rPr lang="en-US" baseline="30000" dirty="0" smtClean="0"/>
              <a:t>th</a:t>
            </a:r>
            <a:r>
              <a:rPr lang="en-US" dirty="0" smtClean="0"/>
              <a:t> seal………FUTURE</a:t>
            </a:r>
          </a:p>
          <a:p>
            <a:r>
              <a:rPr lang="en-US" b="1" dirty="0" smtClean="0"/>
              <a:t>Joel’s prophecy covers the time from Acts 2 to the 6</a:t>
            </a:r>
            <a:r>
              <a:rPr lang="en-US" b="1" baseline="30000" dirty="0" smtClean="0"/>
              <a:t>th</a:t>
            </a:r>
            <a:r>
              <a:rPr lang="en-US" b="1" dirty="0" smtClean="0"/>
              <a:t> seal</a:t>
            </a:r>
          </a:p>
          <a:p>
            <a:r>
              <a:rPr lang="en-US" b="1" dirty="0" smtClean="0"/>
              <a:t>Everyone</a:t>
            </a:r>
            <a:r>
              <a:rPr lang="en-US" dirty="0" smtClean="0"/>
              <a:t> who calls on Jesus’ name will be saved</a:t>
            </a:r>
          </a:p>
          <a:p>
            <a:r>
              <a:rPr lang="en-US" b="1" dirty="0" smtClean="0"/>
              <a:t>Is. 61/Luke 4 </a:t>
            </a:r>
            <a:r>
              <a:rPr lang="en-US" dirty="0" smtClean="0"/>
              <a:t>Favorable year of the Lord, which is BEFORE the day of His vengeance</a:t>
            </a:r>
            <a:endParaRPr lang="en-US" dirty="0"/>
          </a:p>
        </p:txBody>
      </p:sp>
    </p:spTree>
    <p:extLst>
      <p:ext uri="{BB962C8B-B14F-4D97-AF65-F5344CB8AC3E}">
        <p14:creationId xmlns:p14="http://schemas.microsoft.com/office/powerpoint/2010/main" val="2787535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Acts </a:t>
            </a:r>
            <a:r>
              <a:rPr lang="en-US" dirty="0" smtClean="0"/>
              <a:t>2:22-28</a:t>
            </a:r>
            <a:endParaRPr lang="en-US" dirty="0"/>
          </a:p>
        </p:txBody>
      </p:sp>
      <p:sp>
        <p:nvSpPr>
          <p:cNvPr id="3" name="Content Placeholder 2"/>
          <p:cNvSpPr>
            <a:spLocks noGrp="1"/>
          </p:cNvSpPr>
          <p:nvPr>
            <p:ph idx="1"/>
          </p:nvPr>
        </p:nvSpPr>
        <p:spPr/>
        <p:txBody>
          <a:bodyPr/>
          <a:lstStyle/>
          <a:p>
            <a:r>
              <a:rPr lang="en-US" dirty="0" smtClean="0"/>
              <a:t>These men of Israel had SEEN the miracles, signs and wonders Jesus performed (it had been less than 2 months since His crucifixion during Passover)</a:t>
            </a:r>
          </a:p>
          <a:p>
            <a:r>
              <a:rPr lang="en-US" b="1" dirty="0" smtClean="0"/>
              <a:t>God’s Part: </a:t>
            </a:r>
            <a:r>
              <a:rPr lang="en-US" dirty="0" smtClean="0"/>
              <a:t>HE delivered Jesus over to godless men who put Him to death. HIS idea and plan</a:t>
            </a:r>
          </a:p>
          <a:p>
            <a:r>
              <a:rPr lang="en-US" b="1" dirty="0" smtClean="0"/>
              <a:t>People’s part:</a:t>
            </a:r>
            <a:r>
              <a:rPr lang="en-US" dirty="0" smtClean="0"/>
              <a:t> they nailed Him to a cross </a:t>
            </a:r>
          </a:p>
          <a:p>
            <a:r>
              <a:rPr lang="en-US" b="1" dirty="0" smtClean="0"/>
              <a:t>BUT GOD: </a:t>
            </a:r>
            <a:r>
              <a:rPr lang="en-US" dirty="0" smtClean="0"/>
              <a:t>raised Him up again, put an end to the agony of death, since it was IMPOSSIBLE for Him to be held in its power. </a:t>
            </a:r>
          </a:p>
          <a:p>
            <a:r>
              <a:rPr lang="en-US" dirty="0" smtClean="0"/>
              <a:t>Peter held these men responsible, but he also quoted from David in Psalm </a:t>
            </a:r>
            <a:r>
              <a:rPr lang="en-US" b="1" dirty="0" smtClean="0"/>
              <a:t>16:8-11</a:t>
            </a:r>
          </a:p>
          <a:p>
            <a:endParaRPr lang="en-US" dirty="0"/>
          </a:p>
        </p:txBody>
      </p:sp>
    </p:spTree>
    <p:extLst>
      <p:ext uri="{BB962C8B-B14F-4D97-AF65-F5344CB8AC3E}">
        <p14:creationId xmlns:p14="http://schemas.microsoft.com/office/powerpoint/2010/main" val="214419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fall power point">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fall power point</Template>
  <TotalTime>124</TotalTime>
  <Words>1482</Words>
  <Application>Microsoft Office PowerPoint</Application>
  <PresentationFormat>On-screen Show (4:3)</PresentationFormat>
  <Paragraphs>115</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fall power point</vt:lpstr>
      <vt:lpstr>Acts Part 1</vt:lpstr>
      <vt:lpstr>Review of Acts 1</vt:lpstr>
      <vt:lpstr>Acts 2</vt:lpstr>
      <vt:lpstr>Cross References</vt:lpstr>
      <vt:lpstr>Acts 2:1-5</vt:lpstr>
      <vt:lpstr>Acts 2:6-13</vt:lpstr>
      <vt:lpstr>Acts 2:14-18</vt:lpstr>
      <vt:lpstr>Acts 2:19-21</vt:lpstr>
      <vt:lpstr>Acts 2:22-28</vt:lpstr>
      <vt:lpstr>Psalm 16:8-11; 2 Sam; 1 Cor.</vt:lpstr>
      <vt:lpstr>Acts 2:29-38</vt:lpstr>
      <vt:lpstr>Repent def. </vt:lpstr>
      <vt:lpstr>Result of baptism in Jesus’ Name</vt:lpstr>
      <vt:lpstr>Acts 2:40-42</vt:lpstr>
      <vt:lpstr>Acts 2:43-47</vt:lpstr>
      <vt:lpstr>Commentary by R.C.Sproul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Acts Part 1</dc:title>
  <dc:creator>Jenny Goins</dc:creator>
  <cp:lastModifiedBy>Jenny Goins</cp:lastModifiedBy>
  <cp:revision>25</cp:revision>
  <dcterms:created xsi:type="dcterms:W3CDTF">2020-09-23T12:01:28Z</dcterms:created>
  <dcterms:modified xsi:type="dcterms:W3CDTF">2020-09-23T19:25:12Z</dcterms:modified>
</cp:coreProperties>
</file>