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FAAEC6E2-CD4C-48F5-BA4F-285FEA9107DE}" type="datetimeFigureOut">
              <a:rPr lang="en-US" smtClean="0"/>
              <a:t>4/17/2019</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C21D4914-B779-4D0B-8DA8-06C868C29A9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AAEC6E2-CD4C-48F5-BA4F-285FEA9107DE}" type="datetimeFigureOut">
              <a:rPr lang="en-US" smtClean="0"/>
              <a:t>4/17/2019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1D4914-B779-4D0B-8DA8-06C868C29A9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AAEC6E2-CD4C-48F5-BA4F-285FEA9107DE}" type="datetimeFigureOut">
              <a:rPr lang="en-US" smtClean="0"/>
              <a:t>4/17/2019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1D4914-B779-4D0B-8DA8-06C868C29A9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FAAEC6E2-CD4C-48F5-BA4F-285FEA9107DE}" type="datetimeFigureOut">
              <a:rPr lang="en-US" smtClean="0"/>
              <a:t>4/17/2019</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C21D4914-B779-4D0B-8DA8-06C868C29A9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FAAEC6E2-CD4C-48F5-BA4F-285FEA9107DE}" type="datetimeFigureOut">
              <a:rPr lang="en-US" smtClean="0"/>
              <a:t>4/17/2019</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C21D4914-B779-4D0B-8DA8-06C868C29A95}" type="slidenum">
              <a:rPr lang="en-US" smtClean="0"/>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FAAEC6E2-CD4C-48F5-BA4F-285FEA9107DE}" type="datetimeFigureOut">
              <a:rPr lang="en-US" smtClean="0"/>
              <a:t>4/17/2019</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C21D4914-B779-4D0B-8DA8-06C868C29A9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FAAEC6E2-CD4C-48F5-BA4F-285FEA9107DE}" type="datetimeFigureOut">
              <a:rPr lang="en-US" smtClean="0"/>
              <a:t>4/17/2019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C21D4914-B779-4D0B-8DA8-06C868C29A95}" type="slidenum">
              <a:rPr lang="en-US" smtClean="0"/>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FAAEC6E2-CD4C-48F5-BA4F-285FEA9107DE}" type="datetimeFigureOut">
              <a:rPr lang="en-US" smtClean="0"/>
              <a:t>4/17/2019</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1D4914-B779-4D0B-8DA8-06C868C29A9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AAEC6E2-CD4C-48F5-BA4F-285FEA9107DE}" type="datetimeFigureOut">
              <a:rPr lang="en-US" smtClean="0"/>
              <a:t>4/17/2019</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1D4914-B779-4D0B-8DA8-06C868C29A9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FAAEC6E2-CD4C-48F5-BA4F-285FEA9107DE}" type="datetimeFigureOut">
              <a:rPr lang="en-US" smtClean="0"/>
              <a:t>4/17/2019</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1D4914-B779-4D0B-8DA8-06C868C29A95}"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FAAEC6E2-CD4C-48F5-BA4F-285FEA9107DE}" type="datetimeFigureOut">
              <a:rPr lang="en-US" smtClean="0"/>
              <a:t>4/17/2019</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C21D4914-B779-4D0B-8DA8-06C868C29A95}" type="slidenum">
              <a:rPr lang="en-US" smtClean="0"/>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FAAEC6E2-CD4C-48F5-BA4F-285FEA9107DE}" type="datetimeFigureOut">
              <a:rPr lang="en-US" smtClean="0"/>
              <a:t>4/17/2019</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C21D4914-B779-4D0B-8DA8-06C868C29A95}" type="slidenum">
              <a:rPr lang="en-US" smtClean="0"/>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Lesson 5</a:t>
            </a:r>
            <a:endParaRPr lang="en-US" dirty="0"/>
          </a:p>
        </p:txBody>
      </p:sp>
      <p:sp>
        <p:nvSpPr>
          <p:cNvPr id="3" name="Subtitle 2"/>
          <p:cNvSpPr>
            <a:spLocks noGrp="1"/>
          </p:cNvSpPr>
          <p:nvPr>
            <p:ph type="subTitle" idx="1"/>
          </p:nvPr>
        </p:nvSpPr>
        <p:spPr/>
        <p:txBody>
          <a:bodyPr>
            <a:normAutofit/>
          </a:bodyPr>
          <a:lstStyle/>
          <a:p>
            <a:r>
              <a:rPr lang="en-US" sz="3600" b="1" dirty="0" smtClean="0"/>
              <a:t>COLOSSIANS</a:t>
            </a:r>
            <a:endParaRPr lang="en-US" sz="3600" b="1" dirty="0"/>
          </a:p>
        </p:txBody>
      </p:sp>
    </p:spTree>
    <p:extLst>
      <p:ext uri="{BB962C8B-B14F-4D97-AF65-F5344CB8AC3E}">
        <p14:creationId xmlns:p14="http://schemas.microsoft.com/office/powerpoint/2010/main" val="566292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Cross references</a:t>
            </a:r>
            <a:endParaRPr lang="en-US" dirty="0"/>
          </a:p>
        </p:txBody>
      </p:sp>
      <p:sp>
        <p:nvSpPr>
          <p:cNvPr id="3" name="Content Placeholder 2"/>
          <p:cNvSpPr>
            <a:spLocks noGrp="1"/>
          </p:cNvSpPr>
          <p:nvPr>
            <p:ph idx="1"/>
          </p:nvPr>
        </p:nvSpPr>
        <p:spPr/>
        <p:txBody>
          <a:bodyPr/>
          <a:lstStyle/>
          <a:p>
            <a:r>
              <a:rPr lang="en-US" b="1" dirty="0" smtClean="0"/>
              <a:t>Lev. 11 </a:t>
            </a:r>
            <a:r>
              <a:rPr lang="en-US" dirty="0" smtClean="0"/>
              <a:t>List of what the Law said was allowed</a:t>
            </a:r>
          </a:p>
          <a:p>
            <a:r>
              <a:rPr lang="en-US" b="1" dirty="0" smtClean="0"/>
              <a:t>Mark 7</a:t>
            </a:r>
            <a:r>
              <a:rPr lang="en-US" dirty="0" smtClean="0"/>
              <a:t> Jesus said ALL food was clean</a:t>
            </a:r>
          </a:p>
          <a:p>
            <a:r>
              <a:rPr lang="en-US" b="1" dirty="0" smtClean="0"/>
              <a:t>Ex. 20 </a:t>
            </a:r>
            <a:r>
              <a:rPr lang="en-US" dirty="0" smtClean="0"/>
              <a:t>Sabbath was set apart by God</a:t>
            </a:r>
          </a:p>
          <a:p>
            <a:r>
              <a:rPr lang="en-US" b="1" dirty="0" smtClean="0"/>
              <a:t>Mark 2</a:t>
            </a:r>
            <a:r>
              <a:rPr lang="en-US" dirty="0" smtClean="0"/>
              <a:t> Jesus is ruler; even of the Sabbath. It was made for man, not man for the Sabbath</a:t>
            </a:r>
          </a:p>
          <a:p>
            <a:r>
              <a:rPr lang="en-US" b="1" dirty="0" smtClean="0"/>
              <a:t>I Chron. 23 </a:t>
            </a:r>
            <a:r>
              <a:rPr lang="en-US" dirty="0" smtClean="0"/>
              <a:t>Yearly, monthly and weekly holy times in the Law, set apart to God</a:t>
            </a:r>
          </a:p>
          <a:p>
            <a:r>
              <a:rPr lang="en-US" b="1" dirty="0" smtClean="0"/>
              <a:t>Gal. 4 </a:t>
            </a:r>
            <a:r>
              <a:rPr lang="en-US" dirty="0" smtClean="0"/>
              <a:t>Don’t turn back to these things!</a:t>
            </a:r>
            <a:endParaRPr lang="en-US" dirty="0"/>
          </a:p>
        </p:txBody>
      </p:sp>
    </p:spTree>
    <p:extLst>
      <p:ext uri="{BB962C8B-B14F-4D97-AF65-F5344CB8AC3E}">
        <p14:creationId xmlns:p14="http://schemas.microsoft.com/office/powerpoint/2010/main" val="3564911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Cross references</a:t>
            </a:r>
            <a:endParaRPr lang="en-US" dirty="0"/>
          </a:p>
        </p:txBody>
      </p:sp>
      <p:sp>
        <p:nvSpPr>
          <p:cNvPr id="3" name="Content Placeholder 2"/>
          <p:cNvSpPr>
            <a:spLocks noGrp="1"/>
          </p:cNvSpPr>
          <p:nvPr>
            <p:ph idx="1"/>
          </p:nvPr>
        </p:nvSpPr>
        <p:spPr/>
        <p:txBody>
          <a:bodyPr/>
          <a:lstStyle/>
          <a:p>
            <a:r>
              <a:rPr lang="en-US" b="1" dirty="0" smtClean="0"/>
              <a:t>I Tim. 4 </a:t>
            </a:r>
            <a:r>
              <a:rPr lang="en-US" dirty="0" smtClean="0"/>
              <a:t>In later times, some will fall away paying attention to deceitful spirits, doctrines</a:t>
            </a:r>
          </a:p>
          <a:p>
            <a:r>
              <a:rPr lang="en-US" b="1" dirty="0" smtClean="0"/>
              <a:t>Heb. 8 &amp; 10 </a:t>
            </a:r>
            <a:r>
              <a:rPr lang="en-US" dirty="0" smtClean="0"/>
              <a:t>The Law cannot make anyone perfect but Jesus put His law on our hearts</a:t>
            </a:r>
          </a:p>
          <a:p>
            <a:r>
              <a:rPr lang="en-US" b="1" dirty="0" smtClean="0"/>
              <a:t>Why the Law then?</a:t>
            </a:r>
          </a:p>
          <a:p>
            <a:r>
              <a:rPr lang="en-US" b="1" dirty="0" smtClean="0"/>
              <a:t>Gal. 3:19 </a:t>
            </a:r>
            <a:r>
              <a:rPr lang="en-US" dirty="0" smtClean="0"/>
              <a:t>It defined sin and defined God’s requirement for holiness</a:t>
            </a:r>
            <a:endParaRPr lang="en-US" dirty="0"/>
          </a:p>
        </p:txBody>
      </p:sp>
    </p:spTree>
    <p:extLst>
      <p:ext uri="{BB962C8B-B14F-4D97-AF65-F5344CB8AC3E}">
        <p14:creationId xmlns:p14="http://schemas.microsoft.com/office/powerpoint/2010/main" val="384789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Colossians 2:18-19</a:t>
            </a:r>
            <a:endParaRPr lang="en-US" dirty="0"/>
          </a:p>
        </p:txBody>
      </p:sp>
      <p:sp>
        <p:nvSpPr>
          <p:cNvPr id="3" name="Content Placeholder 2"/>
          <p:cNvSpPr>
            <a:spLocks noGrp="1"/>
          </p:cNvSpPr>
          <p:nvPr>
            <p:ph idx="1"/>
          </p:nvPr>
        </p:nvSpPr>
        <p:spPr/>
        <p:txBody>
          <a:bodyPr/>
          <a:lstStyle/>
          <a:p>
            <a:r>
              <a:rPr lang="en-US" b="1" dirty="0" smtClean="0"/>
              <a:t>“Let no one keep defrauding you of your prize”</a:t>
            </a:r>
          </a:p>
          <a:p>
            <a:r>
              <a:rPr lang="en-US" b="1" dirty="0" err="1" smtClean="0"/>
              <a:t>Katabrabeuo</a:t>
            </a:r>
            <a:r>
              <a:rPr lang="en-US" b="1" dirty="0" smtClean="0"/>
              <a:t>: </a:t>
            </a:r>
            <a:r>
              <a:rPr lang="en-US" dirty="0" smtClean="0"/>
              <a:t>to give judgment against. Used of an umpire in a contest. Depriving, discouraging and misleading the believer, diverting them from their full potential for receiving their unique glorification. The full impact of resurrection. (only use in Scripture)</a:t>
            </a:r>
            <a:endParaRPr lang="en-US" b="1" dirty="0"/>
          </a:p>
        </p:txBody>
      </p:sp>
    </p:spTree>
    <p:extLst>
      <p:ext uri="{BB962C8B-B14F-4D97-AF65-F5344CB8AC3E}">
        <p14:creationId xmlns:p14="http://schemas.microsoft.com/office/powerpoint/2010/main" val="1113775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Self abasement and angels</a:t>
            </a:r>
            <a:endParaRPr lang="en-US" dirty="0"/>
          </a:p>
        </p:txBody>
      </p:sp>
      <p:sp>
        <p:nvSpPr>
          <p:cNvPr id="3" name="Content Placeholder 2"/>
          <p:cNvSpPr>
            <a:spLocks noGrp="1"/>
          </p:cNvSpPr>
          <p:nvPr>
            <p:ph idx="1"/>
          </p:nvPr>
        </p:nvSpPr>
        <p:spPr/>
        <p:txBody>
          <a:bodyPr>
            <a:normAutofit fontScale="92500" lnSpcReduction="20000"/>
          </a:bodyPr>
          <a:lstStyle/>
          <a:p>
            <a:r>
              <a:rPr lang="en-US" b="1" dirty="0" smtClean="0"/>
              <a:t>“Self-abasement”:</a:t>
            </a:r>
            <a:r>
              <a:rPr lang="en-US" dirty="0" smtClean="0"/>
              <a:t> asceticism/false humility</a:t>
            </a:r>
          </a:p>
          <a:p>
            <a:r>
              <a:rPr lang="en-US" b="1" dirty="0" smtClean="0"/>
              <a:t>Worship of angels:</a:t>
            </a:r>
          </a:p>
          <a:p>
            <a:r>
              <a:rPr lang="en-US" b="1" dirty="0" smtClean="0"/>
              <a:t>Gal. 3 </a:t>
            </a:r>
            <a:r>
              <a:rPr lang="en-US" dirty="0" smtClean="0"/>
              <a:t>Angels were involved with the giving of the Law</a:t>
            </a:r>
          </a:p>
          <a:p>
            <a:r>
              <a:rPr lang="en-US" b="1" dirty="0" smtClean="0"/>
              <a:t>Heb. 1 </a:t>
            </a:r>
            <a:r>
              <a:rPr lang="en-US" dirty="0" smtClean="0"/>
              <a:t>Jesus is greater than all the angels</a:t>
            </a:r>
          </a:p>
          <a:p>
            <a:r>
              <a:rPr lang="en-US" b="1" dirty="0" smtClean="0"/>
              <a:t>Gal. 1 </a:t>
            </a:r>
            <a:r>
              <a:rPr lang="en-US" dirty="0" smtClean="0"/>
              <a:t>If even an angel preaches another gospel, he is to be accursed</a:t>
            </a:r>
          </a:p>
          <a:p>
            <a:r>
              <a:rPr lang="en-US" b="1" dirty="0" smtClean="0"/>
              <a:t>Rom. 8 </a:t>
            </a:r>
            <a:r>
              <a:rPr lang="en-US" dirty="0" smtClean="0"/>
              <a:t>Not even an angel can separate us from God’s love</a:t>
            </a:r>
          </a:p>
          <a:p>
            <a:r>
              <a:rPr lang="en-US" b="1" dirty="0" smtClean="0"/>
              <a:t>I Cor. 6:3 </a:t>
            </a:r>
            <a:r>
              <a:rPr lang="en-US" dirty="0" smtClean="0"/>
              <a:t>We will judge angels</a:t>
            </a:r>
            <a:endParaRPr lang="en-US" dirty="0"/>
          </a:p>
        </p:txBody>
      </p:sp>
    </p:spTree>
    <p:extLst>
      <p:ext uri="{BB962C8B-B14F-4D97-AF65-F5344CB8AC3E}">
        <p14:creationId xmlns:p14="http://schemas.microsoft.com/office/powerpoint/2010/main" val="695371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visions</a:t>
            </a:r>
            <a:endParaRPr lang="en-US" dirty="0"/>
          </a:p>
        </p:txBody>
      </p:sp>
      <p:sp>
        <p:nvSpPr>
          <p:cNvPr id="3" name="Content Placeholder 2"/>
          <p:cNvSpPr>
            <a:spLocks noGrp="1"/>
          </p:cNvSpPr>
          <p:nvPr>
            <p:ph idx="1"/>
          </p:nvPr>
        </p:nvSpPr>
        <p:spPr/>
        <p:txBody>
          <a:bodyPr/>
          <a:lstStyle/>
          <a:p>
            <a:r>
              <a:rPr lang="en-US" b="1" dirty="0" smtClean="0"/>
              <a:t>Col. 2:18 </a:t>
            </a:r>
            <a:r>
              <a:rPr lang="en-US" dirty="0" smtClean="0"/>
              <a:t>Arrogance based on something one has seen</a:t>
            </a:r>
          </a:p>
          <a:p>
            <a:r>
              <a:rPr lang="en-US" b="1" dirty="0" smtClean="0"/>
              <a:t>Col. 2:19 </a:t>
            </a:r>
            <a:r>
              <a:rPr lang="en-US" dirty="0" smtClean="0"/>
              <a:t>Standing on that, rather than holding fast to the Head, which is Christ</a:t>
            </a:r>
          </a:p>
          <a:p>
            <a:r>
              <a:rPr lang="en-US" b="1" dirty="0" smtClean="0"/>
              <a:t>Deut. 13 </a:t>
            </a:r>
            <a:r>
              <a:rPr lang="en-US" dirty="0" smtClean="0"/>
              <a:t>False dreamers were to be stoned</a:t>
            </a:r>
          </a:p>
          <a:p>
            <a:r>
              <a:rPr lang="en-US" b="1" dirty="0" smtClean="0"/>
              <a:t>Joel 2/Acts 2 </a:t>
            </a:r>
            <a:r>
              <a:rPr lang="en-US" i="1" dirty="0" smtClean="0"/>
              <a:t>Some</a:t>
            </a:r>
            <a:r>
              <a:rPr lang="en-US" dirty="0" smtClean="0"/>
              <a:t> visions are from the Lord</a:t>
            </a:r>
          </a:p>
          <a:p>
            <a:r>
              <a:rPr lang="en-US" b="1" dirty="0" smtClean="0"/>
              <a:t>2 Cor. 12 </a:t>
            </a:r>
            <a:r>
              <a:rPr lang="en-US" dirty="0" smtClean="0"/>
              <a:t>Paul had visions, but did not boast</a:t>
            </a:r>
          </a:p>
          <a:p>
            <a:r>
              <a:rPr lang="en-US" b="1" dirty="0" smtClean="0"/>
              <a:t>If the vision does not lead to the Head: False</a:t>
            </a:r>
          </a:p>
          <a:p>
            <a:endParaRPr lang="en-US" dirty="0"/>
          </a:p>
        </p:txBody>
      </p:sp>
    </p:spTree>
    <p:extLst>
      <p:ext uri="{BB962C8B-B14F-4D97-AF65-F5344CB8AC3E}">
        <p14:creationId xmlns:p14="http://schemas.microsoft.com/office/powerpoint/2010/main" val="3776999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growth</a:t>
            </a:r>
            <a:endParaRPr lang="en-US" dirty="0"/>
          </a:p>
        </p:txBody>
      </p:sp>
      <p:sp>
        <p:nvSpPr>
          <p:cNvPr id="3" name="Content Placeholder 2"/>
          <p:cNvSpPr>
            <a:spLocks noGrp="1"/>
          </p:cNvSpPr>
          <p:nvPr>
            <p:ph idx="1"/>
          </p:nvPr>
        </p:nvSpPr>
        <p:spPr/>
        <p:txBody>
          <a:bodyPr/>
          <a:lstStyle/>
          <a:p>
            <a:r>
              <a:rPr lang="en-US" b="1" dirty="0" smtClean="0"/>
              <a:t>Col. 2:19 </a:t>
            </a:r>
            <a:r>
              <a:rPr lang="en-US" dirty="0" smtClean="0"/>
              <a:t>Holding fast to the Head, results in growth from God. The entire body/church is supplied and knit together in Him.</a:t>
            </a:r>
          </a:p>
          <a:p>
            <a:r>
              <a:rPr lang="en-US" b="1" dirty="0" smtClean="0"/>
              <a:t>Eph. 4 </a:t>
            </a:r>
            <a:r>
              <a:rPr lang="en-US" dirty="0" smtClean="0"/>
              <a:t>Spiritual gifts are given to the body for service and the building up of the body so that we are NOT carried away by every wind of doctrine, trickery of men and craftiness</a:t>
            </a:r>
          </a:p>
          <a:p>
            <a:r>
              <a:rPr lang="en-US" dirty="0" smtClean="0"/>
              <a:t>We are to grow up in Him, in all respects</a:t>
            </a:r>
            <a:endParaRPr lang="en-US" dirty="0"/>
          </a:p>
        </p:txBody>
      </p:sp>
    </p:spTree>
    <p:extLst>
      <p:ext uri="{BB962C8B-B14F-4D97-AF65-F5344CB8AC3E}">
        <p14:creationId xmlns:p14="http://schemas.microsoft.com/office/powerpoint/2010/main" val="2113909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Colossian 2:20-23</a:t>
            </a:r>
            <a:endParaRPr lang="en-US" dirty="0"/>
          </a:p>
        </p:txBody>
      </p:sp>
      <p:sp>
        <p:nvSpPr>
          <p:cNvPr id="3" name="Content Placeholder 2"/>
          <p:cNvSpPr>
            <a:spLocks noGrp="1"/>
          </p:cNvSpPr>
          <p:nvPr>
            <p:ph idx="1"/>
          </p:nvPr>
        </p:nvSpPr>
        <p:spPr/>
        <p:txBody>
          <a:bodyPr/>
          <a:lstStyle/>
          <a:p>
            <a:r>
              <a:rPr lang="en-US" b="1" dirty="0" smtClean="0"/>
              <a:t>How can one who has died to the elementary principles now submit to its decrees?</a:t>
            </a:r>
          </a:p>
          <a:p>
            <a:r>
              <a:rPr lang="en-US" b="1" dirty="0" smtClean="0"/>
              <a:t>Answer to legalism: </a:t>
            </a:r>
            <a:r>
              <a:rPr lang="en-US" dirty="0" smtClean="0"/>
              <a:t>spiritual </a:t>
            </a:r>
            <a:r>
              <a:rPr lang="en-US" i="1" dirty="0" smtClean="0"/>
              <a:t>reality</a:t>
            </a:r>
            <a:r>
              <a:rPr lang="en-US" dirty="0" smtClean="0"/>
              <a:t> we have in Christ (not </a:t>
            </a:r>
            <a:r>
              <a:rPr lang="en-US" smtClean="0"/>
              <a:t>a shadow)</a:t>
            </a:r>
            <a:endParaRPr lang="en-US" dirty="0" smtClean="0"/>
          </a:p>
          <a:p>
            <a:r>
              <a:rPr lang="en-US" b="1" dirty="0" smtClean="0"/>
              <a:t>Answer to mysticism:</a:t>
            </a:r>
            <a:r>
              <a:rPr lang="en-US" dirty="0" smtClean="0"/>
              <a:t> spiritual </a:t>
            </a:r>
            <a:r>
              <a:rPr lang="en-US" i="1" dirty="0" smtClean="0"/>
              <a:t>union</a:t>
            </a:r>
            <a:r>
              <a:rPr lang="en-US" dirty="0" smtClean="0"/>
              <a:t> with Christ, the Head of the church</a:t>
            </a:r>
          </a:p>
          <a:p>
            <a:r>
              <a:rPr lang="en-US" b="1" dirty="0" smtClean="0"/>
              <a:t>Answer to asceticism: </a:t>
            </a:r>
            <a:r>
              <a:rPr lang="en-US" dirty="0" smtClean="0"/>
              <a:t>our </a:t>
            </a:r>
            <a:r>
              <a:rPr lang="en-US" i="1" dirty="0" smtClean="0"/>
              <a:t>position</a:t>
            </a:r>
            <a:r>
              <a:rPr lang="en-US" dirty="0" smtClean="0"/>
              <a:t> in Christ in death, burial and resurrection. “Wiersbe”</a:t>
            </a:r>
          </a:p>
          <a:p>
            <a:endParaRPr lang="en-US" dirty="0"/>
          </a:p>
        </p:txBody>
      </p:sp>
    </p:spTree>
    <p:extLst>
      <p:ext uri="{BB962C8B-B14F-4D97-AF65-F5344CB8AC3E}">
        <p14:creationId xmlns:p14="http://schemas.microsoft.com/office/powerpoint/2010/main" val="4075056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 Him</a:t>
            </a:r>
            <a:endParaRPr lang="en-US" dirty="0"/>
          </a:p>
        </p:txBody>
      </p:sp>
      <p:sp>
        <p:nvSpPr>
          <p:cNvPr id="3" name="Content Placeholder 2"/>
          <p:cNvSpPr>
            <a:spLocks noGrp="1"/>
          </p:cNvSpPr>
          <p:nvPr>
            <p:ph idx="1"/>
          </p:nvPr>
        </p:nvSpPr>
        <p:spPr/>
        <p:txBody>
          <a:bodyPr/>
          <a:lstStyle/>
          <a:p>
            <a:r>
              <a:rPr lang="en-US" dirty="0" smtClean="0"/>
              <a:t>All the treasures of wisdom and knowledge</a:t>
            </a:r>
          </a:p>
          <a:p>
            <a:r>
              <a:rPr lang="en-US" dirty="0" smtClean="0"/>
              <a:t>All you need, therefore, to be wise</a:t>
            </a:r>
          </a:p>
          <a:p>
            <a:r>
              <a:rPr lang="en-US" dirty="0" smtClean="0"/>
              <a:t>Believers are firmly rooted and built up</a:t>
            </a:r>
          </a:p>
          <a:p>
            <a:r>
              <a:rPr lang="en-US" dirty="0" smtClean="0"/>
              <a:t>Therefore, spend time in the Word to grow</a:t>
            </a:r>
          </a:p>
          <a:p>
            <a:r>
              <a:rPr lang="en-US" dirty="0" smtClean="0"/>
              <a:t>All fullness of Deity dwells in bodily form</a:t>
            </a:r>
          </a:p>
          <a:p>
            <a:r>
              <a:rPr lang="en-US" dirty="0" smtClean="0"/>
              <a:t>Therefore, you need nothing else to be complete/filled.</a:t>
            </a:r>
            <a:endParaRPr lang="en-US" dirty="0"/>
          </a:p>
        </p:txBody>
      </p:sp>
    </p:spTree>
    <p:extLst>
      <p:ext uri="{BB962C8B-B14F-4D97-AF65-F5344CB8AC3E}">
        <p14:creationId xmlns:p14="http://schemas.microsoft.com/office/powerpoint/2010/main" val="35051653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circumcision</a:t>
            </a:r>
            <a:endParaRPr lang="en-US" dirty="0"/>
          </a:p>
        </p:txBody>
      </p:sp>
      <p:sp>
        <p:nvSpPr>
          <p:cNvPr id="3" name="Content Placeholder 2"/>
          <p:cNvSpPr>
            <a:spLocks noGrp="1"/>
          </p:cNvSpPr>
          <p:nvPr>
            <p:ph idx="1"/>
          </p:nvPr>
        </p:nvSpPr>
        <p:spPr/>
        <p:txBody>
          <a:bodyPr>
            <a:normAutofit lnSpcReduction="10000"/>
          </a:bodyPr>
          <a:lstStyle/>
          <a:p>
            <a:r>
              <a:rPr lang="en-US" dirty="0" smtClean="0"/>
              <a:t>Without hands to remove the body of flesh</a:t>
            </a:r>
          </a:p>
          <a:p>
            <a:r>
              <a:rPr lang="en-US" dirty="0" smtClean="0"/>
              <a:t>Took place at salvation</a:t>
            </a:r>
          </a:p>
          <a:p>
            <a:r>
              <a:rPr lang="en-US" b="1" dirty="0" smtClean="0"/>
              <a:t>Gen. 17 Sign</a:t>
            </a:r>
            <a:r>
              <a:rPr lang="en-US" dirty="0" smtClean="0"/>
              <a:t> of the everlasting covenant God made with Abraham and his descendants</a:t>
            </a:r>
          </a:p>
          <a:p>
            <a:r>
              <a:rPr lang="en-US" b="1" dirty="0" smtClean="0"/>
              <a:t>Lev. 12 </a:t>
            </a:r>
            <a:r>
              <a:rPr lang="en-US" dirty="0" smtClean="0"/>
              <a:t>On the 8</a:t>
            </a:r>
            <a:r>
              <a:rPr lang="en-US" baseline="30000" dirty="0" smtClean="0"/>
              <a:t>th</a:t>
            </a:r>
            <a:r>
              <a:rPr lang="en-US" dirty="0" smtClean="0"/>
              <a:t> day after birth</a:t>
            </a:r>
          </a:p>
          <a:p>
            <a:r>
              <a:rPr lang="en-US" b="1" dirty="0" smtClean="0"/>
              <a:t>Deut. 30 </a:t>
            </a:r>
            <a:r>
              <a:rPr lang="en-US" dirty="0" smtClean="0"/>
              <a:t>God will circumcise your heart</a:t>
            </a:r>
          </a:p>
          <a:p>
            <a:r>
              <a:rPr lang="en-US" b="1" dirty="0" smtClean="0"/>
              <a:t>Rom. 2 </a:t>
            </a:r>
            <a:r>
              <a:rPr lang="en-US" dirty="0" smtClean="0"/>
              <a:t>It is of the Spirit, not by the letter</a:t>
            </a:r>
          </a:p>
          <a:p>
            <a:r>
              <a:rPr lang="en-US" b="1" dirty="0" smtClean="0"/>
              <a:t>Phil. 3  </a:t>
            </a:r>
            <a:r>
              <a:rPr lang="en-US" dirty="0" smtClean="0"/>
              <a:t>Beware of the  false circumcision</a:t>
            </a:r>
            <a:endParaRPr lang="en-US" dirty="0"/>
          </a:p>
        </p:txBody>
      </p:sp>
    </p:spTree>
    <p:extLst>
      <p:ext uri="{BB962C8B-B14F-4D97-AF65-F5344CB8AC3E}">
        <p14:creationId xmlns:p14="http://schemas.microsoft.com/office/powerpoint/2010/main" val="3095910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baptism</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t>
            </a:r>
            <a:r>
              <a:rPr lang="en-US" dirty="0" err="1" smtClean="0"/>
              <a:t>baptisma</a:t>
            </a:r>
            <a:r>
              <a:rPr lang="en-US" dirty="0" smtClean="0"/>
              <a:t>”: a dipping or sinking. It is a result of sincere repentance. The inner work of salvation. Identification with the death and resurrection of Christ through faith.</a:t>
            </a:r>
          </a:p>
          <a:p>
            <a:r>
              <a:rPr lang="en-US" dirty="0" smtClean="0"/>
              <a:t>“A person does not die unto sin BECAUSE he is baptized in water, but BEFORE he is baptized. This dying to sin can only take place as the Holy Spirit works in the heart of a sinner and causes him to be justified by Christ through faith and makes him just. (</a:t>
            </a:r>
            <a:r>
              <a:rPr lang="en-US" dirty="0" err="1" smtClean="0"/>
              <a:t>Zod</a:t>
            </a:r>
            <a:r>
              <a:rPr lang="en-US" dirty="0" smtClean="0"/>
              <a:t>.)</a:t>
            </a:r>
            <a:endParaRPr lang="en-US" dirty="0"/>
          </a:p>
        </p:txBody>
      </p:sp>
    </p:spTree>
    <p:extLst>
      <p:ext uri="{BB962C8B-B14F-4D97-AF65-F5344CB8AC3E}">
        <p14:creationId xmlns:p14="http://schemas.microsoft.com/office/powerpoint/2010/main" val="1814804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Romans 6:1-11   circumcision</a:t>
            </a:r>
            <a:endParaRPr lang="en-US" dirty="0"/>
          </a:p>
        </p:txBody>
      </p:sp>
      <p:sp>
        <p:nvSpPr>
          <p:cNvPr id="3" name="Content Placeholder 2"/>
          <p:cNvSpPr>
            <a:spLocks noGrp="1"/>
          </p:cNvSpPr>
          <p:nvPr>
            <p:ph idx="1"/>
          </p:nvPr>
        </p:nvSpPr>
        <p:spPr/>
        <p:txBody>
          <a:bodyPr/>
          <a:lstStyle/>
          <a:p>
            <a:r>
              <a:rPr lang="en-US" dirty="0" smtClean="0"/>
              <a:t>Associated with death &amp; resurrection: Christ’s AND the believer’s</a:t>
            </a:r>
          </a:p>
          <a:p>
            <a:r>
              <a:rPr lang="en-US" dirty="0" smtClean="0"/>
              <a:t>It’s purpose is for us to walk in newness of life</a:t>
            </a:r>
          </a:p>
          <a:p>
            <a:r>
              <a:rPr lang="en-US" dirty="0" smtClean="0"/>
              <a:t>The body of sin is done away with</a:t>
            </a:r>
          </a:p>
          <a:p>
            <a:r>
              <a:rPr lang="en-US" dirty="0" smtClean="0"/>
              <a:t>“Done away with”: rendered inoperative</a:t>
            </a:r>
          </a:p>
          <a:p>
            <a:r>
              <a:rPr lang="en-US" dirty="0" smtClean="0"/>
              <a:t>Colossians says we were made alive with Him and forgiven ALL our transgressions </a:t>
            </a:r>
            <a:r>
              <a:rPr lang="en-US" b="1" dirty="0" smtClean="0"/>
              <a:t>(2:13)</a:t>
            </a:r>
            <a:endParaRPr lang="en-US" b="1" dirty="0"/>
          </a:p>
        </p:txBody>
      </p:sp>
    </p:spTree>
    <p:extLst>
      <p:ext uri="{BB962C8B-B14F-4D97-AF65-F5344CB8AC3E}">
        <p14:creationId xmlns:p14="http://schemas.microsoft.com/office/powerpoint/2010/main" val="479276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Transgressions and sin</a:t>
            </a:r>
            <a:endParaRPr lang="en-US" dirty="0"/>
          </a:p>
        </p:txBody>
      </p:sp>
      <p:sp>
        <p:nvSpPr>
          <p:cNvPr id="3" name="Content Placeholder 2"/>
          <p:cNvSpPr>
            <a:spLocks noGrp="1"/>
          </p:cNvSpPr>
          <p:nvPr>
            <p:ph idx="1"/>
          </p:nvPr>
        </p:nvSpPr>
        <p:spPr/>
        <p:txBody>
          <a:bodyPr>
            <a:normAutofit lnSpcReduction="10000"/>
          </a:bodyPr>
          <a:lstStyle/>
          <a:p>
            <a:r>
              <a:rPr lang="en-US" b="1" dirty="0" smtClean="0"/>
              <a:t>Transgressions:</a:t>
            </a:r>
            <a:r>
              <a:rPr lang="en-US" dirty="0" smtClean="0"/>
              <a:t> “</a:t>
            </a:r>
            <a:r>
              <a:rPr lang="en-US" dirty="0" err="1" smtClean="0"/>
              <a:t>paraptoma</a:t>
            </a:r>
            <a:r>
              <a:rPr lang="en-US" dirty="0" smtClean="0"/>
              <a:t>”- a false step, a falling away, lapse, slip, sin, fall away after being close-beside, a lapse from the truth, a deviation from truth and uprightness.</a:t>
            </a:r>
          </a:p>
          <a:p>
            <a:r>
              <a:rPr lang="en-US" b="1" dirty="0" smtClean="0"/>
              <a:t>Sin:</a:t>
            </a:r>
            <a:r>
              <a:rPr lang="en-US" dirty="0" smtClean="0"/>
              <a:t> “hamartia” – literally, a missing of the mark. It is not originated or empowered by God (not of faith) and not His </a:t>
            </a:r>
            <a:r>
              <a:rPr lang="en-US" dirty="0" err="1" smtClean="0"/>
              <a:t>inworked</a:t>
            </a:r>
            <a:r>
              <a:rPr lang="en-US" dirty="0" smtClean="0"/>
              <a:t> persuasion. </a:t>
            </a:r>
          </a:p>
          <a:p>
            <a:r>
              <a:rPr lang="en-US" b="1" dirty="0" smtClean="0"/>
              <a:t>Missing the true end and scope of our lives, which is God. (</a:t>
            </a:r>
            <a:r>
              <a:rPr lang="en-US" b="1" dirty="0" err="1" smtClean="0"/>
              <a:t>Zod</a:t>
            </a:r>
            <a:r>
              <a:rPr lang="en-US" b="1" dirty="0" smtClean="0"/>
              <a:t>.)</a:t>
            </a:r>
            <a:endParaRPr lang="en-US" b="1" dirty="0"/>
          </a:p>
        </p:txBody>
      </p:sp>
    </p:spTree>
    <p:extLst>
      <p:ext uri="{BB962C8B-B14F-4D97-AF65-F5344CB8AC3E}">
        <p14:creationId xmlns:p14="http://schemas.microsoft.com/office/powerpoint/2010/main" val="3370665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Cross references</a:t>
            </a:r>
            <a:endParaRPr lang="en-US" dirty="0"/>
          </a:p>
        </p:txBody>
      </p:sp>
      <p:sp>
        <p:nvSpPr>
          <p:cNvPr id="3" name="Content Placeholder 2"/>
          <p:cNvSpPr>
            <a:spLocks noGrp="1"/>
          </p:cNvSpPr>
          <p:nvPr>
            <p:ph idx="1"/>
          </p:nvPr>
        </p:nvSpPr>
        <p:spPr/>
        <p:txBody>
          <a:bodyPr/>
          <a:lstStyle/>
          <a:p>
            <a:r>
              <a:rPr lang="en-US" b="1" dirty="0" smtClean="0"/>
              <a:t>Jam. 4:17 </a:t>
            </a:r>
            <a:r>
              <a:rPr lang="en-US" dirty="0" smtClean="0"/>
              <a:t>Knowing the right thing to do, and not doing it, is sin</a:t>
            </a:r>
          </a:p>
          <a:p>
            <a:r>
              <a:rPr lang="en-US" b="1" dirty="0" smtClean="0"/>
              <a:t>I John 5:17</a:t>
            </a:r>
            <a:r>
              <a:rPr lang="en-US" dirty="0" smtClean="0"/>
              <a:t> Unrighteousness/wrongdoing</a:t>
            </a:r>
          </a:p>
          <a:p>
            <a:r>
              <a:rPr lang="en-US" b="1" dirty="0" smtClean="0"/>
              <a:t>Rom. 14:23 </a:t>
            </a:r>
            <a:r>
              <a:rPr lang="en-US" dirty="0" smtClean="0"/>
              <a:t>Whatever is not from faith</a:t>
            </a:r>
          </a:p>
          <a:p>
            <a:r>
              <a:rPr lang="en-US" b="1" dirty="0" smtClean="0"/>
              <a:t>I John 3:4</a:t>
            </a:r>
            <a:r>
              <a:rPr lang="en-US" dirty="0" smtClean="0"/>
              <a:t> Lawlessness</a:t>
            </a:r>
          </a:p>
          <a:p>
            <a:r>
              <a:rPr lang="en-US" b="1" dirty="0" smtClean="0"/>
              <a:t>Eph. 2  </a:t>
            </a:r>
            <a:r>
              <a:rPr lang="en-US" dirty="0" smtClean="0"/>
              <a:t>I formerly walked according to this world in my trespasses and sin</a:t>
            </a:r>
          </a:p>
        </p:txBody>
      </p:sp>
    </p:spTree>
    <p:extLst>
      <p:ext uri="{BB962C8B-B14F-4D97-AF65-F5344CB8AC3E}">
        <p14:creationId xmlns:p14="http://schemas.microsoft.com/office/powerpoint/2010/main" val="3146772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did forgiveness come about?</a:t>
            </a:r>
            <a:endParaRPr lang="en-US" dirty="0"/>
          </a:p>
        </p:txBody>
      </p:sp>
      <p:sp>
        <p:nvSpPr>
          <p:cNvPr id="3" name="Content Placeholder 2"/>
          <p:cNvSpPr>
            <a:spLocks noGrp="1"/>
          </p:cNvSpPr>
          <p:nvPr>
            <p:ph idx="1"/>
          </p:nvPr>
        </p:nvSpPr>
        <p:spPr/>
        <p:txBody>
          <a:bodyPr>
            <a:normAutofit/>
          </a:bodyPr>
          <a:lstStyle/>
          <a:p>
            <a:r>
              <a:rPr lang="en-US" b="1" dirty="0" smtClean="0"/>
              <a:t>Eph. 2 </a:t>
            </a:r>
            <a:r>
              <a:rPr lang="en-US" dirty="0" smtClean="0"/>
              <a:t>But GOD……</a:t>
            </a:r>
          </a:p>
          <a:p>
            <a:r>
              <a:rPr lang="en-US" b="1" dirty="0" smtClean="0"/>
              <a:t>Rom. 6 </a:t>
            </a:r>
            <a:r>
              <a:rPr lang="en-US" dirty="0" smtClean="0"/>
              <a:t>Old self was crucified. Believers are freed from sin, no longer slaves to it</a:t>
            </a:r>
          </a:p>
          <a:p>
            <a:r>
              <a:rPr lang="en-US" b="1" dirty="0" smtClean="0"/>
              <a:t>2 Cor. 5:21 </a:t>
            </a:r>
            <a:r>
              <a:rPr lang="en-US" dirty="0" smtClean="0"/>
              <a:t>Jesus was made sin for me</a:t>
            </a:r>
          </a:p>
          <a:p>
            <a:r>
              <a:rPr lang="en-US" b="1" dirty="0" smtClean="0"/>
              <a:t>Col. 2:14 </a:t>
            </a:r>
            <a:r>
              <a:rPr lang="en-US" dirty="0" smtClean="0"/>
              <a:t>My certificate of debt was nailed to His cross. God took it out of the way</a:t>
            </a:r>
          </a:p>
          <a:p>
            <a:r>
              <a:rPr lang="en-US" b="1" dirty="0" smtClean="0"/>
              <a:t>John 12:31 </a:t>
            </a:r>
            <a:r>
              <a:rPr lang="en-US" dirty="0" smtClean="0"/>
              <a:t>Satan will be cast out</a:t>
            </a:r>
          </a:p>
          <a:p>
            <a:r>
              <a:rPr lang="en-US" b="1" dirty="0" smtClean="0"/>
              <a:t>Heb. 2 </a:t>
            </a:r>
            <a:r>
              <a:rPr lang="en-US" dirty="0" smtClean="0"/>
              <a:t>Jesus rendered Satan powerless</a:t>
            </a:r>
          </a:p>
          <a:p>
            <a:endParaRPr lang="en-US" dirty="0"/>
          </a:p>
        </p:txBody>
      </p:sp>
    </p:spTree>
    <p:extLst>
      <p:ext uri="{BB962C8B-B14F-4D97-AF65-F5344CB8AC3E}">
        <p14:creationId xmlns:p14="http://schemas.microsoft.com/office/powerpoint/2010/main" val="7047303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does that mean for me?</a:t>
            </a:r>
            <a:endParaRPr lang="en-US" dirty="0"/>
          </a:p>
        </p:txBody>
      </p:sp>
      <p:sp>
        <p:nvSpPr>
          <p:cNvPr id="3" name="Content Placeholder 2"/>
          <p:cNvSpPr>
            <a:spLocks noGrp="1"/>
          </p:cNvSpPr>
          <p:nvPr>
            <p:ph idx="1"/>
          </p:nvPr>
        </p:nvSpPr>
        <p:spPr/>
        <p:txBody>
          <a:bodyPr/>
          <a:lstStyle/>
          <a:p>
            <a:r>
              <a:rPr lang="en-US" b="1" dirty="0" smtClean="0"/>
              <a:t>Eph. 1 </a:t>
            </a:r>
            <a:r>
              <a:rPr lang="en-US" dirty="0" smtClean="0"/>
              <a:t>If Christ is seated in the heavenly places, so am I</a:t>
            </a:r>
          </a:p>
          <a:p>
            <a:r>
              <a:rPr lang="en-US" b="1" dirty="0" smtClean="0"/>
              <a:t>Col. 2:15 </a:t>
            </a:r>
            <a:r>
              <a:rPr lang="en-US" dirty="0" smtClean="0"/>
              <a:t>Since Christ is fullness of Deity, is head over all rule and authority, and God has disarmed them, they have no power over me</a:t>
            </a:r>
          </a:p>
          <a:p>
            <a:r>
              <a:rPr lang="en-US" b="1" dirty="0" smtClean="0"/>
              <a:t>Col. 2:16 </a:t>
            </a:r>
            <a:r>
              <a:rPr lang="en-US" dirty="0" smtClean="0"/>
              <a:t>Since Christ is the substance and not the shadow, no one is to act as my judge regarding “days” or “diet”</a:t>
            </a:r>
            <a:endParaRPr lang="en-US" dirty="0"/>
          </a:p>
        </p:txBody>
      </p:sp>
    </p:spTree>
    <p:extLst>
      <p:ext uri="{BB962C8B-B14F-4D97-AF65-F5344CB8AC3E}">
        <p14:creationId xmlns:p14="http://schemas.microsoft.com/office/powerpoint/2010/main" val="942904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96</TotalTime>
  <Words>1045</Words>
  <Application>Microsoft Office PowerPoint</Application>
  <PresentationFormat>On-screen Show (4:3)</PresentationFormat>
  <Paragraphs>86</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Trek</vt:lpstr>
      <vt:lpstr>Lesson 5</vt:lpstr>
      <vt:lpstr>In Him</vt:lpstr>
      <vt:lpstr>circumcision</vt:lpstr>
      <vt:lpstr>baptism</vt:lpstr>
      <vt:lpstr>Romans 6:1-11   circumcision</vt:lpstr>
      <vt:lpstr>Transgressions and sin</vt:lpstr>
      <vt:lpstr>Cross references</vt:lpstr>
      <vt:lpstr>How did forgiveness come about?</vt:lpstr>
      <vt:lpstr>What does that mean for me?</vt:lpstr>
      <vt:lpstr>Cross references</vt:lpstr>
      <vt:lpstr>Cross references</vt:lpstr>
      <vt:lpstr>Colossians 2:18-19</vt:lpstr>
      <vt:lpstr>Self abasement and angels</vt:lpstr>
      <vt:lpstr>visions</vt:lpstr>
      <vt:lpstr>growth</vt:lpstr>
      <vt:lpstr>Colossian 2:20-23</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5</dc:title>
  <dc:creator>Jenny Goins</dc:creator>
  <cp:lastModifiedBy>Jenny Goins</cp:lastModifiedBy>
  <cp:revision>19</cp:revision>
  <dcterms:created xsi:type="dcterms:W3CDTF">2019-04-17T11:23:46Z</dcterms:created>
  <dcterms:modified xsi:type="dcterms:W3CDTF">2019-04-17T12:59:47Z</dcterms:modified>
</cp:coreProperties>
</file>