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76800" y="2590800"/>
            <a:ext cx="4267200" cy="1295400"/>
          </a:xfrm>
        </p:spPr>
        <p:txBody>
          <a:bodyPr anchor="b" anchorCtr="0"/>
          <a:lstStyle>
            <a:lvl1pPr>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876800" y="3810000"/>
            <a:ext cx="4267200" cy="533400"/>
          </a:xfrm>
        </p:spPr>
        <p:txBody>
          <a:bodyPr/>
          <a:lstStyle>
            <a:lvl1pPr marL="0" indent="0">
              <a:buFontTx/>
              <a:buNone/>
              <a:defRPr sz="1800" b="1">
                <a:solidFill>
                  <a:schemeClr val="accent2">
                    <a:lumMod val="50000"/>
                  </a:schemeClr>
                </a:solidFill>
              </a:defRPr>
            </a:lvl1pPr>
          </a:lstStyle>
          <a:p>
            <a:r>
              <a:rPr lang="en-US"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EA6DAECF-9CF0-4647-9227-D8853C02BEF8}" type="datetimeFigureOut">
              <a:rPr lang="en-US" smtClean="0"/>
              <a:t>11/14/2018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667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667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74638"/>
            <a:ext cx="1733550" cy="58515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0" y="274638"/>
            <a:ext cx="504825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73392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3373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219200"/>
            <a:ext cx="33147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51012" y="1535113"/>
            <a:ext cx="35829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751012" y="2174875"/>
            <a:ext cx="35829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273050"/>
            <a:ext cx="25908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52600" y="14351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A6DAECF-9CF0-4647-9227-D8853C02BEF8}" type="datetimeFigureOut">
              <a:rPr lang="en-US" smtClean="0"/>
              <a:t>11/14/2018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AC4980-D11A-44D7-8FED-076473A7B9D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74638"/>
            <a:ext cx="69342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752600" y="1143000"/>
            <a:ext cx="69342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A6DAECF-9CF0-4647-9227-D8853C02BEF8}" type="datetimeFigureOut">
              <a:rPr lang="en-US" smtClean="0"/>
              <a:t>11/14/2018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3AC4980-D11A-44D7-8FED-076473A7B9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Peter</a:t>
            </a:r>
            <a:endParaRPr lang="en-US" dirty="0"/>
          </a:p>
        </p:txBody>
      </p:sp>
      <p:sp>
        <p:nvSpPr>
          <p:cNvPr id="3" name="Subtitle 2"/>
          <p:cNvSpPr>
            <a:spLocks noGrp="1"/>
          </p:cNvSpPr>
          <p:nvPr>
            <p:ph type="subTitle" idx="1"/>
          </p:nvPr>
        </p:nvSpPr>
        <p:spPr/>
        <p:txBody>
          <a:bodyPr/>
          <a:lstStyle/>
          <a:p>
            <a:r>
              <a:rPr lang="en-US" dirty="0" smtClean="0"/>
              <a:t>Lesson 12</a:t>
            </a:r>
            <a:endParaRPr lang="en-US" dirty="0"/>
          </a:p>
        </p:txBody>
      </p:sp>
    </p:spTree>
    <p:extLst>
      <p:ext uri="{BB962C8B-B14F-4D97-AF65-F5344CB8AC3E}">
        <p14:creationId xmlns:p14="http://schemas.microsoft.com/office/powerpoint/2010/main" val="1933107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 the devil</a:t>
            </a:r>
            <a:endParaRPr lang="en-US" dirty="0"/>
          </a:p>
        </p:txBody>
      </p:sp>
      <p:sp>
        <p:nvSpPr>
          <p:cNvPr id="3" name="Content Placeholder 2"/>
          <p:cNvSpPr>
            <a:spLocks noGrp="1"/>
          </p:cNvSpPr>
          <p:nvPr>
            <p:ph idx="1"/>
          </p:nvPr>
        </p:nvSpPr>
        <p:spPr/>
        <p:txBody>
          <a:bodyPr/>
          <a:lstStyle/>
          <a:p>
            <a:r>
              <a:rPr lang="en-US" b="1" dirty="0" smtClean="0"/>
              <a:t>I Pet. 5:8 </a:t>
            </a:r>
            <a:r>
              <a:rPr lang="en-US" dirty="0"/>
              <a:t>H</a:t>
            </a:r>
            <a:r>
              <a:rPr lang="en-US" dirty="0" smtClean="0"/>
              <a:t>e seeks to devour us</a:t>
            </a:r>
          </a:p>
          <a:p>
            <a:r>
              <a:rPr lang="en-US" dirty="0" smtClean="0"/>
              <a:t>He CAN cause some of the suffering you go through</a:t>
            </a:r>
          </a:p>
          <a:p>
            <a:r>
              <a:rPr lang="en-US" b="1" dirty="0" smtClean="0"/>
              <a:t>John 8:44 </a:t>
            </a:r>
            <a:r>
              <a:rPr lang="en-US" dirty="0"/>
              <a:t>H</a:t>
            </a:r>
            <a:r>
              <a:rPr lang="en-US" dirty="0" smtClean="0"/>
              <a:t>e is a murderer</a:t>
            </a:r>
          </a:p>
          <a:p>
            <a:r>
              <a:rPr lang="en-US" dirty="0" smtClean="0"/>
              <a:t>He is the father of lies</a:t>
            </a:r>
          </a:p>
          <a:p>
            <a:r>
              <a:rPr lang="en-US" b="1" dirty="0" smtClean="0"/>
              <a:t>2 Cor. 11:13-15 </a:t>
            </a:r>
            <a:r>
              <a:rPr lang="en-US" dirty="0" smtClean="0"/>
              <a:t>His followers can disguise themselves as servants of righteousness</a:t>
            </a:r>
          </a:p>
          <a:p>
            <a:r>
              <a:rPr lang="en-US" dirty="0" smtClean="0"/>
              <a:t>False teaching is one of his tools</a:t>
            </a:r>
          </a:p>
          <a:p>
            <a:r>
              <a:rPr lang="en-US" b="1" dirty="0" smtClean="0"/>
              <a:t>Matt. 4:1-11 </a:t>
            </a:r>
            <a:r>
              <a:rPr lang="en-US" dirty="0" smtClean="0"/>
              <a:t>He is the tempter</a:t>
            </a:r>
          </a:p>
          <a:p>
            <a:endParaRPr lang="en-US" dirty="0"/>
          </a:p>
        </p:txBody>
      </p:sp>
    </p:spTree>
    <p:extLst>
      <p:ext uri="{BB962C8B-B14F-4D97-AF65-F5344CB8AC3E}">
        <p14:creationId xmlns:p14="http://schemas.microsoft.com/office/powerpoint/2010/main" val="15086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Instructions to resist Satan</a:t>
            </a:r>
            <a:endParaRPr lang="en-US" dirty="0"/>
          </a:p>
        </p:txBody>
      </p:sp>
      <p:sp>
        <p:nvSpPr>
          <p:cNvPr id="3" name="Content Placeholder 2"/>
          <p:cNvSpPr>
            <a:spLocks noGrp="1"/>
          </p:cNvSpPr>
          <p:nvPr>
            <p:ph idx="1"/>
          </p:nvPr>
        </p:nvSpPr>
        <p:spPr/>
        <p:txBody>
          <a:bodyPr/>
          <a:lstStyle/>
          <a:p>
            <a:r>
              <a:rPr lang="en-US" b="1" dirty="0" smtClean="0"/>
              <a:t>I Pet. 5:8 </a:t>
            </a:r>
            <a:r>
              <a:rPr lang="en-US" dirty="0" smtClean="0"/>
              <a:t>Be sober   (1:13)</a:t>
            </a:r>
          </a:p>
          <a:p>
            <a:r>
              <a:rPr lang="en-US" dirty="0" smtClean="0"/>
              <a:t>Be on the alert/watchful</a:t>
            </a:r>
          </a:p>
          <a:p>
            <a:r>
              <a:rPr lang="en-US" b="1" dirty="0" smtClean="0"/>
              <a:t>I Pet. 5:9 </a:t>
            </a:r>
            <a:r>
              <a:rPr lang="en-US" dirty="0" smtClean="0"/>
              <a:t>Resist him. In order to resist him you MUST be alert, sober and watchful</a:t>
            </a:r>
          </a:p>
          <a:p>
            <a:r>
              <a:rPr lang="en-US" b="1" dirty="0" smtClean="0"/>
              <a:t>Luke 22:31 </a:t>
            </a:r>
            <a:r>
              <a:rPr lang="en-US" dirty="0" smtClean="0"/>
              <a:t>Peter himself knew what tricks the devil uses. He wanted to sift him like wheat.</a:t>
            </a:r>
          </a:p>
          <a:p>
            <a:r>
              <a:rPr lang="en-US" b="1" dirty="0" smtClean="0"/>
              <a:t>I John 4:4 </a:t>
            </a:r>
            <a:r>
              <a:rPr lang="en-US" dirty="0" smtClean="0"/>
              <a:t>Greater is He that is in you, than he who is in the world</a:t>
            </a:r>
          </a:p>
          <a:p>
            <a:r>
              <a:rPr lang="en-US" b="1" dirty="0" smtClean="0"/>
              <a:t>Eph. 1:19 </a:t>
            </a:r>
            <a:r>
              <a:rPr lang="en-US" dirty="0"/>
              <a:t>T</a:t>
            </a:r>
            <a:r>
              <a:rPr lang="en-US" dirty="0" smtClean="0"/>
              <a:t>he surpassing greatness of God’s power enables us to resist Satan’s temptations</a:t>
            </a:r>
          </a:p>
          <a:p>
            <a:r>
              <a:rPr lang="en-US" b="1" dirty="0" smtClean="0"/>
              <a:t>Eph. 6 </a:t>
            </a:r>
            <a:r>
              <a:rPr lang="en-US" dirty="0" smtClean="0"/>
              <a:t>The Word of God is how Jesus resisted, therefore we must know it and use it like He did</a:t>
            </a:r>
            <a:endParaRPr lang="en-US" b="1" dirty="0" smtClean="0"/>
          </a:p>
          <a:p>
            <a:endParaRPr lang="en-US" dirty="0"/>
          </a:p>
        </p:txBody>
      </p:sp>
    </p:spTree>
    <p:extLst>
      <p:ext uri="{BB962C8B-B14F-4D97-AF65-F5344CB8AC3E}">
        <p14:creationId xmlns:p14="http://schemas.microsoft.com/office/powerpoint/2010/main" val="331159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to resist Satan</a:t>
            </a:r>
            <a:endParaRPr lang="en-US" dirty="0"/>
          </a:p>
        </p:txBody>
      </p:sp>
      <p:sp>
        <p:nvSpPr>
          <p:cNvPr id="3" name="Content Placeholder 2"/>
          <p:cNvSpPr>
            <a:spLocks noGrp="1"/>
          </p:cNvSpPr>
          <p:nvPr>
            <p:ph idx="1"/>
          </p:nvPr>
        </p:nvSpPr>
        <p:spPr/>
        <p:txBody>
          <a:bodyPr/>
          <a:lstStyle/>
          <a:p>
            <a:r>
              <a:rPr lang="en-US" b="1" dirty="0" smtClean="0"/>
              <a:t>Eph. 6:14  </a:t>
            </a:r>
            <a:r>
              <a:rPr lang="en-US" dirty="0" smtClean="0"/>
              <a:t>Knowing the truth prevents Christians from being deceived by false teachings/Satan</a:t>
            </a:r>
          </a:p>
          <a:p>
            <a:r>
              <a:rPr lang="en-US" b="1" dirty="0" smtClean="0"/>
              <a:t>I Pet. 5:12 </a:t>
            </a:r>
            <a:r>
              <a:rPr lang="en-US" dirty="0" smtClean="0"/>
              <a:t>Resist by being firm in your faith</a:t>
            </a:r>
          </a:p>
          <a:p>
            <a:r>
              <a:rPr lang="en-US" b="1" dirty="0" smtClean="0"/>
              <a:t>James 4:7</a:t>
            </a:r>
            <a:r>
              <a:rPr lang="en-US" dirty="0" smtClean="0"/>
              <a:t> Submit to GOD and the devil will flee</a:t>
            </a:r>
          </a:p>
          <a:p>
            <a:r>
              <a:rPr lang="en-US" b="1" dirty="0" smtClean="0"/>
              <a:t>Be sober and alert because Satan will return with the SAME tactic! Submit and resist again</a:t>
            </a:r>
            <a:r>
              <a:rPr lang="en-US" dirty="0" smtClean="0"/>
              <a:t>.</a:t>
            </a:r>
          </a:p>
          <a:p>
            <a:r>
              <a:rPr lang="en-US" b="1" dirty="0" smtClean="0"/>
              <a:t>I Pet. 5:10 </a:t>
            </a:r>
            <a:r>
              <a:rPr lang="en-US" dirty="0" smtClean="0"/>
              <a:t>The suffering is only for a little while when viewed with an eternal perspective </a:t>
            </a:r>
          </a:p>
          <a:p>
            <a:r>
              <a:rPr lang="en-US" dirty="0" smtClean="0"/>
              <a:t>Eternal glory is the ultimate result</a:t>
            </a:r>
          </a:p>
          <a:p>
            <a:r>
              <a:rPr lang="en-US" dirty="0" smtClean="0"/>
              <a:t>God Himself will perfect, confirm, strengthen and establish you.</a:t>
            </a:r>
          </a:p>
          <a:p>
            <a:endParaRPr lang="en-US" dirty="0"/>
          </a:p>
        </p:txBody>
      </p:sp>
    </p:spTree>
    <p:extLst>
      <p:ext uri="{BB962C8B-B14F-4D97-AF65-F5344CB8AC3E}">
        <p14:creationId xmlns:p14="http://schemas.microsoft.com/office/powerpoint/2010/main" val="16825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 5:10</a:t>
            </a:r>
            <a:endParaRPr lang="en-US" dirty="0"/>
          </a:p>
        </p:txBody>
      </p:sp>
      <p:sp>
        <p:nvSpPr>
          <p:cNvPr id="3" name="Content Placeholder 2"/>
          <p:cNvSpPr>
            <a:spLocks noGrp="1"/>
          </p:cNvSpPr>
          <p:nvPr>
            <p:ph idx="1"/>
          </p:nvPr>
        </p:nvSpPr>
        <p:spPr/>
        <p:txBody>
          <a:bodyPr/>
          <a:lstStyle/>
          <a:p>
            <a:r>
              <a:rPr lang="en-US" b="1" dirty="0" smtClean="0"/>
              <a:t>Perfect:</a:t>
            </a:r>
            <a:r>
              <a:rPr lang="en-US" dirty="0" smtClean="0"/>
              <a:t> to put a thing in its appropriate condition, to restore set right, deficient in no part</a:t>
            </a:r>
          </a:p>
          <a:p>
            <a:r>
              <a:rPr lang="en-US" b="1" dirty="0" smtClean="0"/>
              <a:t>Confirm:</a:t>
            </a:r>
            <a:r>
              <a:rPr lang="en-US" dirty="0" smtClean="0"/>
              <a:t> To stand, to set fast, to fix firmly</a:t>
            </a:r>
          </a:p>
          <a:p>
            <a:r>
              <a:rPr lang="en-US" b="1" dirty="0" smtClean="0"/>
              <a:t>Strengthen: </a:t>
            </a:r>
            <a:r>
              <a:rPr lang="en-US" dirty="0" smtClean="0"/>
              <a:t>To make alive, to reinforce</a:t>
            </a:r>
          </a:p>
          <a:p>
            <a:r>
              <a:rPr lang="en-US" b="1" dirty="0" smtClean="0"/>
              <a:t>Establish:</a:t>
            </a:r>
            <a:r>
              <a:rPr lang="en-US" dirty="0" smtClean="0"/>
              <a:t> To lay the foundation of anything. To ground</a:t>
            </a:r>
          </a:p>
          <a:p>
            <a:r>
              <a:rPr lang="en-US" b="1" dirty="0" smtClean="0"/>
              <a:t>Application:</a:t>
            </a:r>
          </a:p>
          <a:p>
            <a:r>
              <a:rPr lang="en-US" dirty="0" smtClean="0"/>
              <a:t>Therefore, God will put you in your appropriate condition and restore you so that you </a:t>
            </a:r>
            <a:r>
              <a:rPr lang="en-US" b="1" dirty="0" smtClean="0"/>
              <a:t>can</a:t>
            </a:r>
            <a:r>
              <a:rPr lang="en-US" dirty="0" smtClean="0"/>
              <a:t> stand. He will reinforce you AS you stand firm and He will ground you in the firm foundation of Christ, as you are living stones, building His church, exercising the gift He has given you.</a:t>
            </a:r>
            <a:endParaRPr lang="en-US" dirty="0"/>
          </a:p>
        </p:txBody>
      </p:sp>
    </p:spTree>
    <p:extLst>
      <p:ext uri="{BB962C8B-B14F-4D97-AF65-F5344CB8AC3E}">
        <p14:creationId xmlns:p14="http://schemas.microsoft.com/office/powerpoint/2010/main" val="66228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Peter</a:t>
            </a:r>
            <a:endParaRPr lang="en-US" dirty="0"/>
          </a:p>
        </p:txBody>
      </p:sp>
      <p:sp>
        <p:nvSpPr>
          <p:cNvPr id="3" name="Content Placeholder 2"/>
          <p:cNvSpPr>
            <a:spLocks noGrp="1"/>
          </p:cNvSpPr>
          <p:nvPr>
            <p:ph idx="1"/>
          </p:nvPr>
        </p:nvSpPr>
        <p:spPr/>
        <p:txBody>
          <a:bodyPr/>
          <a:lstStyle/>
          <a:p>
            <a:r>
              <a:rPr lang="en-US" b="1" dirty="0" smtClean="0"/>
              <a:t>2 Peter begins January 10, 2019 where we will hand out books. Jan. 17</a:t>
            </a:r>
            <a:r>
              <a:rPr lang="en-US" b="1" baseline="30000" dirty="0" smtClean="0"/>
              <a:t>th</a:t>
            </a:r>
            <a:r>
              <a:rPr lang="en-US" b="1" dirty="0" smtClean="0"/>
              <a:t> begins lesson 1</a:t>
            </a:r>
          </a:p>
          <a:p>
            <a:r>
              <a:rPr lang="en-US" b="1" dirty="0" smtClean="0"/>
              <a:t>8 Week course so this ends March 7</a:t>
            </a:r>
            <a:r>
              <a:rPr lang="en-US" b="1" baseline="30000" dirty="0" smtClean="0"/>
              <a:t>th</a:t>
            </a:r>
            <a:endParaRPr lang="en-US" b="1" dirty="0" smtClean="0"/>
          </a:p>
          <a:p>
            <a:r>
              <a:rPr lang="en-US" b="1" dirty="0" smtClean="0"/>
              <a:t>IF YOU WOULD LIKE:</a:t>
            </a:r>
          </a:p>
          <a:p>
            <a:r>
              <a:rPr lang="en-US" b="1" dirty="0" smtClean="0"/>
              <a:t>Colossians/Philemon can begin March 14</a:t>
            </a:r>
            <a:r>
              <a:rPr lang="en-US" b="1" baseline="30000" dirty="0" smtClean="0"/>
              <a:t>th</a:t>
            </a:r>
            <a:r>
              <a:rPr lang="en-US" b="1" dirty="0" smtClean="0"/>
              <a:t> and go until May 16</a:t>
            </a:r>
            <a:r>
              <a:rPr lang="en-US" b="1" baseline="30000" dirty="0" smtClean="0"/>
              <a:t>th</a:t>
            </a:r>
            <a:r>
              <a:rPr lang="en-US" b="1" dirty="0" smtClean="0"/>
              <a:t>, with a week break for Spring break</a:t>
            </a:r>
            <a:endParaRPr lang="en-US" b="1" dirty="0"/>
          </a:p>
        </p:txBody>
      </p:sp>
    </p:spTree>
    <p:extLst>
      <p:ext uri="{BB962C8B-B14F-4D97-AF65-F5344CB8AC3E}">
        <p14:creationId xmlns:p14="http://schemas.microsoft.com/office/powerpoint/2010/main" val="4221381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Peter At A Glance</a:t>
            </a:r>
            <a:endParaRPr lang="en-US" dirty="0"/>
          </a:p>
        </p:txBody>
      </p:sp>
      <p:sp>
        <p:nvSpPr>
          <p:cNvPr id="3" name="Content Placeholder 2"/>
          <p:cNvSpPr>
            <a:spLocks noGrp="1"/>
          </p:cNvSpPr>
          <p:nvPr>
            <p:ph idx="1"/>
          </p:nvPr>
        </p:nvSpPr>
        <p:spPr/>
        <p:txBody>
          <a:bodyPr/>
          <a:lstStyle/>
          <a:p>
            <a:r>
              <a:rPr lang="en-US" b="1" dirty="0" smtClean="0"/>
              <a:t>Theme: Stand firm in the true grace of God</a:t>
            </a:r>
          </a:p>
          <a:p>
            <a:r>
              <a:rPr lang="en-US" dirty="0" err="1" smtClean="0"/>
              <a:t>Chp</a:t>
            </a:r>
            <a:r>
              <a:rPr lang="en-US" dirty="0" smtClean="0"/>
              <a:t>. 1  Prepare your mind for action</a:t>
            </a:r>
          </a:p>
          <a:p>
            <a:r>
              <a:rPr lang="en-US" dirty="0" err="1" smtClean="0"/>
              <a:t>Chp</a:t>
            </a:r>
            <a:r>
              <a:rPr lang="en-US" dirty="0" smtClean="0"/>
              <a:t>. 2  Come to Him as living stones</a:t>
            </a:r>
          </a:p>
          <a:p>
            <a:r>
              <a:rPr lang="en-US" dirty="0" err="1" smtClean="0"/>
              <a:t>Chp</a:t>
            </a:r>
            <a:r>
              <a:rPr lang="en-US" dirty="0" smtClean="0"/>
              <a:t>. 3  Turn from evil: do what is right</a:t>
            </a:r>
          </a:p>
          <a:p>
            <a:r>
              <a:rPr lang="en-US" dirty="0" err="1" smtClean="0"/>
              <a:t>Chp</a:t>
            </a:r>
            <a:r>
              <a:rPr lang="en-US" dirty="0" smtClean="0"/>
              <a:t>. 4  Keep fervent in love for the brethren</a:t>
            </a:r>
          </a:p>
          <a:p>
            <a:r>
              <a:rPr lang="en-US" dirty="0" err="1" smtClean="0"/>
              <a:t>Chp</a:t>
            </a:r>
            <a:r>
              <a:rPr lang="en-US" dirty="0" smtClean="0"/>
              <a:t>. 5  Be humble: resist the devil</a:t>
            </a:r>
          </a:p>
          <a:p>
            <a:r>
              <a:rPr lang="en-US" dirty="0" smtClean="0"/>
              <a:t>Key words: stand firm, humble, do good, be sober, suffer, purpose, submit, faith, grace, mercy, peace…</a:t>
            </a:r>
          </a:p>
          <a:p>
            <a:endParaRPr lang="en-US" dirty="0"/>
          </a:p>
        </p:txBody>
      </p:sp>
    </p:spTree>
    <p:extLst>
      <p:ext uri="{BB962C8B-B14F-4D97-AF65-F5344CB8AC3E}">
        <p14:creationId xmlns:p14="http://schemas.microsoft.com/office/powerpoint/2010/main" val="13332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Peter 5</a:t>
            </a:r>
            <a:endParaRPr lang="en-US" dirty="0"/>
          </a:p>
        </p:txBody>
      </p:sp>
      <p:sp>
        <p:nvSpPr>
          <p:cNvPr id="3" name="Content Placeholder 2"/>
          <p:cNvSpPr>
            <a:spLocks noGrp="1"/>
          </p:cNvSpPr>
          <p:nvPr>
            <p:ph idx="1"/>
          </p:nvPr>
        </p:nvSpPr>
        <p:spPr/>
        <p:txBody>
          <a:bodyPr/>
          <a:lstStyle/>
          <a:p>
            <a:r>
              <a:rPr lang="en-US" dirty="0" smtClean="0"/>
              <a:t>“Elder”: </a:t>
            </a:r>
            <a:r>
              <a:rPr lang="en-US" dirty="0" err="1" smtClean="0"/>
              <a:t>presbuteros</a:t>
            </a:r>
            <a:r>
              <a:rPr lang="en-US" dirty="0" smtClean="0"/>
              <a:t> – an old man, the elder of two people, a term of rank or office. A mature man having seasoned judgment, experience.</a:t>
            </a:r>
          </a:p>
          <a:p>
            <a:r>
              <a:rPr lang="en-US" dirty="0" smtClean="0"/>
              <a:t>“Shepherd”: </a:t>
            </a:r>
            <a:r>
              <a:rPr lang="en-US" dirty="0" err="1" smtClean="0"/>
              <a:t>poimaino</a:t>
            </a:r>
            <a:r>
              <a:rPr lang="en-US" dirty="0" smtClean="0"/>
              <a:t> – to feed, to tend a flock, keep sheep, TOTAL CARE, pastors and teachers in the church</a:t>
            </a:r>
          </a:p>
          <a:p>
            <a:r>
              <a:rPr lang="en-US" b="1" dirty="0" smtClean="0"/>
              <a:t>John 21:15-17 </a:t>
            </a:r>
            <a:r>
              <a:rPr lang="en-US" dirty="0" smtClean="0"/>
              <a:t>Jesus called Peter to “tend My lambs” and “shepherd My sheep”</a:t>
            </a:r>
          </a:p>
          <a:p>
            <a:r>
              <a:rPr lang="en-US" b="1" dirty="0" smtClean="0"/>
              <a:t>I Pet. 5:4 </a:t>
            </a:r>
            <a:r>
              <a:rPr lang="en-US" dirty="0" smtClean="0"/>
              <a:t>Jesus is the Chief Shepherd and Peter was an elder who shepherded God’s flock</a:t>
            </a:r>
          </a:p>
          <a:p>
            <a:r>
              <a:rPr lang="en-US" b="1" dirty="0" smtClean="0"/>
              <a:t>I Pet. 5 </a:t>
            </a:r>
            <a:r>
              <a:rPr lang="en-US" dirty="0"/>
              <a:t>S</a:t>
            </a:r>
            <a:r>
              <a:rPr lang="en-US" dirty="0" smtClean="0"/>
              <a:t>peaks of church elders</a:t>
            </a:r>
          </a:p>
          <a:p>
            <a:r>
              <a:rPr lang="en-US" b="1" dirty="0" smtClean="0"/>
              <a:t>Acts 4:5-8 </a:t>
            </a:r>
            <a:r>
              <a:rPr lang="en-US" dirty="0" smtClean="0"/>
              <a:t>Jews had elders who were their leaders</a:t>
            </a:r>
            <a:endParaRPr lang="en-US" b="1" dirty="0"/>
          </a:p>
        </p:txBody>
      </p:sp>
    </p:spTree>
    <p:extLst>
      <p:ext uri="{BB962C8B-B14F-4D97-AF65-F5344CB8AC3E}">
        <p14:creationId xmlns:p14="http://schemas.microsoft.com/office/powerpoint/2010/main" val="14098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Elders/Shepherds</a:t>
            </a:r>
            <a:endParaRPr lang="en-US" dirty="0"/>
          </a:p>
        </p:txBody>
      </p:sp>
      <p:sp>
        <p:nvSpPr>
          <p:cNvPr id="3" name="Content Placeholder 2"/>
          <p:cNvSpPr>
            <a:spLocks noGrp="1"/>
          </p:cNvSpPr>
          <p:nvPr>
            <p:ph idx="1"/>
          </p:nvPr>
        </p:nvSpPr>
        <p:spPr/>
        <p:txBody>
          <a:bodyPr/>
          <a:lstStyle/>
          <a:p>
            <a:r>
              <a:rPr lang="en-US" b="1" dirty="0" smtClean="0"/>
              <a:t>Acts 14:23</a:t>
            </a:r>
            <a:r>
              <a:rPr lang="en-US" dirty="0" smtClean="0"/>
              <a:t> After the birth of the church, elders for each local church were appointed by the apostles</a:t>
            </a:r>
          </a:p>
          <a:p>
            <a:r>
              <a:rPr lang="en-US" b="1" dirty="0" smtClean="0"/>
              <a:t>Jam. 5:14 </a:t>
            </a:r>
            <a:r>
              <a:rPr lang="en-US" dirty="0" smtClean="0"/>
              <a:t>When sick, call on the elders for prayer</a:t>
            </a:r>
          </a:p>
          <a:p>
            <a:r>
              <a:rPr lang="en-US" b="1" dirty="0" smtClean="0"/>
              <a:t>I Pet. 5:2 </a:t>
            </a:r>
            <a:r>
              <a:rPr lang="en-US" dirty="0" smtClean="0"/>
              <a:t>Elders are to shepherd the flock among them. Elders are ones who rule well</a:t>
            </a:r>
          </a:p>
          <a:p>
            <a:r>
              <a:rPr lang="en-US" b="1" dirty="0" smtClean="0"/>
              <a:t>Rev. 4:4, 10 </a:t>
            </a:r>
            <a:r>
              <a:rPr lang="en-US" dirty="0" smtClean="0"/>
              <a:t>There are 24 holy elders around God’s throne constantly worshipping Him</a:t>
            </a:r>
          </a:p>
          <a:p>
            <a:r>
              <a:rPr lang="en-US" b="1" dirty="0" smtClean="0"/>
              <a:t>Tit. 2:2 and I Tim. 5 </a:t>
            </a:r>
            <a:r>
              <a:rPr lang="en-US" dirty="0" smtClean="0"/>
              <a:t>Used simply of someone who is older</a:t>
            </a:r>
          </a:p>
          <a:p>
            <a:r>
              <a:rPr lang="en-US" b="1" dirty="0" smtClean="0"/>
              <a:t>Ez. 34  </a:t>
            </a:r>
            <a:r>
              <a:rPr lang="en-US" dirty="0" smtClean="0"/>
              <a:t>God’s design for the shepherd of His people Israel which was NOT being fulfilled</a:t>
            </a:r>
          </a:p>
          <a:p>
            <a:endParaRPr lang="en-US" dirty="0" smtClean="0"/>
          </a:p>
          <a:p>
            <a:endParaRPr lang="en-US" dirty="0"/>
          </a:p>
        </p:txBody>
      </p:sp>
    </p:spTree>
    <p:extLst>
      <p:ext uri="{BB962C8B-B14F-4D97-AF65-F5344CB8AC3E}">
        <p14:creationId xmlns:p14="http://schemas.microsoft.com/office/powerpoint/2010/main" val="191014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of the Shepherds</a:t>
            </a:r>
            <a:endParaRPr lang="en-US" dirty="0"/>
          </a:p>
        </p:txBody>
      </p:sp>
      <p:sp>
        <p:nvSpPr>
          <p:cNvPr id="3" name="Content Placeholder 2"/>
          <p:cNvSpPr>
            <a:spLocks noGrp="1"/>
          </p:cNvSpPr>
          <p:nvPr>
            <p:ph idx="1"/>
          </p:nvPr>
        </p:nvSpPr>
        <p:spPr/>
        <p:txBody>
          <a:bodyPr/>
          <a:lstStyle/>
          <a:p>
            <a:r>
              <a:rPr lang="en-US" dirty="0" smtClean="0"/>
              <a:t>Strengthen the sickly/weak</a:t>
            </a:r>
          </a:p>
          <a:p>
            <a:r>
              <a:rPr lang="en-US" dirty="0" smtClean="0"/>
              <a:t>Heal the diseased/sick</a:t>
            </a:r>
          </a:p>
          <a:p>
            <a:r>
              <a:rPr lang="en-US" dirty="0" smtClean="0"/>
              <a:t>Bind the broken/injured</a:t>
            </a:r>
          </a:p>
          <a:p>
            <a:r>
              <a:rPr lang="en-US" dirty="0" smtClean="0"/>
              <a:t>Bring back the scattered/strayed</a:t>
            </a:r>
          </a:p>
          <a:p>
            <a:r>
              <a:rPr lang="en-US" dirty="0" smtClean="0"/>
              <a:t>Seek the lost</a:t>
            </a:r>
          </a:p>
          <a:p>
            <a:r>
              <a:rPr lang="en-US" dirty="0" smtClean="0"/>
              <a:t>Feed the sheep</a:t>
            </a:r>
          </a:p>
          <a:p>
            <a:r>
              <a:rPr lang="en-US" b="1" dirty="0" smtClean="0"/>
              <a:t>John 10:1-6, 10-16 </a:t>
            </a:r>
            <a:r>
              <a:rPr lang="en-US" dirty="0" smtClean="0"/>
              <a:t>Jesus our Chief Shepherd lays down His life, willingly, for the sheep</a:t>
            </a:r>
          </a:p>
          <a:p>
            <a:r>
              <a:rPr lang="en-US" b="1" dirty="0" smtClean="0"/>
              <a:t>Elders are the ones who CAN lead and care for others. Why?</a:t>
            </a:r>
          </a:p>
          <a:p>
            <a:r>
              <a:rPr lang="en-US" b="1" dirty="0" smtClean="0"/>
              <a:t>I Pet. 5:5 </a:t>
            </a:r>
            <a:r>
              <a:rPr lang="en-US" dirty="0" smtClean="0"/>
              <a:t>Young men, submit to your elders, in the local church. They are “proper authorities”.</a:t>
            </a:r>
            <a:endParaRPr lang="en-US" b="1" dirty="0"/>
          </a:p>
        </p:txBody>
      </p:sp>
    </p:spTree>
    <p:extLst>
      <p:ext uri="{BB962C8B-B14F-4D97-AF65-F5344CB8AC3E}">
        <p14:creationId xmlns:p14="http://schemas.microsoft.com/office/powerpoint/2010/main" val="303813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Humility and Pride</a:t>
            </a:r>
            <a:endParaRPr lang="en-US" dirty="0"/>
          </a:p>
        </p:txBody>
      </p:sp>
      <p:sp>
        <p:nvSpPr>
          <p:cNvPr id="3" name="Content Placeholder 2"/>
          <p:cNvSpPr>
            <a:spLocks noGrp="1"/>
          </p:cNvSpPr>
          <p:nvPr>
            <p:ph idx="1"/>
          </p:nvPr>
        </p:nvSpPr>
        <p:spPr/>
        <p:txBody>
          <a:bodyPr/>
          <a:lstStyle/>
          <a:p>
            <a:r>
              <a:rPr lang="en-US" b="1" dirty="0" smtClean="0"/>
              <a:t>I Pet. 5:5 </a:t>
            </a:r>
            <a:r>
              <a:rPr lang="en-US" dirty="0" smtClean="0"/>
              <a:t>ALL believers are to clothe themselves with humility </a:t>
            </a:r>
            <a:r>
              <a:rPr lang="en-US" i="1" dirty="0" smtClean="0"/>
              <a:t>toward one another</a:t>
            </a:r>
          </a:p>
          <a:p>
            <a:r>
              <a:rPr lang="en-US" dirty="0" smtClean="0"/>
              <a:t>Humility: making oneself low</a:t>
            </a:r>
          </a:p>
          <a:p>
            <a:r>
              <a:rPr lang="en-US" b="1" dirty="0" smtClean="0"/>
              <a:t>Why?</a:t>
            </a:r>
            <a:r>
              <a:rPr lang="en-US" dirty="0" smtClean="0"/>
              <a:t> God gives grace to the humble but is against the proud    </a:t>
            </a:r>
            <a:r>
              <a:rPr lang="en-US" b="1" dirty="0" smtClean="0"/>
              <a:t>I Pet. 5:5</a:t>
            </a:r>
          </a:p>
          <a:p>
            <a:r>
              <a:rPr lang="en-US" b="1" dirty="0" smtClean="0"/>
              <a:t>Is. 14 and 2 Thess. 2</a:t>
            </a:r>
            <a:r>
              <a:rPr lang="en-US" dirty="0" smtClean="0"/>
              <a:t> Satan said, “I will ascend..” “I will be like God”…he exalts himself above…</a:t>
            </a:r>
          </a:p>
          <a:p>
            <a:r>
              <a:rPr lang="en-US" b="1" dirty="0" smtClean="0"/>
              <a:t>Phil. 2:5-11</a:t>
            </a:r>
            <a:r>
              <a:rPr lang="en-US" dirty="0" smtClean="0"/>
              <a:t> Jesus humbled Himself and calls His followers to do the same</a:t>
            </a:r>
          </a:p>
          <a:p>
            <a:r>
              <a:rPr lang="en-US" b="1" dirty="0" smtClean="0"/>
              <a:t>Jam. 4:10 </a:t>
            </a:r>
            <a:r>
              <a:rPr lang="en-US" dirty="0" smtClean="0"/>
              <a:t>God exalts the humble</a:t>
            </a:r>
          </a:p>
          <a:p>
            <a:r>
              <a:rPr lang="en-US" dirty="0" smtClean="0"/>
              <a:t>Those who willingly submit to God-ordained authority, like elders, are humble. The proud, are disobedient.</a:t>
            </a:r>
          </a:p>
          <a:p>
            <a:endParaRPr lang="en-US" dirty="0"/>
          </a:p>
        </p:txBody>
      </p:sp>
    </p:spTree>
    <p:extLst>
      <p:ext uri="{BB962C8B-B14F-4D97-AF65-F5344CB8AC3E}">
        <p14:creationId xmlns:p14="http://schemas.microsoft.com/office/powerpoint/2010/main" val="23233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Humility and Anxiety</a:t>
            </a:r>
            <a:endParaRPr lang="en-US" dirty="0"/>
          </a:p>
        </p:txBody>
      </p:sp>
      <p:sp>
        <p:nvSpPr>
          <p:cNvPr id="3" name="Content Placeholder 2"/>
          <p:cNvSpPr>
            <a:spLocks noGrp="1"/>
          </p:cNvSpPr>
          <p:nvPr>
            <p:ph idx="1"/>
          </p:nvPr>
        </p:nvSpPr>
        <p:spPr/>
        <p:txBody>
          <a:bodyPr/>
          <a:lstStyle/>
          <a:p>
            <a:r>
              <a:rPr lang="en-US" dirty="0" smtClean="0"/>
              <a:t>The recipients of this letter were suffering! But Peter told them to submit themselves under God’s mighty hand. He is the One ultimately over all.</a:t>
            </a:r>
          </a:p>
          <a:p>
            <a:r>
              <a:rPr lang="en-US" b="1" dirty="0" smtClean="0"/>
              <a:t>I Pet. 5:6 </a:t>
            </a:r>
            <a:r>
              <a:rPr lang="en-US" dirty="0" smtClean="0"/>
              <a:t>He will exalt those who have humbled themselves before Him, at the proper time.</a:t>
            </a:r>
          </a:p>
          <a:p>
            <a:r>
              <a:rPr lang="en-US" dirty="0" smtClean="0"/>
              <a:t>IF a believer truly humbles himself under God’s hand, </a:t>
            </a:r>
            <a:r>
              <a:rPr lang="en-US" b="1" dirty="0" smtClean="0"/>
              <a:t>there is no anxiety</a:t>
            </a:r>
          </a:p>
          <a:p>
            <a:r>
              <a:rPr lang="en-US" dirty="0" smtClean="0"/>
              <a:t>“Anxiety”: </a:t>
            </a:r>
            <a:r>
              <a:rPr lang="en-US" dirty="0" err="1" smtClean="0"/>
              <a:t>merimma</a:t>
            </a:r>
            <a:r>
              <a:rPr lang="en-US" dirty="0" smtClean="0"/>
              <a:t> – worry, care that brings disruption to the personality and the mind.</a:t>
            </a:r>
          </a:p>
          <a:p>
            <a:r>
              <a:rPr lang="en-US" b="1" dirty="0" smtClean="0"/>
              <a:t>I Pet. 5:7 </a:t>
            </a:r>
            <a:r>
              <a:rPr lang="en-US" dirty="0" smtClean="0"/>
              <a:t>Believers are to cast all their cares on God</a:t>
            </a:r>
          </a:p>
          <a:p>
            <a:pPr marL="0" indent="0">
              <a:buNone/>
            </a:pPr>
            <a:endParaRPr lang="en-US" dirty="0" smtClean="0"/>
          </a:p>
          <a:p>
            <a:endParaRPr lang="en-US" dirty="0"/>
          </a:p>
        </p:txBody>
      </p:sp>
    </p:spTree>
    <p:extLst>
      <p:ext uri="{BB962C8B-B14F-4D97-AF65-F5344CB8AC3E}">
        <p14:creationId xmlns:p14="http://schemas.microsoft.com/office/powerpoint/2010/main" val="219615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a:t>
            </a:r>
            <a:endParaRPr lang="en-US" dirty="0"/>
          </a:p>
        </p:txBody>
      </p:sp>
      <p:sp>
        <p:nvSpPr>
          <p:cNvPr id="3" name="Content Placeholder 2"/>
          <p:cNvSpPr>
            <a:spLocks noGrp="1"/>
          </p:cNvSpPr>
          <p:nvPr>
            <p:ph idx="1"/>
          </p:nvPr>
        </p:nvSpPr>
        <p:spPr/>
        <p:txBody>
          <a:bodyPr/>
          <a:lstStyle/>
          <a:p>
            <a:r>
              <a:rPr lang="en-US" dirty="0" smtClean="0"/>
              <a:t>“To cast”: </a:t>
            </a:r>
            <a:r>
              <a:rPr lang="en-US" dirty="0" err="1" smtClean="0"/>
              <a:t>epirrhipto</a:t>
            </a:r>
            <a:r>
              <a:rPr lang="en-US" dirty="0" smtClean="0"/>
              <a:t> – to throw upon, make responsible for, roll over on to another</a:t>
            </a:r>
          </a:p>
          <a:p>
            <a:r>
              <a:rPr lang="en-US" b="1" dirty="0" smtClean="0"/>
              <a:t>I Pet. 5:4 </a:t>
            </a:r>
            <a:r>
              <a:rPr lang="en-US" dirty="0" smtClean="0"/>
              <a:t>Jesus is our Chief Shepherd, He cares for us</a:t>
            </a:r>
          </a:p>
          <a:p>
            <a:r>
              <a:rPr lang="en-US" b="1" dirty="0" smtClean="0"/>
              <a:t>Matt. 6 </a:t>
            </a:r>
            <a:r>
              <a:rPr lang="en-US" dirty="0" smtClean="0"/>
              <a:t>Jesus commands us not to be anxious, giving us the example of birds and flowers that He cares for</a:t>
            </a:r>
          </a:p>
          <a:p>
            <a:r>
              <a:rPr lang="en-US" b="1" dirty="0" smtClean="0"/>
              <a:t>There is no reason to worry if one knows that his needs are met. </a:t>
            </a:r>
            <a:r>
              <a:rPr lang="en-US" dirty="0" smtClean="0"/>
              <a:t>(suffering recipients) </a:t>
            </a:r>
          </a:p>
          <a:p>
            <a:r>
              <a:rPr lang="en-US" b="1" dirty="0" smtClean="0"/>
              <a:t>Phil. 4:6-7 </a:t>
            </a:r>
            <a:r>
              <a:rPr lang="en-US" dirty="0" smtClean="0"/>
              <a:t>Make your requests to God, He will answer and supply all your needs</a:t>
            </a:r>
          </a:p>
          <a:p>
            <a:r>
              <a:rPr lang="en-US" b="1" dirty="0" smtClean="0"/>
              <a:t>Rom. 8:31 </a:t>
            </a:r>
            <a:r>
              <a:rPr lang="en-US" dirty="0" smtClean="0"/>
              <a:t>God is for His own</a:t>
            </a:r>
            <a:endParaRPr lang="en-US" dirty="0"/>
          </a:p>
        </p:txBody>
      </p:sp>
    </p:spTree>
    <p:extLst>
      <p:ext uri="{BB962C8B-B14F-4D97-AF65-F5344CB8AC3E}">
        <p14:creationId xmlns:p14="http://schemas.microsoft.com/office/powerpoint/2010/main" val="343278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a:t>
            </a:r>
            <a:endParaRPr lang="en-US" dirty="0"/>
          </a:p>
        </p:txBody>
      </p:sp>
      <p:sp>
        <p:nvSpPr>
          <p:cNvPr id="3" name="Content Placeholder 2"/>
          <p:cNvSpPr>
            <a:spLocks noGrp="1"/>
          </p:cNvSpPr>
          <p:nvPr>
            <p:ph idx="1"/>
          </p:nvPr>
        </p:nvSpPr>
        <p:spPr/>
        <p:txBody>
          <a:bodyPr/>
          <a:lstStyle/>
          <a:p>
            <a:r>
              <a:rPr lang="en-US" b="1" dirty="0" smtClean="0"/>
              <a:t>Rom. 8:32 </a:t>
            </a:r>
            <a:r>
              <a:rPr lang="en-US" dirty="0" smtClean="0"/>
              <a:t>If God did not withhold His only Son, which was our greatest need, then He will not withhold any other need a believer has!</a:t>
            </a:r>
          </a:p>
          <a:p>
            <a:r>
              <a:rPr lang="en-US" b="1" dirty="0" smtClean="0"/>
              <a:t>I Pet. 1:5 </a:t>
            </a:r>
            <a:r>
              <a:rPr lang="en-US" dirty="0" smtClean="0"/>
              <a:t>God is over all and protects His own</a:t>
            </a:r>
          </a:p>
          <a:p>
            <a:r>
              <a:rPr lang="en-US" dirty="0" smtClean="0"/>
              <a:t>All of this is true, even when we are threatened by the devil himself.</a:t>
            </a:r>
          </a:p>
          <a:p>
            <a:endParaRPr lang="en-US" dirty="0"/>
          </a:p>
        </p:txBody>
      </p:sp>
    </p:spTree>
    <p:extLst>
      <p:ext uri="{BB962C8B-B14F-4D97-AF65-F5344CB8AC3E}">
        <p14:creationId xmlns:p14="http://schemas.microsoft.com/office/powerpoint/2010/main" val="18696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75</TotalTime>
  <Words>1182</Words>
  <Application>Microsoft Office PowerPoint</Application>
  <PresentationFormat>On-screen Show (4:3)</PresentationFormat>
  <Paragraphs>95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fall power point</vt:lpstr>
      <vt:lpstr>I Peter</vt:lpstr>
      <vt:lpstr>I Peter At A Glance</vt:lpstr>
      <vt:lpstr>I Peter 5</vt:lpstr>
      <vt:lpstr>Elders/Shepherds</vt:lpstr>
      <vt:lpstr>Job of the Shepherds</vt:lpstr>
      <vt:lpstr>Humility and Pride</vt:lpstr>
      <vt:lpstr>Humility and Anxiety</vt:lpstr>
      <vt:lpstr>Anxiety</vt:lpstr>
      <vt:lpstr>Anxiety</vt:lpstr>
      <vt:lpstr>Satan/ the devil</vt:lpstr>
      <vt:lpstr> Instructions to resist Satan</vt:lpstr>
      <vt:lpstr>Instructions to resist Satan</vt:lpstr>
      <vt:lpstr>I Pet. 5:10</vt:lpstr>
      <vt:lpstr>2 Peter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Peter</dc:title>
  <dc:creator>Jenny Goins</dc:creator>
  <cp:lastModifiedBy>Jenny Goins</cp:lastModifiedBy>
  <cp:revision>23</cp:revision>
  <dcterms:created xsi:type="dcterms:W3CDTF">2018-11-14T15:10:14Z</dcterms:created>
  <dcterms:modified xsi:type="dcterms:W3CDTF">2018-11-14T16:25:56Z</dcterms:modified>
</cp:coreProperties>
</file>