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876800" y="2590800"/>
            <a:ext cx="4267200" cy="1295400"/>
          </a:xfrm>
        </p:spPr>
        <p:txBody>
          <a:bodyPr anchor="b" anchorCtr="0"/>
          <a:lstStyle>
            <a:lvl1pPr>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4876800" y="3810000"/>
            <a:ext cx="4267200" cy="533400"/>
          </a:xfrm>
        </p:spPr>
        <p:txBody>
          <a:bodyPr/>
          <a:lstStyle>
            <a:lvl1pPr marL="0" indent="0">
              <a:buFontTx/>
              <a:buNone/>
              <a:defRPr sz="1800" b="1">
                <a:solidFill>
                  <a:schemeClr val="accent2">
                    <a:lumMod val="50000"/>
                  </a:schemeClr>
                </a:solidFill>
              </a:defRPr>
            </a:lvl1pPr>
          </a:lstStyle>
          <a:p>
            <a:r>
              <a:rPr lang="en-US" smtClean="0"/>
              <a:t>Click to edit Master subtitle style</a:t>
            </a:r>
            <a:endParaRPr lang="en-US" dirty="0"/>
          </a:p>
        </p:txBody>
      </p:sp>
      <p:sp>
        <p:nvSpPr>
          <p:cNvPr id="3076" name="Rectangle 4"/>
          <p:cNvSpPr>
            <a:spLocks noGrp="1" noChangeArrowheads="1"/>
          </p:cNvSpPr>
          <p:nvPr>
            <p:ph type="dt" sz="half" idx="2"/>
          </p:nvPr>
        </p:nvSpPr>
        <p:spPr/>
        <p:txBody>
          <a:bodyPr/>
          <a:lstStyle>
            <a:lvl1pPr>
              <a:defRPr/>
            </a:lvl1pPr>
          </a:lstStyle>
          <a:p>
            <a:fld id="{04B1BBA3-7042-434F-ABB1-5F2E9DE40F23}" type="datetimeFigureOut">
              <a:rPr lang="en-US" smtClean="0"/>
              <a:t>9/26/2018</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34096320-E217-4CFC-8E6C-F5C7FB4D316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70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6670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6670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4B1BBA3-7042-434F-ABB1-5F2E9DE40F23}" type="datetimeFigureOut">
              <a:rPr lang="en-US" smtClean="0"/>
              <a:t>9/26/2018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4096320-E217-4CFC-8E6C-F5C7FB4D316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4B1BBA3-7042-434F-ABB1-5F2E9DE40F23}" type="datetimeFigureOut">
              <a:rPr lang="en-US" smtClean="0"/>
              <a:t>9/26/2018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096320-E217-4CFC-8E6C-F5C7FB4D316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274638"/>
            <a:ext cx="1733550" cy="5851525"/>
          </a:xfrm>
        </p:spPr>
        <p:txBody>
          <a:bodyPr vert="eaVert"/>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752600" y="274638"/>
            <a:ext cx="5048250" cy="5851525"/>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04B1BBA3-7042-434F-ABB1-5F2E9DE40F23}" type="datetimeFigureOut">
              <a:rPr lang="en-US" smtClean="0"/>
              <a:t>9/26/2018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096320-E217-4CFC-8E6C-F5C7FB4D316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4B1BBA3-7042-434F-ABB1-5F2E9DE40F23}" type="datetimeFigureOut">
              <a:rPr lang="en-US" smtClean="0"/>
              <a:t>9/26/2018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096320-E217-4CFC-8E6C-F5C7FB4D316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04B1BBA3-7042-434F-ABB1-5F2E9DE40F23}" type="datetimeFigureOut">
              <a:rPr lang="en-US" smtClean="0"/>
              <a:t>9/26/2018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096320-E217-4CFC-8E6C-F5C7FB4D316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73392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323373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4B1BBA3-7042-434F-ABB1-5F2E9DE40F23}" type="datetimeFigureOut">
              <a:rPr lang="en-US" smtClean="0"/>
              <a:t>9/26/2018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096320-E217-4CFC-8E6C-F5C7FB4D316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219200"/>
            <a:ext cx="33147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1219200"/>
            <a:ext cx="33147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4B1BBA3-7042-434F-ABB1-5F2E9DE40F23}" type="datetimeFigureOut">
              <a:rPr lang="en-US" smtClean="0"/>
              <a:t>9/26/2018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4096320-E217-4CFC-8E6C-F5C7FB4D316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751012" y="1535113"/>
            <a:ext cx="35829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751012" y="2174875"/>
            <a:ext cx="35829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334000" y="1535113"/>
            <a:ext cx="3352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4000" y="2174875"/>
            <a:ext cx="3352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04B1BBA3-7042-434F-ABB1-5F2E9DE40F23}" type="datetimeFigureOut">
              <a:rPr lang="en-US" smtClean="0"/>
              <a:t>9/26/2018</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4096320-E217-4CFC-8E6C-F5C7FB4D316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04B1BBA3-7042-434F-ABB1-5F2E9DE40F23}" type="datetimeFigureOut">
              <a:rPr lang="en-US" smtClean="0"/>
              <a:t>9/26/2018</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4096320-E217-4CFC-8E6C-F5C7FB4D316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4B1BBA3-7042-434F-ABB1-5F2E9DE40F23}" type="datetimeFigureOut">
              <a:rPr lang="en-US" smtClean="0"/>
              <a:t>9/26/2018</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4096320-E217-4CFC-8E6C-F5C7FB4D316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273050"/>
            <a:ext cx="259080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343400" y="273050"/>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752600" y="1435100"/>
            <a:ext cx="25908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4B1BBA3-7042-434F-ABB1-5F2E9DE40F23}" type="datetimeFigureOut">
              <a:rPr lang="en-US" smtClean="0"/>
              <a:t>9/26/2018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4096320-E217-4CFC-8E6C-F5C7FB4D316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52600" y="274638"/>
            <a:ext cx="69342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1752600" y="1143000"/>
            <a:ext cx="6934200" cy="4983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04B1BBA3-7042-434F-ABB1-5F2E9DE40F23}" type="datetimeFigureOut">
              <a:rPr lang="en-US" smtClean="0"/>
              <a:t>9/26/2018</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4096320-E217-4CFC-8E6C-F5C7FB4D316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4400">
          <a:solidFill>
            <a:schemeClr val="accent2"/>
          </a:solidFill>
          <a:latin typeface="+mj-lt"/>
          <a:ea typeface="+mj-ea"/>
          <a:cs typeface="+mj-cs"/>
        </a:defRPr>
      </a:lvl1pPr>
      <a:lvl2pPr algn="l" rtl="0" eaLnBrk="1" fontAlgn="base" hangingPunct="1">
        <a:spcBef>
          <a:spcPct val="0"/>
        </a:spcBef>
        <a:spcAft>
          <a:spcPct val="0"/>
        </a:spcAft>
        <a:defRPr sz="4400">
          <a:solidFill>
            <a:srgbClr val="990000"/>
          </a:solidFill>
          <a:latin typeface="Times New Roman" pitchFamily="18" charset="0"/>
        </a:defRPr>
      </a:lvl2pPr>
      <a:lvl3pPr algn="l" rtl="0" eaLnBrk="1" fontAlgn="base" hangingPunct="1">
        <a:spcBef>
          <a:spcPct val="0"/>
        </a:spcBef>
        <a:spcAft>
          <a:spcPct val="0"/>
        </a:spcAft>
        <a:defRPr sz="4400">
          <a:solidFill>
            <a:srgbClr val="990000"/>
          </a:solidFill>
          <a:latin typeface="Times New Roman" pitchFamily="18" charset="0"/>
        </a:defRPr>
      </a:lvl3pPr>
      <a:lvl4pPr algn="l" rtl="0" eaLnBrk="1" fontAlgn="base" hangingPunct="1">
        <a:spcBef>
          <a:spcPct val="0"/>
        </a:spcBef>
        <a:spcAft>
          <a:spcPct val="0"/>
        </a:spcAft>
        <a:defRPr sz="4400">
          <a:solidFill>
            <a:srgbClr val="990000"/>
          </a:solidFill>
          <a:latin typeface="Times New Roman" pitchFamily="18" charset="0"/>
        </a:defRPr>
      </a:lvl4pPr>
      <a:lvl5pPr algn="l" rtl="0" eaLnBrk="1" fontAlgn="base" hangingPunct="1">
        <a:spcBef>
          <a:spcPct val="0"/>
        </a:spcBef>
        <a:spcAft>
          <a:spcPct val="0"/>
        </a:spcAft>
        <a:defRPr sz="4400">
          <a:solidFill>
            <a:srgbClr val="990000"/>
          </a:solidFill>
          <a:latin typeface="Times New Roman" pitchFamily="18" charset="0"/>
        </a:defRPr>
      </a:lvl5pPr>
      <a:lvl6pPr marL="457200" algn="l" rtl="0" eaLnBrk="1" fontAlgn="base" hangingPunct="1">
        <a:spcBef>
          <a:spcPct val="0"/>
        </a:spcBef>
        <a:spcAft>
          <a:spcPct val="0"/>
        </a:spcAft>
        <a:defRPr sz="4400">
          <a:solidFill>
            <a:srgbClr val="990000"/>
          </a:solidFill>
          <a:latin typeface="Times New Roman" pitchFamily="18" charset="0"/>
        </a:defRPr>
      </a:lvl6pPr>
      <a:lvl7pPr marL="914400" algn="l" rtl="0" eaLnBrk="1" fontAlgn="base" hangingPunct="1">
        <a:spcBef>
          <a:spcPct val="0"/>
        </a:spcBef>
        <a:spcAft>
          <a:spcPct val="0"/>
        </a:spcAft>
        <a:defRPr sz="4400">
          <a:solidFill>
            <a:srgbClr val="990000"/>
          </a:solidFill>
          <a:latin typeface="Times New Roman" pitchFamily="18" charset="0"/>
        </a:defRPr>
      </a:lvl7pPr>
      <a:lvl8pPr marL="1371600" algn="l" rtl="0" eaLnBrk="1" fontAlgn="base" hangingPunct="1">
        <a:spcBef>
          <a:spcPct val="0"/>
        </a:spcBef>
        <a:spcAft>
          <a:spcPct val="0"/>
        </a:spcAft>
        <a:defRPr sz="4400">
          <a:solidFill>
            <a:srgbClr val="990000"/>
          </a:solidFill>
          <a:latin typeface="Times New Roman" pitchFamily="18" charset="0"/>
        </a:defRPr>
      </a:lvl8pPr>
      <a:lvl9pPr marL="1828800" algn="l" rtl="0" eaLnBrk="1" fontAlgn="base" hangingPunct="1">
        <a:spcBef>
          <a:spcPct val="0"/>
        </a:spcBef>
        <a:spcAft>
          <a:spcPct val="0"/>
        </a:spcAft>
        <a:defRPr sz="4400">
          <a:solidFill>
            <a:srgbClr val="990000"/>
          </a:solidFill>
          <a:latin typeface="Times New Roman" pitchFamily="18" charset="0"/>
        </a:defRPr>
      </a:lvl9pPr>
    </p:titleStyle>
    <p:bodyStyle>
      <a:lvl1pPr marL="342900" indent="-342900" algn="l" rtl="0" eaLnBrk="1" fontAlgn="base" hangingPunct="1">
        <a:spcBef>
          <a:spcPct val="20000"/>
        </a:spcBef>
        <a:spcAft>
          <a:spcPct val="0"/>
        </a:spcAft>
        <a:buChar char="•"/>
        <a:defRPr sz="2400">
          <a:solidFill>
            <a:schemeClr val="accent2"/>
          </a:solidFill>
          <a:latin typeface="+mj-lt"/>
          <a:ea typeface="+mn-ea"/>
          <a:cs typeface="+mn-cs"/>
        </a:defRPr>
      </a:lvl1pPr>
      <a:lvl2pPr marL="742950" indent="-285750" algn="l" rtl="0" eaLnBrk="1" fontAlgn="base" hangingPunct="1">
        <a:spcBef>
          <a:spcPct val="20000"/>
        </a:spcBef>
        <a:spcAft>
          <a:spcPct val="0"/>
        </a:spcAft>
        <a:buChar char="–"/>
        <a:defRPr sz="2000">
          <a:solidFill>
            <a:schemeClr val="accent2"/>
          </a:solidFill>
          <a:latin typeface="+mj-lt"/>
        </a:defRPr>
      </a:lvl2pPr>
      <a:lvl3pPr marL="1143000" indent="-228600" algn="l" rtl="0" eaLnBrk="1" fontAlgn="base" hangingPunct="1">
        <a:spcBef>
          <a:spcPct val="20000"/>
        </a:spcBef>
        <a:spcAft>
          <a:spcPct val="0"/>
        </a:spcAft>
        <a:buChar char="•"/>
        <a:defRPr>
          <a:solidFill>
            <a:schemeClr val="accent2"/>
          </a:solidFill>
          <a:latin typeface="+mj-lt"/>
        </a:defRPr>
      </a:lvl3pPr>
      <a:lvl4pPr marL="1600200" indent="-228600" algn="l" rtl="0" eaLnBrk="1" fontAlgn="base" hangingPunct="1">
        <a:spcBef>
          <a:spcPct val="20000"/>
        </a:spcBef>
        <a:spcAft>
          <a:spcPct val="0"/>
        </a:spcAft>
        <a:buChar char="–"/>
        <a:defRPr sz="1600">
          <a:solidFill>
            <a:schemeClr val="accent2"/>
          </a:solidFill>
          <a:latin typeface="+mj-lt"/>
        </a:defRPr>
      </a:lvl4pPr>
      <a:lvl5pPr marL="2057400" indent="-228600" algn="l" rtl="0" eaLnBrk="1" fontAlgn="base" hangingPunct="1">
        <a:spcBef>
          <a:spcPct val="20000"/>
        </a:spcBef>
        <a:spcAft>
          <a:spcPct val="0"/>
        </a:spcAft>
        <a:buChar char="»"/>
        <a:defRPr sz="1600">
          <a:solidFill>
            <a:schemeClr val="accent2"/>
          </a:solidFill>
          <a:latin typeface="+mj-lt"/>
        </a:defRPr>
      </a:lvl5pPr>
      <a:lvl6pPr marL="2514600" indent="-228600" algn="l" rtl="0" eaLnBrk="1" fontAlgn="base" hangingPunct="1">
        <a:spcBef>
          <a:spcPct val="20000"/>
        </a:spcBef>
        <a:spcAft>
          <a:spcPct val="0"/>
        </a:spcAft>
        <a:buChar char="»"/>
        <a:defRPr sz="1600">
          <a:solidFill>
            <a:srgbClr val="990000"/>
          </a:solidFill>
          <a:latin typeface="+mn-lt"/>
        </a:defRPr>
      </a:lvl6pPr>
      <a:lvl7pPr marL="2971800" indent="-228600" algn="l" rtl="0" eaLnBrk="1" fontAlgn="base" hangingPunct="1">
        <a:spcBef>
          <a:spcPct val="20000"/>
        </a:spcBef>
        <a:spcAft>
          <a:spcPct val="0"/>
        </a:spcAft>
        <a:buChar char="»"/>
        <a:defRPr sz="1600">
          <a:solidFill>
            <a:srgbClr val="990000"/>
          </a:solidFill>
          <a:latin typeface="+mn-lt"/>
        </a:defRPr>
      </a:lvl7pPr>
      <a:lvl8pPr marL="3429000" indent="-228600" algn="l" rtl="0" eaLnBrk="1" fontAlgn="base" hangingPunct="1">
        <a:spcBef>
          <a:spcPct val="20000"/>
        </a:spcBef>
        <a:spcAft>
          <a:spcPct val="0"/>
        </a:spcAft>
        <a:buChar char="»"/>
        <a:defRPr sz="1600">
          <a:solidFill>
            <a:srgbClr val="990000"/>
          </a:solidFill>
          <a:latin typeface="+mn-lt"/>
        </a:defRPr>
      </a:lvl8pPr>
      <a:lvl9pPr marL="3886200" indent="-228600" algn="l" rtl="0" eaLnBrk="1" fontAlgn="base" hangingPunct="1">
        <a:spcBef>
          <a:spcPct val="20000"/>
        </a:spcBef>
        <a:spcAft>
          <a:spcPct val="0"/>
        </a:spcAft>
        <a:buChar char="»"/>
        <a:defRPr sz="1600">
          <a:solidFill>
            <a:srgbClr val="99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 Peter</a:t>
            </a:r>
            <a:endParaRPr lang="en-US" dirty="0"/>
          </a:p>
        </p:txBody>
      </p:sp>
      <p:sp>
        <p:nvSpPr>
          <p:cNvPr id="3" name="Subtitle 2"/>
          <p:cNvSpPr>
            <a:spLocks noGrp="1"/>
          </p:cNvSpPr>
          <p:nvPr>
            <p:ph type="subTitle" idx="1"/>
          </p:nvPr>
        </p:nvSpPr>
        <p:spPr/>
        <p:txBody>
          <a:bodyPr/>
          <a:lstStyle/>
          <a:p>
            <a:r>
              <a:rPr lang="en-US" dirty="0" smtClean="0"/>
              <a:t>Lesson 5</a:t>
            </a:r>
            <a:endParaRPr lang="en-US" dirty="0"/>
          </a:p>
        </p:txBody>
      </p:sp>
    </p:spTree>
    <p:extLst>
      <p:ext uri="{BB962C8B-B14F-4D97-AF65-F5344CB8AC3E}">
        <p14:creationId xmlns:p14="http://schemas.microsoft.com/office/powerpoint/2010/main" val="135452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not be conformed to the former lusts….</a:t>
            </a:r>
            <a:endParaRPr lang="en-US" dirty="0"/>
          </a:p>
        </p:txBody>
      </p:sp>
      <p:sp>
        <p:nvSpPr>
          <p:cNvPr id="3" name="Content Placeholder 2"/>
          <p:cNvSpPr>
            <a:spLocks noGrp="1"/>
          </p:cNvSpPr>
          <p:nvPr>
            <p:ph idx="1"/>
          </p:nvPr>
        </p:nvSpPr>
        <p:spPr/>
        <p:txBody>
          <a:bodyPr/>
          <a:lstStyle/>
          <a:p>
            <a:r>
              <a:rPr lang="en-US" b="1" dirty="0" smtClean="0"/>
              <a:t>I Peter   </a:t>
            </a:r>
            <a:r>
              <a:rPr lang="en-US" dirty="0" smtClean="0"/>
              <a:t>Their former lusts were the things they did before their salvation, things other Gentiles were doing and they were slandered for NOT doing</a:t>
            </a:r>
          </a:p>
          <a:p>
            <a:r>
              <a:rPr lang="en-US" dirty="0" smtClean="0"/>
              <a:t>Passions of the flesh/fleshly lusts</a:t>
            </a:r>
          </a:p>
          <a:p>
            <a:r>
              <a:rPr lang="en-US" dirty="0" smtClean="0"/>
              <a:t>Things that war against the soul</a:t>
            </a:r>
          </a:p>
          <a:p>
            <a:r>
              <a:rPr lang="en-US" dirty="0" smtClean="0"/>
              <a:t>Sensuality, drunkenness, abominable behavior….</a:t>
            </a:r>
          </a:p>
          <a:p>
            <a:r>
              <a:rPr lang="en-US" dirty="0" smtClean="0"/>
              <a:t>“Conformed”- </a:t>
            </a:r>
            <a:r>
              <a:rPr lang="en-US" dirty="0" err="1" smtClean="0"/>
              <a:t>suschematizo</a:t>
            </a:r>
            <a:r>
              <a:rPr lang="en-US" dirty="0" smtClean="0"/>
              <a:t>: having outward shape, conform to; assuming a similar outward form by following the same pattern to conform oneself (mind, character) to another’s pattern.</a:t>
            </a:r>
            <a:endParaRPr lang="en-US" dirty="0"/>
          </a:p>
        </p:txBody>
      </p:sp>
    </p:spTree>
    <p:extLst>
      <p:ext uri="{BB962C8B-B14F-4D97-AF65-F5344CB8AC3E}">
        <p14:creationId xmlns:p14="http://schemas.microsoft.com/office/powerpoint/2010/main" val="17550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a:t>
            </a:r>
            <a:endParaRPr lang="en-US" dirty="0"/>
          </a:p>
        </p:txBody>
      </p:sp>
      <p:sp>
        <p:nvSpPr>
          <p:cNvPr id="3" name="Content Placeholder 2"/>
          <p:cNvSpPr>
            <a:spLocks noGrp="1"/>
          </p:cNvSpPr>
          <p:nvPr>
            <p:ph idx="1"/>
          </p:nvPr>
        </p:nvSpPr>
        <p:spPr/>
        <p:txBody>
          <a:bodyPr/>
          <a:lstStyle/>
          <a:p>
            <a:r>
              <a:rPr lang="en-US" dirty="0" smtClean="0"/>
              <a:t>Gird your minds for action!</a:t>
            </a:r>
          </a:p>
          <a:p>
            <a:r>
              <a:rPr lang="en-US" dirty="0" smtClean="0"/>
              <a:t>Keep sober in spirit!</a:t>
            </a:r>
          </a:p>
          <a:p>
            <a:r>
              <a:rPr lang="en-US" dirty="0" smtClean="0"/>
              <a:t>Fix your hope completely on the grace to be brought to you at the revelation of Jesus Christ</a:t>
            </a:r>
          </a:p>
          <a:p>
            <a:r>
              <a:rPr lang="en-US" dirty="0" smtClean="0"/>
              <a:t>If you do those things, you WON’T be conformed to your former lusts</a:t>
            </a:r>
          </a:p>
          <a:p>
            <a:r>
              <a:rPr lang="en-US" b="1" dirty="0" smtClean="0"/>
              <a:t>Col. 3:5-8 </a:t>
            </a:r>
          </a:p>
          <a:p>
            <a:r>
              <a:rPr lang="en-US" dirty="0" smtClean="0"/>
              <a:t>Consider……</a:t>
            </a:r>
          </a:p>
          <a:p>
            <a:r>
              <a:rPr lang="en-US" dirty="0" smtClean="0"/>
              <a:t>Put aside…..</a:t>
            </a:r>
          </a:p>
          <a:p>
            <a:r>
              <a:rPr lang="en-US" dirty="0" smtClean="0"/>
              <a:t>This is all part of the sanctification process, the present tense of salvation.</a:t>
            </a:r>
            <a:endParaRPr lang="en-US" dirty="0"/>
          </a:p>
        </p:txBody>
      </p:sp>
    </p:spTree>
    <p:extLst>
      <p:ext uri="{BB962C8B-B14F-4D97-AF65-F5344CB8AC3E}">
        <p14:creationId xmlns:p14="http://schemas.microsoft.com/office/powerpoint/2010/main" val="69213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holy because God is holy</a:t>
            </a:r>
            <a:endParaRPr lang="en-US" dirty="0"/>
          </a:p>
        </p:txBody>
      </p:sp>
      <p:sp>
        <p:nvSpPr>
          <p:cNvPr id="3" name="Content Placeholder 2"/>
          <p:cNvSpPr>
            <a:spLocks noGrp="1"/>
          </p:cNvSpPr>
          <p:nvPr>
            <p:ph idx="1"/>
          </p:nvPr>
        </p:nvSpPr>
        <p:spPr/>
        <p:txBody>
          <a:bodyPr/>
          <a:lstStyle/>
          <a:p>
            <a:r>
              <a:rPr lang="en-US" dirty="0" smtClean="0"/>
              <a:t>“The fearless professor is defenseless, and Satan takes him captive at his will; the desponding professor has no heart to avail himself of his advantages, and is easily brought to surrender.” Matt. Henry</a:t>
            </a:r>
          </a:p>
          <a:p>
            <a:r>
              <a:rPr lang="en-US" dirty="0" smtClean="0"/>
              <a:t>Fearless and desponding have not been transformed</a:t>
            </a:r>
          </a:p>
          <a:p>
            <a:r>
              <a:rPr lang="en-US" dirty="0" smtClean="0"/>
              <a:t>Holiness and sanctification are opposite of being conformed to this world</a:t>
            </a:r>
          </a:p>
          <a:p>
            <a:r>
              <a:rPr lang="en-US" dirty="0" smtClean="0"/>
              <a:t>TRIALS help to transform us and make us mature</a:t>
            </a:r>
          </a:p>
          <a:p>
            <a:pPr marL="0" indent="0">
              <a:buNone/>
            </a:pPr>
            <a:endParaRPr lang="en-US" dirty="0"/>
          </a:p>
        </p:txBody>
      </p:sp>
    </p:spTree>
    <p:extLst>
      <p:ext uri="{BB962C8B-B14F-4D97-AF65-F5344CB8AC3E}">
        <p14:creationId xmlns:p14="http://schemas.microsoft.com/office/powerpoint/2010/main" val="234242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 yourselves in fear…</a:t>
            </a:r>
            <a:endParaRPr lang="en-US" dirty="0"/>
          </a:p>
        </p:txBody>
      </p:sp>
      <p:sp>
        <p:nvSpPr>
          <p:cNvPr id="3" name="Content Placeholder 2"/>
          <p:cNvSpPr>
            <a:spLocks noGrp="1"/>
          </p:cNvSpPr>
          <p:nvPr>
            <p:ph idx="1"/>
          </p:nvPr>
        </p:nvSpPr>
        <p:spPr/>
        <p:txBody>
          <a:bodyPr/>
          <a:lstStyle/>
          <a:p>
            <a:r>
              <a:rPr lang="en-US" b="1" dirty="0" smtClean="0"/>
              <a:t>I Pet. 1:17 </a:t>
            </a:r>
            <a:r>
              <a:rPr lang="en-US" dirty="0" smtClean="0"/>
              <a:t>If a person calls God his Father, then he should act like his Father acts!!!</a:t>
            </a:r>
          </a:p>
          <a:p>
            <a:r>
              <a:rPr lang="en-US" b="1" dirty="0" smtClean="0"/>
              <a:t>2 Cor. 5:10; Rom. 14; 2 Tim. 4 </a:t>
            </a:r>
            <a:r>
              <a:rPr lang="en-US" dirty="0" smtClean="0"/>
              <a:t>We will </a:t>
            </a:r>
            <a:r>
              <a:rPr lang="en-US" smtClean="0"/>
              <a:t>be judged </a:t>
            </a:r>
            <a:r>
              <a:rPr lang="en-US" dirty="0" smtClean="0"/>
              <a:t>by God for how we lived while here on earth.</a:t>
            </a:r>
          </a:p>
          <a:p>
            <a:r>
              <a:rPr lang="en-US" b="1" dirty="0" smtClean="0"/>
              <a:t>I Pet. 1:19 </a:t>
            </a:r>
            <a:r>
              <a:rPr lang="en-US" dirty="0" smtClean="0"/>
              <a:t>Christ’s blood bought my redemption!!!</a:t>
            </a:r>
          </a:p>
          <a:p>
            <a:r>
              <a:rPr lang="en-US" b="1" dirty="0" smtClean="0"/>
              <a:t>Heb. 2:14 </a:t>
            </a:r>
            <a:r>
              <a:rPr lang="en-US" dirty="0" smtClean="0"/>
              <a:t>Jesus rendered Satan powerless by redeeming me</a:t>
            </a:r>
          </a:p>
          <a:p>
            <a:r>
              <a:rPr lang="en-US" b="1" dirty="0" smtClean="0"/>
              <a:t>Heb. 10:4-5 </a:t>
            </a:r>
            <a:r>
              <a:rPr lang="en-US" dirty="0" smtClean="0"/>
              <a:t>Forgiveness of sin is only because of the cross; not because of the blood of bulls or goats</a:t>
            </a:r>
          </a:p>
          <a:p>
            <a:r>
              <a:rPr lang="en-US" dirty="0" smtClean="0"/>
              <a:t>Christians </a:t>
            </a:r>
            <a:r>
              <a:rPr lang="en-US" b="1" dirty="0" smtClean="0"/>
              <a:t>can’t</a:t>
            </a:r>
            <a:r>
              <a:rPr lang="en-US" dirty="0" smtClean="0"/>
              <a:t> continue to live in sin because they have been redeemed from it!</a:t>
            </a:r>
          </a:p>
          <a:p>
            <a:r>
              <a:rPr lang="en-US" dirty="0" smtClean="0"/>
              <a:t>Our faith and hope can rest in nothing less than Jesus’ blood and righteousness.</a:t>
            </a:r>
            <a:endParaRPr lang="en-US" dirty="0"/>
          </a:p>
        </p:txBody>
      </p:sp>
    </p:spTree>
    <p:extLst>
      <p:ext uri="{BB962C8B-B14F-4D97-AF65-F5344CB8AC3E}">
        <p14:creationId xmlns:p14="http://schemas.microsoft.com/office/powerpoint/2010/main" val="290554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r>
              <a:rPr lang="en-US" dirty="0" smtClean="0"/>
              <a:t>Recipients:</a:t>
            </a:r>
          </a:p>
          <a:p>
            <a:r>
              <a:rPr lang="en-US" dirty="0" smtClean="0"/>
              <a:t> Reside as aliens</a:t>
            </a:r>
          </a:p>
          <a:p>
            <a:r>
              <a:rPr lang="en-US" dirty="0" smtClean="0"/>
              <a:t>Chosen by God</a:t>
            </a:r>
          </a:p>
          <a:p>
            <a:r>
              <a:rPr lang="en-US" dirty="0" smtClean="0"/>
              <a:t>Sanctified by the Holy Spirit</a:t>
            </a:r>
          </a:p>
          <a:p>
            <a:r>
              <a:rPr lang="en-US" dirty="0" smtClean="0"/>
              <a:t>Sprinkled with Christ’s blood</a:t>
            </a:r>
          </a:p>
          <a:p>
            <a:r>
              <a:rPr lang="en-US" dirty="0" smtClean="0"/>
              <a:t>Chosen to obey</a:t>
            </a:r>
          </a:p>
          <a:p>
            <a:r>
              <a:rPr lang="en-US" dirty="0" smtClean="0"/>
              <a:t>Protected by God’s power</a:t>
            </a:r>
          </a:p>
          <a:p>
            <a:pPr marL="0" indent="0">
              <a:buNone/>
            </a:pPr>
            <a:r>
              <a:rPr lang="en-US" dirty="0" smtClean="0"/>
              <a:t>Where ARE Pontus, Galatia, Cappadocia, Asia, and Bithynia?</a:t>
            </a:r>
          </a:p>
          <a:p>
            <a:endParaRPr lang="en-US" dirty="0"/>
          </a:p>
        </p:txBody>
      </p:sp>
    </p:spTree>
    <p:extLst>
      <p:ext uri="{BB962C8B-B14F-4D97-AF65-F5344CB8AC3E}">
        <p14:creationId xmlns:p14="http://schemas.microsoft.com/office/powerpoint/2010/main" val="1371100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781301" y="571501"/>
            <a:ext cx="5029198" cy="61722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33336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Prepare your minds for action</a:t>
            </a:r>
            <a:endParaRPr lang="en-US" dirty="0"/>
          </a:p>
        </p:txBody>
      </p:sp>
      <p:sp>
        <p:nvSpPr>
          <p:cNvPr id="3" name="Content Placeholder 2"/>
          <p:cNvSpPr>
            <a:spLocks noGrp="1"/>
          </p:cNvSpPr>
          <p:nvPr>
            <p:ph idx="1"/>
          </p:nvPr>
        </p:nvSpPr>
        <p:spPr/>
        <p:txBody>
          <a:bodyPr/>
          <a:lstStyle/>
          <a:p>
            <a:r>
              <a:rPr lang="en-US" dirty="0" smtClean="0"/>
              <a:t>“Gird the loins of your mind”</a:t>
            </a:r>
          </a:p>
          <a:p>
            <a:r>
              <a:rPr lang="en-US" b="1" dirty="0" smtClean="0"/>
              <a:t>I Kings 18  </a:t>
            </a:r>
            <a:r>
              <a:rPr lang="en-US" dirty="0" smtClean="0"/>
              <a:t>Elijah’s mind was prepared for action before his body was</a:t>
            </a:r>
          </a:p>
          <a:p>
            <a:r>
              <a:rPr lang="en-US" b="1" dirty="0" smtClean="0"/>
              <a:t>I Kings 18:45 </a:t>
            </a:r>
            <a:r>
              <a:rPr lang="en-US" dirty="0" smtClean="0"/>
              <a:t>Elijah outran Ahab who RODE to </a:t>
            </a:r>
            <a:r>
              <a:rPr lang="en-US" dirty="0" err="1" smtClean="0"/>
              <a:t>Jezreel</a:t>
            </a:r>
            <a:r>
              <a:rPr lang="en-US" dirty="0" smtClean="0"/>
              <a:t>! The hand of the Lord was on him vs. 46</a:t>
            </a:r>
          </a:p>
          <a:p>
            <a:r>
              <a:rPr lang="en-US" b="1" dirty="0" smtClean="0"/>
              <a:t>Jeremiah 1:5-6</a:t>
            </a:r>
            <a:r>
              <a:rPr lang="en-US" dirty="0" smtClean="0"/>
              <a:t> Jeremiah’s thoughts were on himself, but God used him to speak to Israel</a:t>
            </a:r>
          </a:p>
          <a:p>
            <a:r>
              <a:rPr lang="en-US" b="1" dirty="0" smtClean="0"/>
              <a:t>Job 38:3; 40:7  </a:t>
            </a:r>
            <a:r>
              <a:rPr lang="en-US" dirty="0" smtClean="0"/>
              <a:t>“Gird up your loins </a:t>
            </a:r>
            <a:r>
              <a:rPr lang="en-US" b="1" i="1" dirty="0" smtClean="0"/>
              <a:t>like a man</a:t>
            </a:r>
            <a:r>
              <a:rPr lang="en-US" dirty="0" smtClean="0"/>
              <a:t>; I will ask YOU, and YOU instruct ME!!!”</a:t>
            </a:r>
          </a:p>
          <a:p>
            <a:r>
              <a:rPr lang="en-US" b="1" dirty="0" smtClean="0"/>
              <a:t>Eph. 6 </a:t>
            </a:r>
            <a:r>
              <a:rPr lang="en-US" dirty="0" smtClean="0"/>
              <a:t>Christians prepare their minds with the truth of God’s Word for spiritual warfare</a:t>
            </a:r>
          </a:p>
          <a:p>
            <a:r>
              <a:rPr lang="en-US" b="1" dirty="0" smtClean="0"/>
              <a:t>I Pet.1 </a:t>
            </a:r>
            <a:r>
              <a:rPr lang="en-US" dirty="0" smtClean="0"/>
              <a:t>Christians’ minds prepared for proper action</a:t>
            </a:r>
            <a:endParaRPr lang="en-US" dirty="0"/>
          </a:p>
        </p:txBody>
      </p:sp>
    </p:spTree>
    <p:extLst>
      <p:ext uri="{BB962C8B-B14F-4D97-AF65-F5344CB8AC3E}">
        <p14:creationId xmlns:p14="http://schemas.microsoft.com/office/powerpoint/2010/main" val="29307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Minds</a:t>
            </a:r>
            <a:endParaRPr lang="en-US" dirty="0"/>
          </a:p>
        </p:txBody>
      </p:sp>
      <p:sp>
        <p:nvSpPr>
          <p:cNvPr id="3" name="Content Placeholder 2"/>
          <p:cNvSpPr>
            <a:spLocks noGrp="1"/>
          </p:cNvSpPr>
          <p:nvPr>
            <p:ph idx="1"/>
          </p:nvPr>
        </p:nvSpPr>
        <p:spPr/>
        <p:txBody>
          <a:bodyPr/>
          <a:lstStyle/>
          <a:p>
            <a:r>
              <a:rPr lang="en-US" b="1" dirty="0" smtClean="0"/>
              <a:t>Rom. 12:2 </a:t>
            </a:r>
            <a:r>
              <a:rPr lang="en-US" dirty="0" smtClean="0"/>
              <a:t>Minds are renewed in the Word of God and recognize false teaching</a:t>
            </a:r>
          </a:p>
          <a:p>
            <a:r>
              <a:rPr lang="en-US" b="1" dirty="0" smtClean="0"/>
              <a:t>Opposite:</a:t>
            </a:r>
            <a:r>
              <a:rPr lang="en-US" dirty="0" smtClean="0"/>
              <a:t> Conformed to the world; not transformed</a:t>
            </a:r>
          </a:p>
          <a:p>
            <a:r>
              <a:rPr lang="en-US" b="1" dirty="0" smtClean="0"/>
              <a:t>Heb. 5 </a:t>
            </a:r>
            <a:r>
              <a:rPr lang="en-US" dirty="0" smtClean="0"/>
              <a:t>Accustomed to the Word of God: Meat</a:t>
            </a:r>
          </a:p>
          <a:p>
            <a:r>
              <a:rPr lang="en-US" b="1" dirty="0" smtClean="0"/>
              <a:t>Opposite:</a:t>
            </a:r>
            <a:r>
              <a:rPr lang="en-US" dirty="0" smtClean="0"/>
              <a:t> Dull of hearing and immature</a:t>
            </a:r>
          </a:p>
          <a:p>
            <a:r>
              <a:rPr lang="en-US" b="1" dirty="0" smtClean="0"/>
              <a:t>Heb. 6 </a:t>
            </a:r>
            <a:r>
              <a:rPr lang="en-US" dirty="0" smtClean="0"/>
              <a:t>Inherit the promises by being imitators of those who through faith and patience realize the full assurance of hope until the end</a:t>
            </a:r>
          </a:p>
          <a:p>
            <a:r>
              <a:rPr lang="en-US" b="1" dirty="0" smtClean="0"/>
              <a:t>Opposite:</a:t>
            </a:r>
            <a:r>
              <a:rPr lang="en-US" dirty="0" smtClean="0"/>
              <a:t> Sluggish, instead of assured</a:t>
            </a:r>
          </a:p>
          <a:p>
            <a:r>
              <a:rPr lang="en-US" b="1" dirty="0" smtClean="0"/>
              <a:t>Phil 4</a:t>
            </a:r>
            <a:r>
              <a:rPr lang="en-US" dirty="0" smtClean="0"/>
              <a:t> Peaceful, and think on right things</a:t>
            </a:r>
          </a:p>
          <a:p>
            <a:r>
              <a:rPr lang="en-US" b="1" dirty="0" smtClean="0"/>
              <a:t>Opposite:</a:t>
            </a:r>
            <a:r>
              <a:rPr lang="en-US" dirty="0" smtClean="0"/>
              <a:t> Anxious instead of peaceful, doesn’t pray about everything, not thankful</a:t>
            </a:r>
          </a:p>
          <a:p>
            <a:endParaRPr lang="en-US" dirty="0"/>
          </a:p>
        </p:txBody>
      </p:sp>
    </p:spTree>
    <p:extLst>
      <p:ext uri="{BB962C8B-B14F-4D97-AF65-F5344CB8AC3E}">
        <p14:creationId xmlns:p14="http://schemas.microsoft.com/office/powerpoint/2010/main" val="53966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Prepare Your Minds: How?</a:t>
            </a:r>
            <a:endParaRPr lang="en-US" dirty="0"/>
          </a:p>
        </p:txBody>
      </p:sp>
      <p:sp>
        <p:nvSpPr>
          <p:cNvPr id="3" name="Content Placeholder 2"/>
          <p:cNvSpPr>
            <a:spLocks noGrp="1"/>
          </p:cNvSpPr>
          <p:nvPr>
            <p:ph idx="1"/>
          </p:nvPr>
        </p:nvSpPr>
        <p:spPr/>
        <p:txBody>
          <a:bodyPr/>
          <a:lstStyle/>
          <a:p>
            <a:r>
              <a:rPr lang="en-US" b="1" dirty="0" smtClean="0"/>
              <a:t>Phil. 4:8 </a:t>
            </a:r>
            <a:r>
              <a:rPr lang="en-US" dirty="0" smtClean="0"/>
              <a:t>Think on things that are true, honorable….</a:t>
            </a:r>
          </a:p>
          <a:p>
            <a:r>
              <a:rPr lang="en-US" b="1" dirty="0" smtClean="0"/>
              <a:t>Rom. 12:2 </a:t>
            </a:r>
            <a:r>
              <a:rPr lang="en-US" dirty="0" smtClean="0"/>
              <a:t>Regular intake of the Word of God renews your mind by putting God’s thoughts into our minds, rather than the world’s: eternal perspective</a:t>
            </a:r>
          </a:p>
          <a:p>
            <a:r>
              <a:rPr lang="en-US" dirty="0" smtClean="0"/>
              <a:t>Knowing and doing God’s will is a result of that “mind renewal”</a:t>
            </a:r>
          </a:p>
          <a:p>
            <a:r>
              <a:rPr lang="en-US" b="1" dirty="0" smtClean="0"/>
              <a:t>Heb. 5:4 </a:t>
            </a:r>
            <a:r>
              <a:rPr lang="en-US" dirty="0" smtClean="0"/>
              <a:t>PRACTICE training your senses to discern good and evil; eat solid food = maturity, peace and security</a:t>
            </a:r>
          </a:p>
          <a:p>
            <a:r>
              <a:rPr lang="en-US" b="1" dirty="0" smtClean="0"/>
              <a:t>2 Cor. 10:5 </a:t>
            </a:r>
            <a:r>
              <a:rPr lang="en-US" dirty="0" smtClean="0"/>
              <a:t>Take every thought captive</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7836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“Captive”</a:t>
            </a:r>
            <a:endParaRPr lang="en-US" dirty="0"/>
          </a:p>
        </p:txBody>
      </p:sp>
      <p:sp>
        <p:nvSpPr>
          <p:cNvPr id="3" name="Content Placeholder 2"/>
          <p:cNvSpPr>
            <a:spLocks noGrp="1"/>
          </p:cNvSpPr>
          <p:nvPr>
            <p:ph idx="1"/>
          </p:nvPr>
        </p:nvSpPr>
        <p:spPr/>
        <p:txBody>
          <a:bodyPr/>
          <a:lstStyle/>
          <a:p>
            <a:r>
              <a:rPr lang="en-US" dirty="0" err="1" smtClean="0"/>
              <a:t>Aichmalotizo</a:t>
            </a:r>
            <a:r>
              <a:rPr lang="en-US" dirty="0" smtClean="0"/>
              <a:t>: subdue, ensnare, bring under control, bring into subjection.</a:t>
            </a:r>
          </a:p>
          <a:p>
            <a:r>
              <a:rPr lang="en-US" dirty="0" smtClean="0"/>
              <a:t> Only used 4 times in Scripture.</a:t>
            </a:r>
          </a:p>
          <a:p>
            <a:r>
              <a:rPr lang="en-US" b="1" dirty="0" smtClean="0"/>
              <a:t>2 Tim. 3:6 </a:t>
            </a:r>
            <a:r>
              <a:rPr lang="en-US" dirty="0" smtClean="0"/>
              <a:t>…weak women weighed down with sins, lead on by various impulses are </a:t>
            </a:r>
            <a:r>
              <a:rPr lang="en-US" b="1" i="1" dirty="0" smtClean="0"/>
              <a:t>captivated</a:t>
            </a:r>
            <a:r>
              <a:rPr lang="en-US" dirty="0" smtClean="0"/>
              <a:t> by wicked men</a:t>
            </a:r>
          </a:p>
          <a:p>
            <a:r>
              <a:rPr lang="en-US" b="1" dirty="0" smtClean="0"/>
              <a:t>Luke 21:24  </a:t>
            </a:r>
            <a:r>
              <a:rPr lang="en-US" dirty="0" smtClean="0"/>
              <a:t>Desolation of Jerusalem. Israel is led </a:t>
            </a:r>
            <a:r>
              <a:rPr lang="en-US" b="1" i="1" dirty="0" smtClean="0"/>
              <a:t>captive</a:t>
            </a:r>
            <a:r>
              <a:rPr lang="en-US" dirty="0" smtClean="0"/>
              <a:t> into all nations</a:t>
            </a:r>
          </a:p>
          <a:p>
            <a:r>
              <a:rPr lang="en-US" b="1" dirty="0" smtClean="0"/>
              <a:t>Rom. 7:23 </a:t>
            </a:r>
            <a:r>
              <a:rPr lang="en-US" dirty="0" smtClean="0"/>
              <a:t>But I see a different law in the members of my body, waging war against the law of my mind making me a </a:t>
            </a:r>
            <a:r>
              <a:rPr lang="en-US" b="1" i="1" dirty="0" smtClean="0"/>
              <a:t>prisoner</a:t>
            </a:r>
            <a:r>
              <a:rPr lang="en-US" dirty="0" smtClean="0"/>
              <a:t> of the law of sin which is in my members</a:t>
            </a:r>
          </a:p>
          <a:p>
            <a:endParaRPr lang="en-US" dirty="0"/>
          </a:p>
        </p:txBody>
      </p:sp>
    </p:spTree>
    <p:extLst>
      <p:ext uri="{BB962C8B-B14F-4D97-AF65-F5344CB8AC3E}">
        <p14:creationId xmlns:p14="http://schemas.microsoft.com/office/powerpoint/2010/main" val="136286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Sober in Spirit</a:t>
            </a:r>
            <a:endParaRPr lang="en-US" dirty="0"/>
          </a:p>
        </p:txBody>
      </p:sp>
      <p:sp>
        <p:nvSpPr>
          <p:cNvPr id="3" name="Content Placeholder 2"/>
          <p:cNvSpPr>
            <a:spLocks noGrp="1"/>
          </p:cNvSpPr>
          <p:nvPr>
            <p:ph idx="1"/>
          </p:nvPr>
        </p:nvSpPr>
        <p:spPr/>
        <p:txBody>
          <a:bodyPr/>
          <a:lstStyle/>
          <a:p>
            <a:r>
              <a:rPr lang="en-US" dirty="0" err="1" smtClean="0"/>
              <a:t>Nepho</a:t>
            </a:r>
            <a:r>
              <a:rPr lang="en-US" dirty="0" smtClean="0"/>
              <a:t>: properly, to be sober (not drunk), not intoxicated, free from illusion, free from the intoxicating influences of sin. Having presence of mind (clear judgment), enabling someone to be temperate (self-controlled); to have one’s wits about them which is the opposite of being irrational. </a:t>
            </a:r>
          </a:p>
          <a:p>
            <a:r>
              <a:rPr lang="en-US" b="1" dirty="0" smtClean="0"/>
              <a:t>John 14:1-3 </a:t>
            </a:r>
            <a:r>
              <a:rPr lang="en-US" dirty="0" smtClean="0"/>
              <a:t>Let not your heart be troubled. I go..</a:t>
            </a:r>
          </a:p>
          <a:p>
            <a:r>
              <a:rPr lang="en-US" b="1" dirty="0" smtClean="0"/>
              <a:t>Acts 1:9-11; Heb. 9:28; Matt. 24; Rev. 22</a:t>
            </a:r>
          </a:p>
          <a:p>
            <a:r>
              <a:rPr lang="en-US" b="1" dirty="0" smtClean="0"/>
              <a:t>Be sober:</a:t>
            </a:r>
            <a:r>
              <a:rPr lang="en-US" dirty="0" smtClean="0"/>
              <a:t> remember this life is temporary. Fix your eyes on Jesus who WILL return and His reward is with Him for those who diligently seek Him. His reward is eternal and will not perish.</a:t>
            </a:r>
            <a:endParaRPr lang="en-US" dirty="0"/>
          </a:p>
        </p:txBody>
      </p:sp>
    </p:spTree>
    <p:extLst>
      <p:ext uri="{BB962C8B-B14F-4D97-AF65-F5344CB8AC3E}">
        <p14:creationId xmlns:p14="http://schemas.microsoft.com/office/powerpoint/2010/main" val="427490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 your hope completely…..</a:t>
            </a:r>
            <a:endParaRPr lang="en-US" dirty="0"/>
          </a:p>
        </p:txBody>
      </p:sp>
      <p:sp>
        <p:nvSpPr>
          <p:cNvPr id="3" name="Content Placeholder 2"/>
          <p:cNvSpPr>
            <a:spLocks noGrp="1"/>
          </p:cNvSpPr>
          <p:nvPr>
            <p:ph idx="1"/>
          </p:nvPr>
        </p:nvSpPr>
        <p:spPr/>
        <p:txBody>
          <a:bodyPr/>
          <a:lstStyle/>
          <a:p>
            <a:r>
              <a:rPr lang="en-US" b="1" dirty="0" smtClean="0"/>
              <a:t>Hope:</a:t>
            </a:r>
            <a:r>
              <a:rPr lang="en-US" dirty="0" smtClean="0"/>
              <a:t> </a:t>
            </a:r>
            <a:r>
              <a:rPr lang="en-US" dirty="0" err="1" smtClean="0"/>
              <a:t>elpizo</a:t>
            </a:r>
            <a:r>
              <a:rPr lang="en-US" dirty="0" smtClean="0"/>
              <a:t> – expect, trust, actively waiting for God’s fulfillment about the faith He has in birthed through the power of His love. </a:t>
            </a:r>
          </a:p>
          <a:p>
            <a:r>
              <a:rPr lang="en-US" dirty="0" err="1" smtClean="0"/>
              <a:t>Zod</a:t>
            </a:r>
            <a:r>
              <a:rPr lang="en-US" dirty="0" smtClean="0"/>
              <a:t>: To hope in someone. Spoken of those who put their trust in God. To wait, expect, anticipate</a:t>
            </a:r>
          </a:p>
          <a:p>
            <a:r>
              <a:rPr lang="en-US" dirty="0" smtClean="0"/>
              <a:t>Ant.  To be utterly without a way, to despair, to be spiritless, dismayed</a:t>
            </a:r>
          </a:p>
          <a:p>
            <a:r>
              <a:rPr lang="en-US" b="1" dirty="0" smtClean="0"/>
              <a:t>2 Cor. 4 </a:t>
            </a:r>
            <a:r>
              <a:rPr lang="en-US" dirty="0" smtClean="0"/>
              <a:t>We do not lose heart. We look NOT at the things which are seen for they are temporal. We look at the things which are UNSEEN, for they are eternal. We desire the life of Jesus to be manifest in our body while we dwell on this earth.</a:t>
            </a:r>
            <a:endParaRPr lang="en-US" b="1" dirty="0"/>
          </a:p>
        </p:txBody>
      </p:sp>
    </p:spTree>
    <p:extLst>
      <p:ext uri="{BB962C8B-B14F-4D97-AF65-F5344CB8AC3E}">
        <p14:creationId xmlns:p14="http://schemas.microsoft.com/office/powerpoint/2010/main" val="209313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ll power point">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fall power point</Template>
  <TotalTime>98</TotalTime>
  <Words>1051</Words>
  <Application>Microsoft Office PowerPoint</Application>
  <PresentationFormat>On-screen Show (4:3)</PresentationFormat>
  <Paragraphs>81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fall power point</vt:lpstr>
      <vt:lpstr>I Peter</vt:lpstr>
      <vt:lpstr>Review</vt:lpstr>
      <vt:lpstr>Map</vt:lpstr>
      <vt:lpstr>Prepare your minds for action</vt:lpstr>
      <vt:lpstr>Our Minds</vt:lpstr>
      <vt:lpstr>Prepare Your Minds: How?</vt:lpstr>
      <vt:lpstr>“Captive”</vt:lpstr>
      <vt:lpstr>Keep Sober in Spirit</vt:lpstr>
      <vt:lpstr>Fix your hope completely…..</vt:lpstr>
      <vt:lpstr>Do not be conformed to the former lusts….</vt:lpstr>
      <vt:lpstr>How?</vt:lpstr>
      <vt:lpstr>Be holy because God is holy</vt:lpstr>
      <vt:lpstr>Conduct yourselves in fear…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Peter</dc:title>
  <dc:creator>Jenny Goins</dc:creator>
  <cp:lastModifiedBy>Jenny Goins</cp:lastModifiedBy>
  <cp:revision>30</cp:revision>
  <dcterms:created xsi:type="dcterms:W3CDTF">2018-09-26T13:50:01Z</dcterms:created>
  <dcterms:modified xsi:type="dcterms:W3CDTF">2018-09-26T15:28:31Z</dcterms:modified>
</cp:coreProperties>
</file>