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93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876800" y="2590800"/>
            <a:ext cx="4267200" cy="1295400"/>
          </a:xfrm>
        </p:spPr>
        <p:txBody>
          <a:bodyPr anchor="b" anchorCtr="0"/>
          <a:lstStyle>
            <a:lvl1pPr>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4876800" y="3810000"/>
            <a:ext cx="4267200" cy="533400"/>
          </a:xfrm>
        </p:spPr>
        <p:txBody>
          <a:bodyPr/>
          <a:lstStyle>
            <a:lvl1pPr marL="0" indent="0">
              <a:buFontTx/>
              <a:buNone/>
              <a:defRPr sz="1800" b="1">
                <a:solidFill>
                  <a:schemeClr val="accent2">
                    <a:lumMod val="50000"/>
                  </a:schemeClr>
                </a:solidFill>
              </a:defRPr>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fld id="{61DE819B-1B54-4A39-BF8B-D46CD79906C8}" type="datetimeFigureOut">
              <a:rPr lang="en-US" smtClean="0"/>
              <a:t>10/29/2014</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2AB8E606-34CC-4493-A206-C03D7B2088D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0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6670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6670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1DE819B-1B54-4A39-BF8B-D46CD79906C8}" type="datetimeFigureOut">
              <a:rPr lang="en-US" smtClean="0"/>
              <a:t>10/29/2014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AB8E606-34CC-4493-A206-C03D7B2088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1DE819B-1B54-4A39-BF8B-D46CD79906C8}" type="datetimeFigureOut">
              <a:rPr lang="en-US" smtClean="0"/>
              <a:t>10/29/2014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B8E606-34CC-4493-A206-C03D7B2088D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74638"/>
            <a:ext cx="1733550" cy="5851525"/>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52600" y="274638"/>
            <a:ext cx="5048250" cy="5851525"/>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61DE819B-1B54-4A39-BF8B-D46CD79906C8}" type="datetimeFigureOut">
              <a:rPr lang="en-US" smtClean="0"/>
              <a:t>10/29/2014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B8E606-34CC-4493-A206-C03D7B2088D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1DE819B-1B54-4A39-BF8B-D46CD79906C8}" type="datetimeFigureOut">
              <a:rPr lang="en-US" smtClean="0"/>
              <a:t>10/29/2014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B8E606-34CC-4493-A206-C03D7B2088D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61DE819B-1B54-4A39-BF8B-D46CD79906C8}" type="datetimeFigureOut">
              <a:rPr lang="en-US" smtClean="0"/>
              <a:t>10/29/2014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B8E606-34CC-4493-A206-C03D7B2088D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73392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23373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1DE819B-1B54-4A39-BF8B-D46CD79906C8}" type="datetimeFigureOut">
              <a:rPr lang="en-US" smtClean="0"/>
              <a:t>10/29/2014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B8E606-34CC-4493-A206-C03D7B2088D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219200"/>
            <a:ext cx="33147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1219200"/>
            <a:ext cx="33147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1DE819B-1B54-4A39-BF8B-D46CD79906C8}" type="datetimeFigureOut">
              <a:rPr lang="en-US" smtClean="0"/>
              <a:t>10/29/2014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AB8E606-34CC-4493-A206-C03D7B2088D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751012" y="1535113"/>
            <a:ext cx="35829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51012" y="2174875"/>
            <a:ext cx="35829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34000" y="1535113"/>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4000" y="2174875"/>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61DE819B-1B54-4A39-BF8B-D46CD79906C8}" type="datetimeFigureOut">
              <a:rPr lang="en-US" smtClean="0"/>
              <a:t>10/29/2014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AB8E606-34CC-4493-A206-C03D7B2088D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61DE819B-1B54-4A39-BF8B-D46CD79906C8}" type="datetimeFigureOut">
              <a:rPr lang="en-US" smtClean="0"/>
              <a:t>10/29/2014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AB8E606-34CC-4493-A206-C03D7B2088D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1DE819B-1B54-4A39-BF8B-D46CD79906C8}" type="datetimeFigureOut">
              <a:rPr lang="en-US" smtClean="0"/>
              <a:t>10/29/2014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AB8E606-34CC-4493-A206-C03D7B2088D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3050"/>
            <a:ext cx="25908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434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752600" y="1435100"/>
            <a:ext cx="25908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1DE819B-1B54-4A39-BF8B-D46CD79906C8}" type="datetimeFigureOut">
              <a:rPr lang="en-US" smtClean="0"/>
              <a:t>10/29/2014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AB8E606-34CC-4493-A206-C03D7B2088D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274638"/>
            <a:ext cx="69342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752600" y="1143000"/>
            <a:ext cx="6934200" cy="4983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1DE819B-1B54-4A39-BF8B-D46CD79906C8}" type="datetimeFigureOut">
              <a:rPr lang="en-US" smtClean="0"/>
              <a:t>10/29/2014</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AB8E606-34CC-4493-A206-C03D7B2088D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400">
          <a:solidFill>
            <a:schemeClr val="accent2"/>
          </a:solidFill>
          <a:latin typeface="+mj-lt"/>
          <a:ea typeface="+mj-ea"/>
          <a:cs typeface="+mj-cs"/>
        </a:defRPr>
      </a:lvl1pPr>
      <a:lvl2pPr algn="l" rtl="0" eaLnBrk="1" fontAlgn="base" hangingPunct="1">
        <a:spcBef>
          <a:spcPct val="0"/>
        </a:spcBef>
        <a:spcAft>
          <a:spcPct val="0"/>
        </a:spcAft>
        <a:defRPr sz="4400">
          <a:solidFill>
            <a:srgbClr val="990000"/>
          </a:solidFill>
          <a:latin typeface="Times New Roman" pitchFamily="18" charset="0"/>
        </a:defRPr>
      </a:lvl2pPr>
      <a:lvl3pPr algn="l" rtl="0" eaLnBrk="1" fontAlgn="base" hangingPunct="1">
        <a:spcBef>
          <a:spcPct val="0"/>
        </a:spcBef>
        <a:spcAft>
          <a:spcPct val="0"/>
        </a:spcAft>
        <a:defRPr sz="4400">
          <a:solidFill>
            <a:srgbClr val="990000"/>
          </a:solidFill>
          <a:latin typeface="Times New Roman" pitchFamily="18" charset="0"/>
        </a:defRPr>
      </a:lvl3pPr>
      <a:lvl4pPr algn="l" rtl="0" eaLnBrk="1" fontAlgn="base" hangingPunct="1">
        <a:spcBef>
          <a:spcPct val="0"/>
        </a:spcBef>
        <a:spcAft>
          <a:spcPct val="0"/>
        </a:spcAft>
        <a:defRPr sz="4400">
          <a:solidFill>
            <a:srgbClr val="990000"/>
          </a:solidFill>
          <a:latin typeface="Times New Roman" pitchFamily="18" charset="0"/>
        </a:defRPr>
      </a:lvl4pPr>
      <a:lvl5pPr algn="l" rtl="0" eaLnBrk="1" fontAlgn="base" hangingPunct="1">
        <a:spcBef>
          <a:spcPct val="0"/>
        </a:spcBef>
        <a:spcAft>
          <a:spcPct val="0"/>
        </a:spcAft>
        <a:defRPr sz="4400">
          <a:solidFill>
            <a:srgbClr val="990000"/>
          </a:solidFill>
          <a:latin typeface="Times New Roman" pitchFamily="18" charset="0"/>
        </a:defRPr>
      </a:lvl5pPr>
      <a:lvl6pPr marL="457200" algn="l" rtl="0" eaLnBrk="1" fontAlgn="base" hangingPunct="1">
        <a:spcBef>
          <a:spcPct val="0"/>
        </a:spcBef>
        <a:spcAft>
          <a:spcPct val="0"/>
        </a:spcAft>
        <a:defRPr sz="4400">
          <a:solidFill>
            <a:srgbClr val="990000"/>
          </a:solidFill>
          <a:latin typeface="Times New Roman" pitchFamily="18" charset="0"/>
        </a:defRPr>
      </a:lvl6pPr>
      <a:lvl7pPr marL="914400" algn="l" rtl="0" eaLnBrk="1" fontAlgn="base" hangingPunct="1">
        <a:spcBef>
          <a:spcPct val="0"/>
        </a:spcBef>
        <a:spcAft>
          <a:spcPct val="0"/>
        </a:spcAft>
        <a:defRPr sz="4400">
          <a:solidFill>
            <a:srgbClr val="990000"/>
          </a:solidFill>
          <a:latin typeface="Times New Roman" pitchFamily="18" charset="0"/>
        </a:defRPr>
      </a:lvl7pPr>
      <a:lvl8pPr marL="1371600" algn="l" rtl="0" eaLnBrk="1" fontAlgn="base" hangingPunct="1">
        <a:spcBef>
          <a:spcPct val="0"/>
        </a:spcBef>
        <a:spcAft>
          <a:spcPct val="0"/>
        </a:spcAft>
        <a:defRPr sz="4400">
          <a:solidFill>
            <a:srgbClr val="990000"/>
          </a:solidFill>
          <a:latin typeface="Times New Roman" pitchFamily="18" charset="0"/>
        </a:defRPr>
      </a:lvl8pPr>
      <a:lvl9pPr marL="1828800" algn="l" rtl="0" eaLnBrk="1" fontAlgn="base" hangingPunct="1">
        <a:spcBef>
          <a:spcPct val="0"/>
        </a:spcBef>
        <a:spcAft>
          <a:spcPct val="0"/>
        </a:spcAft>
        <a:defRPr sz="4400">
          <a:solidFill>
            <a:srgbClr val="990000"/>
          </a:solidFill>
          <a:latin typeface="Times New Roman" pitchFamily="18" charset="0"/>
        </a:defRPr>
      </a:lvl9pPr>
    </p:titleStyle>
    <p:bodyStyle>
      <a:lvl1pPr marL="342900" indent="-342900" algn="l" rtl="0" eaLnBrk="1" fontAlgn="base" hangingPunct="1">
        <a:spcBef>
          <a:spcPct val="20000"/>
        </a:spcBef>
        <a:spcAft>
          <a:spcPct val="0"/>
        </a:spcAft>
        <a:buChar char="•"/>
        <a:defRPr sz="2400">
          <a:solidFill>
            <a:schemeClr val="accent2"/>
          </a:solidFill>
          <a:latin typeface="+mj-lt"/>
          <a:ea typeface="+mn-ea"/>
          <a:cs typeface="+mn-cs"/>
        </a:defRPr>
      </a:lvl1pPr>
      <a:lvl2pPr marL="742950" indent="-285750" algn="l" rtl="0" eaLnBrk="1" fontAlgn="base" hangingPunct="1">
        <a:spcBef>
          <a:spcPct val="20000"/>
        </a:spcBef>
        <a:spcAft>
          <a:spcPct val="0"/>
        </a:spcAft>
        <a:buChar char="–"/>
        <a:defRPr sz="2000">
          <a:solidFill>
            <a:schemeClr val="accent2"/>
          </a:solidFill>
          <a:latin typeface="+mj-lt"/>
        </a:defRPr>
      </a:lvl2pPr>
      <a:lvl3pPr marL="1143000" indent="-228600" algn="l" rtl="0" eaLnBrk="1" fontAlgn="base" hangingPunct="1">
        <a:spcBef>
          <a:spcPct val="20000"/>
        </a:spcBef>
        <a:spcAft>
          <a:spcPct val="0"/>
        </a:spcAft>
        <a:buChar char="•"/>
        <a:defRPr>
          <a:solidFill>
            <a:schemeClr val="accent2"/>
          </a:solidFill>
          <a:latin typeface="+mj-lt"/>
        </a:defRPr>
      </a:lvl3pPr>
      <a:lvl4pPr marL="1600200" indent="-228600" algn="l" rtl="0" eaLnBrk="1" fontAlgn="base" hangingPunct="1">
        <a:spcBef>
          <a:spcPct val="20000"/>
        </a:spcBef>
        <a:spcAft>
          <a:spcPct val="0"/>
        </a:spcAft>
        <a:buChar char="–"/>
        <a:defRPr sz="1600">
          <a:solidFill>
            <a:schemeClr val="accent2"/>
          </a:solidFill>
          <a:latin typeface="+mj-lt"/>
        </a:defRPr>
      </a:lvl4pPr>
      <a:lvl5pPr marL="2057400" indent="-228600" algn="l" rtl="0" eaLnBrk="1" fontAlgn="base" hangingPunct="1">
        <a:spcBef>
          <a:spcPct val="20000"/>
        </a:spcBef>
        <a:spcAft>
          <a:spcPct val="0"/>
        </a:spcAft>
        <a:buChar char="»"/>
        <a:defRPr sz="1600">
          <a:solidFill>
            <a:schemeClr val="accent2"/>
          </a:solidFill>
          <a:latin typeface="+mj-lt"/>
        </a:defRPr>
      </a:lvl5pPr>
      <a:lvl6pPr marL="2514600" indent="-228600" algn="l" rtl="0" eaLnBrk="1" fontAlgn="base" hangingPunct="1">
        <a:spcBef>
          <a:spcPct val="20000"/>
        </a:spcBef>
        <a:spcAft>
          <a:spcPct val="0"/>
        </a:spcAft>
        <a:buChar char="»"/>
        <a:defRPr sz="1600">
          <a:solidFill>
            <a:srgbClr val="990000"/>
          </a:solidFill>
          <a:latin typeface="+mn-lt"/>
        </a:defRPr>
      </a:lvl6pPr>
      <a:lvl7pPr marL="2971800" indent="-228600" algn="l" rtl="0" eaLnBrk="1" fontAlgn="base" hangingPunct="1">
        <a:spcBef>
          <a:spcPct val="20000"/>
        </a:spcBef>
        <a:spcAft>
          <a:spcPct val="0"/>
        </a:spcAft>
        <a:buChar char="»"/>
        <a:defRPr sz="1600">
          <a:solidFill>
            <a:srgbClr val="990000"/>
          </a:solidFill>
          <a:latin typeface="+mn-lt"/>
        </a:defRPr>
      </a:lvl7pPr>
      <a:lvl8pPr marL="3429000" indent="-228600" algn="l" rtl="0" eaLnBrk="1" fontAlgn="base" hangingPunct="1">
        <a:spcBef>
          <a:spcPct val="20000"/>
        </a:spcBef>
        <a:spcAft>
          <a:spcPct val="0"/>
        </a:spcAft>
        <a:buChar char="»"/>
        <a:defRPr sz="1600">
          <a:solidFill>
            <a:srgbClr val="990000"/>
          </a:solidFill>
          <a:latin typeface="+mn-lt"/>
        </a:defRPr>
      </a:lvl8pPr>
      <a:lvl9pPr marL="3886200" indent="-228600" algn="l" rtl="0" eaLnBrk="1" fontAlgn="base" hangingPunct="1">
        <a:spcBef>
          <a:spcPct val="20000"/>
        </a:spcBef>
        <a:spcAft>
          <a:spcPct val="0"/>
        </a:spcAft>
        <a:buChar char="»"/>
        <a:defRPr sz="1600">
          <a:solidFill>
            <a:srgbClr val="99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Ephesians</a:t>
            </a:r>
            <a:endParaRPr lang="en-US" dirty="0"/>
          </a:p>
        </p:txBody>
      </p:sp>
      <p:sp>
        <p:nvSpPr>
          <p:cNvPr id="3" name="Subtitle 2"/>
          <p:cNvSpPr>
            <a:spLocks noGrp="1"/>
          </p:cNvSpPr>
          <p:nvPr>
            <p:ph type="subTitle" idx="1"/>
          </p:nvPr>
        </p:nvSpPr>
        <p:spPr/>
        <p:txBody>
          <a:bodyPr/>
          <a:lstStyle/>
          <a:p>
            <a:r>
              <a:rPr lang="en-US" dirty="0" smtClean="0"/>
              <a:t>Lesson 7</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Ephesians 4:7-16</a:t>
            </a:r>
            <a:endParaRPr lang="en-US" dirty="0"/>
          </a:p>
        </p:txBody>
      </p:sp>
      <p:sp>
        <p:nvSpPr>
          <p:cNvPr id="3" name="Content Placeholder 2"/>
          <p:cNvSpPr>
            <a:spLocks noGrp="1"/>
          </p:cNvSpPr>
          <p:nvPr>
            <p:ph idx="1"/>
          </p:nvPr>
        </p:nvSpPr>
        <p:spPr/>
        <p:txBody>
          <a:bodyPr/>
          <a:lstStyle/>
          <a:p>
            <a:r>
              <a:rPr lang="en-US" dirty="0" smtClean="0"/>
              <a:t>Contrast: But</a:t>
            </a:r>
          </a:p>
          <a:p>
            <a:r>
              <a:rPr lang="en-US" dirty="0" smtClean="0"/>
              <a:t>All believers,  now “individually” </a:t>
            </a:r>
          </a:p>
          <a:p>
            <a:r>
              <a:rPr lang="en-US" dirty="0" smtClean="0"/>
              <a:t>Grace to each believer</a:t>
            </a:r>
          </a:p>
          <a:p>
            <a:r>
              <a:rPr lang="en-US" dirty="0" smtClean="0"/>
              <a:t>Gifts to each</a:t>
            </a:r>
          </a:p>
          <a:p>
            <a:r>
              <a:rPr lang="en-US" dirty="0" smtClean="0"/>
              <a:t>“Gift” – </a:t>
            </a:r>
            <a:r>
              <a:rPr lang="en-US" dirty="0" err="1" smtClean="0"/>
              <a:t>doreas</a:t>
            </a:r>
            <a:r>
              <a:rPr lang="en-US" dirty="0" smtClean="0"/>
              <a:t>: a free gift, hence, not acquired by merit or “entitlement”. Expresses a brand of giving that highlights the beneficent desire of </a:t>
            </a:r>
            <a:r>
              <a:rPr lang="en-US" b="1" dirty="0" smtClean="0"/>
              <a:t>the giver</a:t>
            </a:r>
            <a:r>
              <a:rPr lang="en-US" dirty="0" smtClean="0"/>
              <a:t>.</a:t>
            </a:r>
          </a:p>
          <a:p>
            <a:r>
              <a:rPr lang="en-US" dirty="0" smtClean="0"/>
              <a:t>John 7:37-79  AFTER Jesus was glorified, the Holy Spirit came to permanently live in every believer</a:t>
            </a:r>
          </a:p>
          <a:p>
            <a:r>
              <a:rPr lang="en-US" dirty="0" smtClean="0"/>
              <a:t>I Cor. 12:4-11 Holy Spirit gives the gifts for the common good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Ephesians 4:8-10</a:t>
            </a:r>
            <a:endParaRPr lang="en-US" dirty="0"/>
          </a:p>
        </p:txBody>
      </p:sp>
      <p:sp>
        <p:nvSpPr>
          <p:cNvPr id="3" name="Content Placeholder 2"/>
          <p:cNvSpPr>
            <a:spLocks noGrp="1"/>
          </p:cNvSpPr>
          <p:nvPr>
            <p:ph idx="1"/>
          </p:nvPr>
        </p:nvSpPr>
        <p:spPr/>
        <p:txBody>
          <a:bodyPr/>
          <a:lstStyle/>
          <a:p>
            <a:r>
              <a:rPr lang="en-US" dirty="0" smtClean="0"/>
              <a:t>“He ascended”     “He descended”</a:t>
            </a:r>
          </a:p>
          <a:p>
            <a:r>
              <a:rPr lang="en-US" dirty="0" smtClean="0"/>
              <a:t>Ps. 68  “You have ascended on high, You have led captives.</a:t>
            </a:r>
          </a:p>
          <a:p>
            <a:r>
              <a:rPr lang="en-US" dirty="0" smtClean="0"/>
              <a:t>Military term: The Captor brings back the spoils</a:t>
            </a:r>
          </a:p>
          <a:p>
            <a:r>
              <a:rPr lang="en-US" dirty="0" smtClean="0"/>
              <a:t>Eph. 4:8  He gave gifts to men</a:t>
            </a:r>
          </a:p>
          <a:p>
            <a:r>
              <a:rPr lang="en-US" dirty="0" smtClean="0"/>
              <a:t>Hades:  Act 2:22-36  Jesus was not abandoned</a:t>
            </a:r>
          </a:p>
          <a:p>
            <a:r>
              <a:rPr lang="en-US" dirty="0" smtClean="0"/>
              <a:t>I Pet. 3:18-22 Put to death in the body, made alive by the Spirit. Preached to those in prison</a:t>
            </a:r>
          </a:p>
          <a:p>
            <a:r>
              <a:rPr lang="en-US" dirty="0" smtClean="0"/>
              <a:t>I Pet. 4:6 For this is the reason the gospel was preached even to those who are now dead, so that they might be judged according to men in regard to the body, but live according to God in regard to the spirit.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Hades</a:t>
            </a:r>
            <a:endParaRPr lang="en-US" dirty="0"/>
          </a:p>
        </p:txBody>
      </p:sp>
      <p:sp>
        <p:nvSpPr>
          <p:cNvPr id="3" name="Content Placeholder 2"/>
          <p:cNvSpPr>
            <a:spLocks noGrp="1"/>
          </p:cNvSpPr>
          <p:nvPr>
            <p:ph idx="1"/>
          </p:nvPr>
        </p:nvSpPr>
        <p:spPr/>
        <p:txBody>
          <a:bodyPr/>
          <a:lstStyle/>
          <a:p>
            <a:r>
              <a:rPr lang="en-US" dirty="0" smtClean="0"/>
              <a:t>Hades: the unseen world – referring to the invisible realm in which all the departed – dead- reside</a:t>
            </a:r>
          </a:p>
          <a:p>
            <a:r>
              <a:rPr lang="en-US" dirty="0" smtClean="0"/>
              <a:t>Matt. 16:18  The gates of Hades will not overpower the church</a:t>
            </a:r>
          </a:p>
          <a:p>
            <a:r>
              <a:rPr lang="en-US" dirty="0" smtClean="0"/>
              <a:t>Luke 16:23 Seems to be a place for the unrighteous dead</a:t>
            </a:r>
          </a:p>
          <a:p>
            <a:r>
              <a:rPr lang="en-US" dirty="0" smtClean="0"/>
              <a:t>Rev. 1:18  Jesus has the keys of death and Hades</a:t>
            </a:r>
          </a:p>
          <a:p>
            <a:r>
              <a:rPr lang="en-US" dirty="0" smtClean="0"/>
              <a:t>Rev. 20:13-14 It will be thrown into the Lake of Fire – the second death – at the Final Judgment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Gifts</a:t>
            </a:r>
            <a:endParaRPr lang="en-US" dirty="0"/>
          </a:p>
        </p:txBody>
      </p:sp>
      <p:sp>
        <p:nvSpPr>
          <p:cNvPr id="3" name="Content Placeholder 2"/>
          <p:cNvSpPr>
            <a:spLocks noGrp="1"/>
          </p:cNvSpPr>
          <p:nvPr>
            <p:ph idx="1"/>
          </p:nvPr>
        </p:nvSpPr>
        <p:spPr/>
        <p:txBody>
          <a:bodyPr/>
          <a:lstStyle/>
          <a:p>
            <a:r>
              <a:rPr lang="en-US" dirty="0" smtClean="0"/>
              <a:t>He gave some as:</a:t>
            </a:r>
          </a:p>
          <a:p>
            <a:r>
              <a:rPr lang="en-US" dirty="0" smtClean="0"/>
              <a:t>Apostles</a:t>
            </a:r>
          </a:p>
          <a:p>
            <a:r>
              <a:rPr lang="en-US" dirty="0" smtClean="0"/>
              <a:t>Prophets</a:t>
            </a:r>
          </a:p>
          <a:p>
            <a:r>
              <a:rPr lang="en-US" dirty="0" smtClean="0"/>
              <a:t>Evangelists</a:t>
            </a:r>
          </a:p>
          <a:p>
            <a:r>
              <a:rPr lang="en-US" dirty="0" smtClean="0"/>
              <a:t>Pastors/Shepherds and Teachers</a:t>
            </a:r>
          </a:p>
          <a:p>
            <a:r>
              <a:rPr lang="en-US" dirty="0" smtClean="0"/>
              <a:t>Why?   Ephesians 4:12-15</a:t>
            </a:r>
          </a:p>
          <a:p>
            <a:r>
              <a:rPr lang="en-US" dirty="0" smtClean="0"/>
              <a:t>To equip the saints for the work of service </a:t>
            </a:r>
          </a:p>
          <a:p>
            <a:r>
              <a:rPr lang="en-US" dirty="0" smtClean="0"/>
              <a:t>To build up the body of Christ</a:t>
            </a:r>
          </a:p>
          <a:p>
            <a:r>
              <a:rPr lang="en-US" dirty="0" smtClean="0"/>
              <a:t>So that we are no longer children, tossed about by every wind of doctrine</a:t>
            </a:r>
          </a:p>
          <a:p>
            <a:r>
              <a:rPr lang="en-US" dirty="0" smtClean="0"/>
              <a:t>So that we GROW UP in all aspects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Gifts</a:t>
            </a:r>
            <a:endParaRPr lang="en-US" dirty="0"/>
          </a:p>
        </p:txBody>
      </p:sp>
      <p:sp>
        <p:nvSpPr>
          <p:cNvPr id="3" name="Content Placeholder 2"/>
          <p:cNvSpPr>
            <a:spLocks noGrp="1"/>
          </p:cNvSpPr>
          <p:nvPr>
            <p:ph idx="1"/>
          </p:nvPr>
        </p:nvSpPr>
        <p:spPr/>
        <p:txBody>
          <a:bodyPr/>
          <a:lstStyle/>
          <a:p>
            <a:r>
              <a:rPr lang="en-US" dirty="0" smtClean="0"/>
              <a:t>Apostle: </a:t>
            </a:r>
            <a:r>
              <a:rPr lang="en-US" dirty="0" err="1" smtClean="0"/>
              <a:t>apostolous</a:t>
            </a:r>
            <a:r>
              <a:rPr lang="en-US" dirty="0" smtClean="0"/>
              <a:t> – a divinely appointed representative, one who is sent with a commission</a:t>
            </a:r>
          </a:p>
          <a:p>
            <a:r>
              <a:rPr lang="en-US" dirty="0" smtClean="0"/>
              <a:t>Prophet: </a:t>
            </a:r>
            <a:r>
              <a:rPr lang="en-US" dirty="0" err="1" smtClean="0"/>
              <a:t>propheteia</a:t>
            </a:r>
            <a:r>
              <a:rPr lang="en-US" dirty="0" smtClean="0"/>
              <a:t> – the speaking forth of the mind and counsel of God</a:t>
            </a:r>
          </a:p>
          <a:p>
            <a:r>
              <a:rPr lang="en-US" dirty="0" smtClean="0"/>
              <a:t>Evangelist: </a:t>
            </a:r>
            <a:r>
              <a:rPr lang="en-US" dirty="0" err="1" smtClean="0"/>
              <a:t>evangelistes</a:t>
            </a:r>
            <a:r>
              <a:rPr lang="en-US" dirty="0" smtClean="0"/>
              <a:t> – a messenger of the good news </a:t>
            </a:r>
          </a:p>
          <a:p>
            <a:r>
              <a:rPr lang="en-US" dirty="0" smtClean="0"/>
              <a:t>Pastor/Teacher: </a:t>
            </a:r>
            <a:r>
              <a:rPr lang="en-US" dirty="0" err="1" smtClean="0"/>
              <a:t>Poimen</a:t>
            </a:r>
            <a:r>
              <a:rPr lang="en-US" dirty="0" smtClean="0"/>
              <a:t> – not only a teacher of God’s word, but also a shepherd of the flock he teaches. “The Word is the staff that guides and disciplines the sheep”   W. </a:t>
            </a:r>
            <a:r>
              <a:rPr lang="en-US" dirty="0" err="1" smtClean="0"/>
              <a:t>Weirsbe</a:t>
            </a: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Cor., Romans and I Peter</a:t>
            </a:r>
            <a:endParaRPr lang="en-US" dirty="0"/>
          </a:p>
        </p:txBody>
      </p:sp>
      <p:sp>
        <p:nvSpPr>
          <p:cNvPr id="3" name="Content Placeholder 2"/>
          <p:cNvSpPr>
            <a:spLocks noGrp="1"/>
          </p:cNvSpPr>
          <p:nvPr>
            <p:ph idx="1"/>
          </p:nvPr>
        </p:nvSpPr>
        <p:spPr/>
        <p:txBody>
          <a:bodyPr/>
          <a:lstStyle/>
          <a:p>
            <a:r>
              <a:rPr lang="en-US" dirty="0" smtClean="0"/>
              <a:t>Every believer has a spiritual gift</a:t>
            </a:r>
          </a:p>
          <a:p>
            <a:r>
              <a:rPr lang="en-US" dirty="0" smtClean="0"/>
              <a:t>All believers do not have the same gift, nor do they have all the gifts</a:t>
            </a:r>
          </a:p>
          <a:p>
            <a:r>
              <a:rPr lang="en-US" dirty="0" smtClean="0"/>
              <a:t>All gifts are needed</a:t>
            </a:r>
          </a:p>
          <a:p>
            <a:r>
              <a:rPr lang="en-US" dirty="0" smtClean="0"/>
              <a:t>All gifts are for the common good of the body</a:t>
            </a:r>
          </a:p>
          <a:p>
            <a:r>
              <a:rPr lang="en-US" dirty="0" smtClean="0"/>
              <a:t>Two categories: Speaking and Serving</a:t>
            </a:r>
          </a:p>
          <a:p>
            <a:r>
              <a:rPr lang="en-US" dirty="0" smtClean="0"/>
              <a:t>Eph. 4:12-16   </a:t>
            </a:r>
          </a:p>
          <a:p>
            <a:r>
              <a:rPr lang="en-US" dirty="0" smtClean="0"/>
              <a:t>Equipping: </a:t>
            </a:r>
            <a:r>
              <a:rPr lang="en-US" dirty="0" err="1" smtClean="0"/>
              <a:t>katartismon</a:t>
            </a:r>
            <a:r>
              <a:rPr lang="en-US" dirty="0" smtClean="0"/>
              <a:t> – a bringing to a condition of fitness, perfecting. To make fully ready</a:t>
            </a:r>
          </a:p>
          <a:p>
            <a:r>
              <a:rPr lang="en-US" dirty="0" smtClean="0"/>
              <a:t>Mature: </a:t>
            </a:r>
            <a:r>
              <a:rPr lang="en-US" dirty="0" err="1" smtClean="0"/>
              <a:t>teleion</a:t>
            </a:r>
            <a:r>
              <a:rPr lang="en-US" dirty="0" smtClean="0"/>
              <a:t> </a:t>
            </a:r>
            <a:r>
              <a:rPr lang="en-US" dirty="0" smtClean="0"/>
              <a:t>– having reached its end, wanting in nothing, full.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Maturity</a:t>
            </a:r>
            <a:endParaRPr lang="en-US" dirty="0"/>
          </a:p>
        </p:txBody>
      </p:sp>
      <p:sp>
        <p:nvSpPr>
          <p:cNvPr id="3" name="Content Placeholder 2"/>
          <p:cNvSpPr>
            <a:spLocks noGrp="1"/>
          </p:cNvSpPr>
          <p:nvPr>
            <p:ph idx="1"/>
          </p:nvPr>
        </p:nvSpPr>
        <p:spPr/>
        <p:txBody>
          <a:bodyPr/>
          <a:lstStyle/>
          <a:p>
            <a:r>
              <a:rPr lang="en-US" dirty="0" smtClean="0"/>
              <a:t>Trickery: </a:t>
            </a:r>
            <a:r>
              <a:rPr lang="en-US" dirty="0" err="1" smtClean="0"/>
              <a:t>kubeia</a:t>
            </a:r>
            <a:r>
              <a:rPr lang="en-US" dirty="0" smtClean="0"/>
              <a:t> – dice playing, gaming, implies the use of trickery and cheating. ONLY in Eph. 4:14</a:t>
            </a:r>
          </a:p>
          <a:p>
            <a:r>
              <a:rPr lang="en-US" dirty="0" smtClean="0"/>
              <a:t>Men’s trickery leads the immature to false doctrine</a:t>
            </a:r>
          </a:p>
          <a:p>
            <a:r>
              <a:rPr lang="en-US" dirty="0" smtClean="0"/>
              <a:t>Instructions in verse 15</a:t>
            </a:r>
          </a:p>
          <a:p>
            <a:r>
              <a:rPr lang="en-US" dirty="0" smtClean="0"/>
              <a:t>Speak the truth in love</a:t>
            </a:r>
          </a:p>
          <a:p>
            <a:r>
              <a:rPr lang="en-US" dirty="0" smtClean="0"/>
              <a:t>Grow up</a:t>
            </a:r>
          </a:p>
          <a:p>
            <a:r>
              <a:rPr lang="en-US" dirty="0" smtClean="0"/>
              <a:t>Speaking the truth of God’s Word to one another in love leads to maturity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Body</a:t>
            </a:r>
            <a:endParaRPr lang="en-US" dirty="0"/>
          </a:p>
        </p:txBody>
      </p:sp>
      <p:sp>
        <p:nvSpPr>
          <p:cNvPr id="3" name="Content Placeholder 2"/>
          <p:cNvSpPr>
            <a:spLocks noGrp="1"/>
          </p:cNvSpPr>
          <p:nvPr>
            <p:ph idx="1"/>
          </p:nvPr>
        </p:nvSpPr>
        <p:spPr/>
        <p:txBody>
          <a:bodyPr/>
          <a:lstStyle/>
          <a:p>
            <a:r>
              <a:rPr lang="en-US" dirty="0" smtClean="0"/>
              <a:t>Colossians 2:18-19 Do </a:t>
            </a:r>
            <a:r>
              <a:rPr lang="en-US" dirty="0" smtClean="0"/>
              <a:t>not let </a:t>
            </a:r>
            <a:r>
              <a:rPr lang="en-US" dirty="0" smtClean="0"/>
              <a:t>anyone who delights in false humility and the worship of angels disqualify you for the prize. Such a </a:t>
            </a:r>
            <a:r>
              <a:rPr lang="en-US" dirty="0" smtClean="0"/>
              <a:t>person goes into great detail about what he has seen, and his unspiritual mind puffs him up with idle notions. He has lost connection with the Head, from whom the whole body, supported and held together by its ligaments and sinews, grows as God causes it to grow.</a:t>
            </a:r>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_feas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harvest pics for power point</Template>
  <TotalTime>123</TotalTime>
  <Words>635</Words>
  <Application>Microsoft Office PowerPoint</Application>
  <PresentationFormat>On-screen Show (4:3)</PresentationFormat>
  <Paragraphs>58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the_feast</vt:lpstr>
      <vt:lpstr>Ephesians</vt:lpstr>
      <vt:lpstr>Ephesians 4:7-16</vt:lpstr>
      <vt:lpstr>Ephesians 4:8-10</vt:lpstr>
      <vt:lpstr>Hades</vt:lpstr>
      <vt:lpstr>Gifts</vt:lpstr>
      <vt:lpstr>Gifts</vt:lpstr>
      <vt:lpstr>I Cor., Romans and I Peter</vt:lpstr>
      <vt:lpstr>Maturity</vt:lpstr>
      <vt:lpstr>The Body</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Ephesians</dc:title>
  <dc:creator>Jenny</dc:creator>
  <cp:lastModifiedBy>Jenny</cp:lastModifiedBy>
  <cp:revision>20</cp:revision>
  <dcterms:created xsi:type="dcterms:W3CDTF">2014-10-29T14:42:54Z</dcterms:created>
  <dcterms:modified xsi:type="dcterms:W3CDTF">2014-10-29T16:46:24Z</dcterms:modified>
</cp:coreProperties>
</file>