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293"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76800" y="2590800"/>
            <a:ext cx="4267200" cy="1295400"/>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876800" y="3810000"/>
            <a:ext cx="4267200" cy="533400"/>
          </a:xfrm>
        </p:spPr>
        <p:txBody>
          <a:bodyPr/>
          <a:lstStyle>
            <a:lvl1pPr marL="0" indent="0">
              <a:buFontTx/>
              <a:buNone/>
              <a:defRPr sz="1800" b="1">
                <a:solidFill>
                  <a:schemeClr val="accent2">
                    <a:lumMod val="5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04EB7F86-6861-44A5-9B56-DC5AED14286A}" type="datetimeFigureOut">
              <a:rPr lang="en-US" smtClean="0"/>
              <a:t>11/20/2013</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A36FDCAF-6E77-400C-8B18-3EF6510173B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667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4EB7F86-6861-44A5-9B56-DC5AED14286A}" type="datetimeFigureOut">
              <a:rPr lang="en-US" smtClean="0"/>
              <a:t>11/20/2013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6FDCAF-6E77-400C-8B18-3EF6510173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4EB7F86-6861-44A5-9B56-DC5AED14286A}" type="datetimeFigureOut">
              <a:rPr lang="en-US" smtClean="0"/>
              <a:t>11/20/2013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6FDCAF-6E77-400C-8B18-3EF6510173B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733550" cy="58515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274638"/>
            <a:ext cx="504825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04EB7F86-6861-44A5-9B56-DC5AED14286A}" type="datetimeFigureOut">
              <a:rPr lang="en-US" smtClean="0"/>
              <a:t>11/20/2013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6FDCAF-6E77-400C-8B18-3EF6510173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4EB7F86-6861-44A5-9B56-DC5AED14286A}" type="datetimeFigureOut">
              <a:rPr lang="en-US" smtClean="0"/>
              <a:t>11/20/2013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6FDCAF-6E77-400C-8B18-3EF6510173B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04EB7F86-6861-44A5-9B56-DC5AED14286A}" type="datetimeFigureOut">
              <a:rPr lang="en-US" smtClean="0"/>
              <a:t>11/20/2013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6FDCAF-6E77-400C-8B18-3EF6510173B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33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337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4EB7F86-6861-44A5-9B56-DC5AED14286A}" type="datetimeFigureOut">
              <a:rPr lang="en-US" smtClean="0"/>
              <a:t>11/20/2013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6FDCAF-6E77-400C-8B18-3EF6510173B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4EB7F86-6861-44A5-9B56-DC5AED14286A}" type="datetimeFigureOut">
              <a:rPr lang="en-US" smtClean="0"/>
              <a:t>11/20/2013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6FDCAF-6E77-400C-8B18-3EF6510173B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1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1012" y="2174875"/>
            <a:ext cx="3582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4EB7F86-6861-44A5-9B56-DC5AED14286A}" type="datetimeFigureOut">
              <a:rPr lang="en-US" smtClean="0"/>
              <a:t>11/20/2013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36FDCAF-6E77-400C-8B18-3EF6510173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4EB7F86-6861-44A5-9B56-DC5AED14286A}" type="datetimeFigureOut">
              <a:rPr lang="en-US" smtClean="0"/>
              <a:t>11/20/2013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36FDCAF-6E77-400C-8B18-3EF6510173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4EB7F86-6861-44A5-9B56-DC5AED14286A}" type="datetimeFigureOut">
              <a:rPr lang="en-US" smtClean="0"/>
              <a:t>11/20/2013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36FDCAF-6E77-400C-8B18-3EF6510173B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3050"/>
            <a:ext cx="2590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52600" y="14351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4EB7F86-6861-44A5-9B56-DC5AED14286A}" type="datetimeFigureOut">
              <a:rPr lang="en-US" smtClean="0"/>
              <a:t>11/20/2013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6FDCAF-6E77-400C-8B18-3EF6510173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74638"/>
            <a:ext cx="6934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1143000"/>
            <a:ext cx="69342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4EB7F86-6861-44A5-9B56-DC5AED14286A}" type="datetimeFigureOut">
              <a:rPr lang="en-US" smtClean="0"/>
              <a:t>11/20/2013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36FDCAF-6E77-400C-8B18-3EF6510173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Covenant</a:t>
            </a:r>
            <a:endParaRPr lang="en-US" dirty="0"/>
          </a:p>
        </p:txBody>
      </p:sp>
      <p:sp>
        <p:nvSpPr>
          <p:cNvPr id="3" name="Subtitle 2"/>
          <p:cNvSpPr>
            <a:spLocks noGrp="1"/>
          </p:cNvSpPr>
          <p:nvPr>
            <p:ph type="subTitle" idx="1"/>
          </p:nvPr>
        </p:nvSpPr>
        <p:spPr/>
        <p:txBody>
          <a:bodyPr/>
          <a:lstStyle/>
          <a:p>
            <a:r>
              <a:rPr lang="en-US" dirty="0" smtClean="0"/>
              <a:t>Lesson 11</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and New Contrasted</a:t>
            </a:r>
            <a:endParaRPr lang="en-US" dirty="0"/>
          </a:p>
        </p:txBody>
      </p:sp>
      <p:sp>
        <p:nvSpPr>
          <p:cNvPr id="3" name="Text Placeholder 2"/>
          <p:cNvSpPr>
            <a:spLocks noGrp="1"/>
          </p:cNvSpPr>
          <p:nvPr>
            <p:ph type="body" idx="1"/>
          </p:nvPr>
        </p:nvSpPr>
        <p:spPr/>
        <p:txBody>
          <a:bodyPr/>
          <a:lstStyle/>
          <a:p>
            <a:r>
              <a:rPr lang="en-US" dirty="0" smtClean="0"/>
              <a:t>Old Covenant		</a:t>
            </a:r>
            <a:endParaRPr lang="en-US" dirty="0"/>
          </a:p>
        </p:txBody>
      </p:sp>
      <p:sp>
        <p:nvSpPr>
          <p:cNvPr id="4" name="Content Placeholder 3"/>
          <p:cNvSpPr>
            <a:spLocks noGrp="1"/>
          </p:cNvSpPr>
          <p:nvPr>
            <p:ph sz="half" idx="2"/>
          </p:nvPr>
        </p:nvSpPr>
        <p:spPr/>
        <p:txBody>
          <a:bodyPr/>
          <a:lstStyle/>
          <a:p>
            <a:r>
              <a:rPr lang="en-US" dirty="0" smtClean="0"/>
              <a:t>Letters on stone</a:t>
            </a:r>
          </a:p>
          <a:p>
            <a:r>
              <a:rPr lang="en-US" dirty="0" smtClean="0"/>
              <a:t>Servants of the letter</a:t>
            </a:r>
          </a:p>
          <a:p>
            <a:r>
              <a:rPr lang="en-US" dirty="0" smtClean="0"/>
              <a:t>Came with glory that faded</a:t>
            </a:r>
          </a:p>
          <a:p>
            <a:r>
              <a:rPr lang="en-US" dirty="0" smtClean="0"/>
              <a:t>Killed</a:t>
            </a:r>
          </a:p>
          <a:p>
            <a:r>
              <a:rPr lang="en-US" dirty="0" smtClean="0"/>
              <a:t>Condemns</a:t>
            </a:r>
          </a:p>
          <a:p>
            <a:r>
              <a:rPr lang="en-US" dirty="0" smtClean="0"/>
              <a:t>Hearts are covered with a veil	</a:t>
            </a:r>
            <a:endParaRPr lang="en-US" dirty="0"/>
          </a:p>
        </p:txBody>
      </p:sp>
      <p:sp>
        <p:nvSpPr>
          <p:cNvPr id="5" name="Text Placeholder 4"/>
          <p:cNvSpPr>
            <a:spLocks noGrp="1"/>
          </p:cNvSpPr>
          <p:nvPr>
            <p:ph type="body" sz="quarter" idx="3"/>
          </p:nvPr>
        </p:nvSpPr>
        <p:spPr/>
        <p:txBody>
          <a:bodyPr/>
          <a:lstStyle/>
          <a:p>
            <a:r>
              <a:rPr lang="en-US" dirty="0" smtClean="0"/>
              <a:t>New Covenant</a:t>
            </a:r>
            <a:endParaRPr lang="en-US" dirty="0"/>
          </a:p>
        </p:txBody>
      </p:sp>
      <p:sp>
        <p:nvSpPr>
          <p:cNvPr id="6" name="Content Placeholder 5"/>
          <p:cNvSpPr>
            <a:spLocks noGrp="1"/>
          </p:cNvSpPr>
          <p:nvPr>
            <p:ph sz="quarter" idx="4"/>
          </p:nvPr>
        </p:nvSpPr>
        <p:spPr/>
        <p:txBody>
          <a:bodyPr/>
          <a:lstStyle/>
          <a:p>
            <a:r>
              <a:rPr lang="en-US" dirty="0" smtClean="0"/>
              <a:t>Letters on human heart</a:t>
            </a:r>
          </a:p>
          <a:p>
            <a:r>
              <a:rPr lang="en-US" dirty="0" smtClean="0"/>
              <a:t>Servants of the Spirit</a:t>
            </a:r>
          </a:p>
          <a:p>
            <a:r>
              <a:rPr lang="en-US" dirty="0" smtClean="0"/>
              <a:t>Came with abounding glory</a:t>
            </a:r>
          </a:p>
          <a:p>
            <a:r>
              <a:rPr lang="en-US" dirty="0" smtClean="0"/>
              <a:t>Brings life</a:t>
            </a:r>
          </a:p>
          <a:p>
            <a:r>
              <a:rPr lang="en-US" dirty="0" smtClean="0"/>
              <a:t>Brings righteousness</a:t>
            </a:r>
          </a:p>
          <a:p>
            <a:r>
              <a:rPr lang="en-US" dirty="0" smtClean="0"/>
              <a:t>Veil is taken away and we see clearly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 3:1-18</a:t>
            </a:r>
            <a:endParaRPr lang="en-US" dirty="0"/>
          </a:p>
        </p:txBody>
      </p:sp>
      <p:sp>
        <p:nvSpPr>
          <p:cNvPr id="3" name="Content Placeholder 2"/>
          <p:cNvSpPr>
            <a:spLocks noGrp="1"/>
          </p:cNvSpPr>
          <p:nvPr>
            <p:ph idx="1"/>
          </p:nvPr>
        </p:nvSpPr>
        <p:spPr/>
        <p:txBody>
          <a:bodyPr/>
          <a:lstStyle/>
          <a:p>
            <a:r>
              <a:rPr lang="en-US" dirty="0" smtClean="0"/>
              <a:t>Spirit is revealed by faith, not works of the Law</a:t>
            </a:r>
          </a:p>
          <a:p>
            <a:r>
              <a:rPr lang="en-US" dirty="0" smtClean="0"/>
              <a:t>Abraham was righteous before the Law was given</a:t>
            </a:r>
          </a:p>
          <a:p>
            <a:r>
              <a:rPr lang="en-US" dirty="0" smtClean="0"/>
              <a:t>Those who have faith, as he did, are God’s children</a:t>
            </a:r>
          </a:p>
          <a:p>
            <a:r>
              <a:rPr lang="en-US" dirty="0" smtClean="0"/>
              <a:t>Abraham didn’t keep the Law; he didn’t have the Law</a:t>
            </a:r>
          </a:p>
          <a:p>
            <a:r>
              <a:rPr lang="en-US" dirty="0" smtClean="0"/>
              <a:t>The Law brings a curse</a:t>
            </a:r>
          </a:p>
          <a:p>
            <a:r>
              <a:rPr lang="en-US" dirty="0" smtClean="0"/>
              <a:t>No one is justified by the Law</a:t>
            </a:r>
          </a:p>
          <a:p>
            <a:r>
              <a:rPr lang="en-US" dirty="0" smtClean="0"/>
              <a:t>The Abrahamic Covenant blessed the Gentiles with salvation</a:t>
            </a:r>
          </a:p>
          <a:p>
            <a:r>
              <a:rPr lang="en-US" dirty="0" smtClean="0"/>
              <a:t>The Law did not do away with the Abrahamic Covenant.</a:t>
            </a:r>
          </a:p>
          <a:p>
            <a:r>
              <a:rPr lang="en-US" dirty="0" smtClean="0"/>
              <a:t>The Law did not nullify the promises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 3:19-29</a:t>
            </a:r>
            <a:endParaRPr lang="en-US" dirty="0"/>
          </a:p>
        </p:txBody>
      </p:sp>
      <p:sp>
        <p:nvSpPr>
          <p:cNvPr id="3" name="Content Placeholder 2"/>
          <p:cNvSpPr>
            <a:spLocks noGrp="1"/>
          </p:cNvSpPr>
          <p:nvPr>
            <p:ph idx="1"/>
          </p:nvPr>
        </p:nvSpPr>
        <p:spPr/>
        <p:txBody>
          <a:bodyPr/>
          <a:lstStyle/>
          <a:p>
            <a:r>
              <a:rPr lang="en-US" dirty="0" smtClean="0"/>
              <a:t>Law’s purpose:</a:t>
            </a:r>
          </a:p>
          <a:p>
            <a:r>
              <a:rPr lang="en-US" dirty="0" smtClean="0"/>
              <a:t>To define transgressions</a:t>
            </a:r>
          </a:p>
          <a:p>
            <a:r>
              <a:rPr lang="en-US" dirty="0" smtClean="0"/>
              <a:t>Didn’t give life: only the Spirit does that</a:t>
            </a:r>
          </a:p>
          <a:p>
            <a:r>
              <a:rPr lang="en-US" dirty="0" smtClean="0"/>
              <a:t>“Kept” those who would listen to it</a:t>
            </a:r>
          </a:p>
          <a:p>
            <a:r>
              <a:rPr lang="en-US" dirty="0" smtClean="0"/>
              <a:t>“</a:t>
            </a:r>
            <a:r>
              <a:rPr lang="en-US" dirty="0" err="1" smtClean="0"/>
              <a:t>Phroureo</a:t>
            </a:r>
            <a:r>
              <a:rPr lang="en-US" dirty="0" smtClean="0"/>
              <a:t>”: A sentinel; a guard, to watch or keep, providing protection against the enemy, blocking up every way of escape as in a siege.</a:t>
            </a:r>
          </a:p>
          <a:p>
            <a:r>
              <a:rPr lang="en-US" dirty="0" smtClean="0"/>
              <a:t>Faith in Christ is the way to God and His righteousness. The Law pointed to the need for a Savior. </a:t>
            </a:r>
          </a:p>
          <a:p>
            <a:r>
              <a:rPr lang="en-US" dirty="0" smtClean="0"/>
              <a:t>No distinction: All are heirs of the promise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 4:1-11</a:t>
            </a:r>
            <a:endParaRPr lang="en-US" dirty="0"/>
          </a:p>
        </p:txBody>
      </p:sp>
      <p:sp>
        <p:nvSpPr>
          <p:cNvPr id="3" name="Content Placeholder 2"/>
          <p:cNvSpPr>
            <a:spLocks noGrp="1"/>
          </p:cNvSpPr>
          <p:nvPr>
            <p:ph idx="1"/>
          </p:nvPr>
        </p:nvSpPr>
        <p:spPr/>
        <p:txBody>
          <a:bodyPr/>
          <a:lstStyle/>
          <a:p>
            <a:r>
              <a:rPr lang="en-US" dirty="0" smtClean="0"/>
              <a:t>Illustration of a slave and a child who is an heir</a:t>
            </a:r>
          </a:p>
          <a:p>
            <a:r>
              <a:rPr lang="en-US" dirty="0" smtClean="0"/>
              <a:t>Both, as children, are kept under guardians and managers</a:t>
            </a:r>
          </a:p>
          <a:p>
            <a:r>
              <a:rPr lang="en-US" dirty="0" smtClean="0"/>
              <a:t>The Law kept in bondage, but when the Father sent His Son, the difference was made clear</a:t>
            </a:r>
          </a:p>
          <a:p>
            <a:r>
              <a:rPr lang="en-US" dirty="0" smtClean="0"/>
              <a:t>The Spirit makes believers His children</a:t>
            </a:r>
          </a:p>
          <a:p>
            <a:r>
              <a:rPr lang="en-US" dirty="0" smtClean="0"/>
              <a:t>Vs. 9 “How is it that you turn back again?”</a:t>
            </a:r>
          </a:p>
          <a:p>
            <a:r>
              <a:rPr lang="en-US" dirty="0" smtClean="0"/>
              <a:t>If one claiming to be saved goes back under the Law, returns to the Old Covenant, then that one was never part of the New Covenant – he was never really saved.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 4:12-31</a:t>
            </a:r>
            <a:endParaRPr lang="en-US" dirty="0"/>
          </a:p>
        </p:txBody>
      </p:sp>
      <p:sp>
        <p:nvSpPr>
          <p:cNvPr id="3" name="Content Placeholder 2"/>
          <p:cNvSpPr>
            <a:spLocks noGrp="1"/>
          </p:cNvSpPr>
          <p:nvPr>
            <p:ph idx="1"/>
          </p:nvPr>
        </p:nvSpPr>
        <p:spPr/>
        <p:txBody>
          <a:bodyPr/>
          <a:lstStyle/>
          <a:p>
            <a:r>
              <a:rPr lang="en-US" dirty="0" smtClean="0"/>
              <a:t>Where is the blessing you had?</a:t>
            </a:r>
          </a:p>
          <a:p>
            <a:r>
              <a:rPr lang="en-US" dirty="0" smtClean="0"/>
              <a:t>Allegory: Bondwoman and the Freewoman</a:t>
            </a:r>
          </a:p>
          <a:p>
            <a:r>
              <a:rPr lang="en-US" dirty="0" smtClean="0"/>
              <a:t>Free woman: Sarah   Son: Isaac</a:t>
            </a:r>
          </a:p>
          <a:p>
            <a:r>
              <a:rPr lang="en-US" dirty="0" smtClean="0"/>
              <a:t>Bond woman: Hagar    Son: Ishmael</a:t>
            </a:r>
          </a:p>
          <a:p>
            <a:r>
              <a:rPr lang="en-US" dirty="0" smtClean="0"/>
              <a:t>Hagar represented the present Jerusalem in legalism</a:t>
            </a:r>
          </a:p>
          <a:p>
            <a:r>
              <a:rPr lang="en-US" dirty="0" smtClean="0"/>
              <a:t>Sarah represented the Jerusalem above: freedom of the New Covenant</a:t>
            </a:r>
          </a:p>
          <a:p>
            <a:r>
              <a:rPr lang="en-US" dirty="0" smtClean="0"/>
              <a:t>There are more in bondage than free (vs. 27)</a:t>
            </a:r>
          </a:p>
          <a:p>
            <a:r>
              <a:rPr lang="en-US" dirty="0" smtClean="0"/>
              <a:t>The children of the promise are true believers</a:t>
            </a:r>
          </a:p>
          <a:p>
            <a:r>
              <a:rPr lang="en-US" dirty="0" smtClean="0"/>
              <a:t>Cast out the bondwoman of legalism</a:t>
            </a:r>
          </a:p>
          <a:p>
            <a:r>
              <a:rPr lang="en-US" dirty="0" smtClean="0"/>
              <a:t>Live by the Spirit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live by the Spirit?</a:t>
            </a:r>
            <a:endParaRPr lang="en-US" dirty="0"/>
          </a:p>
        </p:txBody>
      </p:sp>
      <p:sp>
        <p:nvSpPr>
          <p:cNvPr id="3" name="Content Placeholder 2"/>
          <p:cNvSpPr>
            <a:spLocks noGrp="1"/>
          </p:cNvSpPr>
          <p:nvPr>
            <p:ph idx="1"/>
          </p:nvPr>
        </p:nvSpPr>
        <p:spPr/>
        <p:txBody>
          <a:bodyPr/>
          <a:lstStyle/>
          <a:p>
            <a:r>
              <a:rPr lang="en-US" dirty="0" smtClean="0"/>
              <a:t>“Living by the Spirit is a life of obedience, with the witness from within of a good conscience, and from above of God’s pleasure. The Holy Spirit is to be the unceasing, universal, all-sufficient worker of everything that has to be wrought by the Christian.” Andrew Murray</a:t>
            </a:r>
          </a:p>
          <a:p>
            <a:r>
              <a:rPr lang="en-US" dirty="0" smtClean="0"/>
              <a:t>Last use of the word “Covenant”: Heb. 13:20-21</a:t>
            </a:r>
          </a:p>
          <a:p>
            <a:pPr>
              <a:buNone/>
            </a:pPr>
            <a:r>
              <a:rPr lang="en-US" dirty="0" smtClean="0"/>
              <a:t>“Now the God of peace, who brought up from the dead the great Shepherd of the sheep through the blood of the eternal covenant, even Jesus our Lord, equip you in every good thing to do His will, working in us that which is pleasing in His sight, through </a:t>
            </a:r>
            <a:r>
              <a:rPr lang="en-US" dirty="0" smtClean="0"/>
              <a:t>J</a:t>
            </a:r>
            <a:r>
              <a:rPr lang="en-US" dirty="0" smtClean="0"/>
              <a:t>esus Christ, to whom be the glory forever and ever. Amen.”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arvest Pictur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Harvest Picture</Template>
  <TotalTime>41</TotalTime>
  <Words>541</Words>
  <Application>Microsoft Office PowerPoint</Application>
  <PresentationFormat>On-screen Show (4:3)</PresentationFormat>
  <Paragraphs>57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Harvest Picture</vt:lpstr>
      <vt:lpstr>Covenant</vt:lpstr>
      <vt:lpstr>Old and New Contrasted</vt:lpstr>
      <vt:lpstr>Galatians 3:1-18</vt:lpstr>
      <vt:lpstr>Galatians 3:19-29</vt:lpstr>
      <vt:lpstr>Galatians 4:1-11</vt:lpstr>
      <vt:lpstr>Galatians 4:12-31</vt:lpstr>
      <vt:lpstr>How do we live by the Spirit?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dc:title>
  <dc:creator>Jenny</dc:creator>
  <cp:lastModifiedBy>Jenny</cp:lastModifiedBy>
  <cp:revision>8</cp:revision>
  <dcterms:created xsi:type="dcterms:W3CDTF">2013-11-20T19:40:13Z</dcterms:created>
  <dcterms:modified xsi:type="dcterms:W3CDTF">2013-11-20T20:22:10Z</dcterms:modified>
</cp:coreProperties>
</file>