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0" r:id="rId4"/>
    <p:sldId id="265" r:id="rId5"/>
    <p:sldId id="266" r:id="rId6"/>
    <p:sldId id="267"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850"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9D185D0-C19C-48CA-A43C-3698471794E4}" type="datetimeFigureOut">
              <a:rPr lang="en-US" smtClean="0"/>
              <a:pPr/>
              <a:t>8/21/2013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132738B-C118-40FA-B497-9DB222CDE3E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185D0-C19C-48CA-A43C-3698471794E4}"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32738B-C118-40FA-B497-9DB222CDE3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185D0-C19C-48CA-A43C-3698471794E4}"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32738B-C118-40FA-B497-9DB222CDE3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9D185D0-C19C-48CA-A43C-3698471794E4}" type="datetimeFigureOut">
              <a:rPr lang="en-US" smtClean="0"/>
              <a:pPr/>
              <a:t>8/21/2013</a:t>
            </a:fld>
            <a:endParaRPr lang="en-US"/>
          </a:p>
        </p:txBody>
      </p:sp>
      <p:sp>
        <p:nvSpPr>
          <p:cNvPr id="9" name="Slide Number Placeholder 8"/>
          <p:cNvSpPr>
            <a:spLocks noGrp="1"/>
          </p:cNvSpPr>
          <p:nvPr>
            <p:ph type="sldNum" sz="quarter" idx="15"/>
          </p:nvPr>
        </p:nvSpPr>
        <p:spPr/>
        <p:txBody>
          <a:bodyPr rtlCol="0"/>
          <a:lstStyle/>
          <a:p>
            <a:fld id="{E132738B-C118-40FA-B497-9DB222CDE3E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9D185D0-C19C-48CA-A43C-3698471794E4}" type="datetimeFigureOut">
              <a:rPr lang="en-US" smtClean="0"/>
              <a:pPr/>
              <a:t>8/21/2013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132738B-C118-40FA-B497-9DB222CDE3E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9D185D0-C19C-48CA-A43C-3698471794E4}" type="datetimeFigureOut">
              <a:rPr lang="en-US" smtClean="0"/>
              <a:pPr/>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32738B-C118-40FA-B497-9DB222CDE3E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9D185D0-C19C-48CA-A43C-3698471794E4}" type="datetimeFigureOut">
              <a:rPr lang="en-US" smtClean="0"/>
              <a:pPr/>
              <a:t>8/21/2013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32738B-C118-40FA-B497-9DB222CDE3E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9D185D0-C19C-48CA-A43C-3698471794E4}" type="datetimeFigureOut">
              <a:rPr lang="en-US" smtClean="0"/>
              <a:pPr/>
              <a:t>8/21/2013</a:t>
            </a:fld>
            <a:endParaRPr lang="en-US"/>
          </a:p>
        </p:txBody>
      </p:sp>
      <p:sp>
        <p:nvSpPr>
          <p:cNvPr id="7" name="Slide Number Placeholder 6"/>
          <p:cNvSpPr>
            <a:spLocks noGrp="1"/>
          </p:cNvSpPr>
          <p:nvPr>
            <p:ph type="sldNum" sz="quarter" idx="11"/>
          </p:nvPr>
        </p:nvSpPr>
        <p:spPr/>
        <p:txBody>
          <a:bodyPr rtlCol="0"/>
          <a:lstStyle/>
          <a:p>
            <a:fld id="{E132738B-C118-40FA-B497-9DB222CDE3E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D185D0-C19C-48CA-A43C-3698471794E4}" type="datetimeFigureOut">
              <a:rPr lang="en-US" smtClean="0"/>
              <a:pPr/>
              <a:t>8/21/2013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32738B-C118-40FA-B497-9DB222CDE3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9D185D0-C19C-48CA-A43C-3698471794E4}" type="datetimeFigureOut">
              <a:rPr lang="en-US" smtClean="0"/>
              <a:pPr/>
              <a:t>8/21/2013</a:t>
            </a:fld>
            <a:endParaRPr lang="en-US"/>
          </a:p>
        </p:txBody>
      </p:sp>
      <p:sp>
        <p:nvSpPr>
          <p:cNvPr id="22" name="Slide Number Placeholder 21"/>
          <p:cNvSpPr>
            <a:spLocks noGrp="1"/>
          </p:cNvSpPr>
          <p:nvPr>
            <p:ph type="sldNum" sz="quarter" idx="15"/>
          </p:nvPr>
        </p:nvSpPr>
        <p:spPr/>
        <p:txBody>
          <a:bodyPr rtlCol="0"/>
          <a:lstStyle/>
          <a:p>
            <a:fld id="{E132738B-C118-40FA-B497-9DB222CDE3E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9D185D0-C19C-48CA-A43C-3698471794E4}" type="datetimeFigureOut">
              <a:rPr lang="en-US" smtClean="0"/>
              <a:pPr/>
              <a:t>8/21/2013</a:t>
            </a:fld>
            <a:endParaRPr lang="en-US"/>
          </a:p>
        </p:txBody>
      </p:sp>
      <p:sp>
        <p:nvSpPr>
          <p:cNvPr id="18" name="Slide Number Placeholder 17"/>
          <p:cNvSpPr>
            <a:spLocks noGrp="1"/>
          </p:cNvSpPr>
          <p:nvPr>
            <p:ph type="sldNum" sz="quarter" idx="11"/>
          </p:nvPr>
        </p:nvSpPr>
        <p:spPr/>
        <p:txBody>
          <a:bodyPr rtlCol="0"/>
          <a:lstStyle/>
          <a:p>
            <a:fld id="{E132738B-C118-40FA-B497-9DB222CDE3E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9D185D0-C19C-48CA-A43C-3698471794E4}" type="datetimeFigureOut">
              <a:rPr lang="en-US" smtClean="0"/>
              <a:pPr/>
              <a:t>8/21/2013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132738B-C118-40FA-B497-9DB222CDE3E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 Corinthians</a:t>
            </a:r>
            <a:endParaRPr lang="en-US" dirty="0"/>
          </a:p>
        </p:txBody>
      </p:sp>
      <p:sp>
        <p:nvSpPr>
          <p:cNvPr id="3" name="Subtitle 2"/>
          <p:cNvSpPr>
            <a:spLocks noGrp="1"/>
          </p:cNvSpPr>
          <p:nvPr>
            <p:ph type="subTitle" idx="1"/>
          </p:nvPr>
        </p:nvSpPr>
        <p:spPr/>
        <p:txBody>
          <a:bodyPr/>
          <a:lstStyle/>
          <a:p>
            <a:r>
              <a:rPr lang="en-US" dirty="0" smtClean="0"/>
              <a:t>Overview</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Inductive Study Method</a:t>
            </a:r>
            <a:endParaRPr lang="en-US" dirty="0"/>
          </a:p>
        </p:txBody>
      </p:sp>
      <p:sp>
        <p:nvSpPr>
          <p:cNvPr id="3" name="Content Placeholder 2"/>
          <p:cNvSpPr>
            <a:spLocks noGrp="1"/>
          </p:cNvSpPr>
          <p:nvPr>
            <p:ph sz="quarter" idx="1"/>
          </p:nvPr>
        </p:nvSpPr>
        <p:spPr/>
        <p:txBody>
          <a:bodyPr/>
          <a:lstStyle/>
          <a:p>
            <a:r>
              <a:rPr lang="en-US" dirty="0" smtClean="0"/>
              <a:t>OBSERVATION: What does it say?</a:t>
            </a:r>
          </a:p>
          <a:p>
            <a:r>
              <a:rPr lang="en-US" dirty="0" smtClean="0"/>
              <a:t>INTERPRETATION: What does it mean?</a:t>
            </a:r>
          </a:p>
          <a:p>
            <a:r>
              <a:rPr lang="en-US" dirty="0" smtClean="0"/>
              <a:t>APPLICATION: What do I do with it; how do I apply it to my life?</a:t>
            </a:r>
          </a:p>
          <a:p>
            <a:r>
              <a:rPr lang="en-US" dirty="0" smtClean="0"/>
              <a:t>5 W’s and an H</a:t>
            </a:r>
          </a:p>
          <a:p>
            <a:r>
              <a:rPr lang="en-US" dirty="0" smtClean="0"/>
              <a:t>Who, what</a:t>
            </a:r>
            <a:r>
              <a:rPr lang="en-US" smtClean="0"/>
              <a:t>, why, </a:t>
            </a:r>
            <a:r>
              <a:rPr lang="en-US" dirty="0" smtClean="0"/>
              <a:t>when, where and how</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13: 24-30, 36-43</a:t>
            </a:r>
            <a:endParaRPr lang="en-US" dirty="0"/>
          </a:p>
        </p:txBody>
      </p:sp>
      <p:sp>
        <p:nvSpPr>
          <p:cNvPr id="3" name="Content Placeholder 2"/>
          <p:cNvSpPr>
            <a:spLocks noGrp="1"/>
          </p:cNvSpPr>
          <p:nvPr>
            <p:ph sz="quarter" idx="1"/>
          </p:nvPr>
        </p:nvSpPr>
        <p:spPr/>
        <p:txBody>
          <a:bodyPr/>
          <a:lstStyle/>
          <a:p>
            <a:r>
              <a:rPr lang="en-US" dirty="0" smtClean="0"/>
              <a:t>Read through silently and mark every reference to wheat</a:t>
            </a:r>
          </a:p>
          <a:p>
            <a:r>
              <a:rPr lang="en-US" dirty="0" smtClean="0"/>
              <a:t>Read through silently and mark every reference to tares</a:t>
            </a:r>
          </a:p>
          <a:p>
            <a:r>
              <a:rPr lang="en-US" dirty="0" smtClean="0"/>
              <a:t>List what you learned about the wheat</a:t>
            </a:r>
          </a:p>
          <a:p>
            <a:r>
              <a:rPr lang="en-US" dirty="0" smtClean="0"/>
              <a:t>List what you learned about the tares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WHEAT</a:t>
            </a:r>
            <a:endParaRPr lang="en-US" dirty="0"/>
          </a:p>
        </p:txBody>
      </p:sp>
      <p:sp>
        <p:nvSpPr>
          <p:cNvPr id="3" name="Content Placeholder 2"/>
          <p:cNvSpPr>
            <a:spLocks noGrp="1"/>
          </p:cNvSpPr>
          <p:nvPr>
            <p:ph sz="quarter" idx="1"/>
          </p:nvPr>
        </p:nvSpPr>
        <p:spPr/>
        <p:txBody>
          <a:bodyPr>
            <a:normAutofit/>
          </a:bodyPr>
          <a:lstStyle/>
          <a:p>
            <a:r>
              <a:rPr lang="en-US" dirty="0" smtClean="0"/>
              <a:t>Good seed (vs. 24)</a:t>
            </a:r>
          </a:p>
          <a:p>
            <a:r>
              <a:rPr lang="en-US" dirty="0" smtClean="0"/>
              <a:t>Sprouts first (vs. 26)</a:t>
            </a:r>
          </a:p>
          <a:p>
            <a:r>
              <a:rPr lang="en-US" dirty="0" smtClean="0"/>
              <a:t>Preserves the tares and brought into the barn(vs.30)</a:t>
            </a:r>
          </a:p>
          <a:p>
            <a:r>
              <a:rPr lang="en-US" dirty="0" smtClean="0"/>
              <a:t>Sown by the Son of Man (vs. 37)</a:t>
            </a:r>
          </a:p>
          <a:p>
            <a:r>
              <a:rPr lang="en-US" dirty="0" smtClean="0"/>
              <a:t>Sons of the kingdom (vs. 38)</a:t>
            </a:r>
          </a:p>
          <a:p>
            <a:r>
              <a:rPr lang="en-US" dirty="0" smtClean="0"/>
              <a:t>NOT burned (vs.42)</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TARES</a:t>
            </a:r>
            <a:endParaRPr lang="en-US" dirty="0"/>
          </a:p>
        </p:txBody>
      </p:sp>
      <p:sp>
        <p:nvSpPr>
          <p:cNvPr id="3" name="Content Placeholder 2"/>
          <p:cNvSpPr>
            <a:spLocks noGrp="1"/>
          </p:cNvSpPr>
          <p:nvPr>
            <p:ph sz="quarter" idx="1"/>
          </p:nvPr>
        </p:nvSpPr>
        <p:spPr/>
        <p:txBody>
          <a:bodyPr>
            <a:normAutofit/>
          </a:bodyPr>
          <a:lstStyle/>
          <a:p>
            <a:r>
              <a:rPr lang="en-US" dirty="0" smtClean="0"/>
              <a:t>Sown among the wheat by an enemy(devil) (vs. 25 and 39)</a:t>
            </a:r>
          </a:p>
          <a:p>
            <a:r>
              <a:rPr lang="en-US" dirty="0" smtClean="0"/>
              <a:t>Came up AFTER the wheat (vs. 26)</a:t>
            </a:r>
          </a:p>
          <a:p>
            <a:r>
              <a:rPr lang="en-US" dirty="0" smtClean="0"/>
              <a:t>Noticeable (vs. 27)</a:t>
            </a:r>
          </a:p>
          <a:p>
            <a:r>
              <a:rPr lang="en-US" dirty="0" smtClean="0"/>
              <a:t>Grew right along with the wheat (vs.30)</a:t>
            </a:r>
          </a:p>
          <a:p>
            <a:r>
              <a:rPr lang="en-US" dirty="0" smtClean="0"/>
              <a:t>Sons of the evil one (vs.38)</a:t>
            </a:r>
          </a:p>
          <a:p>
            <a:r>
              <a:rPr lang="en-US" dirty="0" smtClean="0"/>
              <a:t>Will be gathered by angels to be burned (vs. 30,40-41)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TARES</a:t>
            </a:r>
            <a:endParaRPr lang="en-US" dirty="0"/>
          </a:p>
        </p:txBody>
      </p:sp>
      <p:sp>
        <p:nvSpPr>
          <p:cNvPr id="3" name="Content Placeholder 2"/>
          <p:cNvSpPr>
            <a:spLocks noGrp="1"/>
          </p:cNvSpPr>
          <p:nvPr>
            <p:ph sz="quarter" idx="1"/>
          </p:nvPr>
        </p:nvSpPr>
        <p:spPr/>
        <p:txBody>
          <a:bodyPr/>
          <a:lstStyle/>
          <a:p>
            <a:r>
              <a:rPr lang="en-US" dirty="0" smtClean="0"/>
              <a:t>Those who are stumbling blocks and those who commit lawlessness (vs. 41)</a:t>
            </a:r>
          </a:p>
          <a:p>
            <a:r>
              <a:rPr lang="en-US" dirty="0" smtClean="0"/>
              <a:t>Burned where there shall be weeping and gnashing of teeth (vs. 42)</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Difference between Wheat and Tares</a:t>
            </a:r>
            <a:endParaRPr lang="en-US" dirty="0"/>
          </a:p>
        </p:txBody>
      </p:sp>
      <p:pic>
        <p:nvPicPr>
          <p:cNvPr id="7" name="Content Placeholder 6" descr="wheat and tares.png"/>
          <p:cNvPicPr>
            <a:picLocks noGrp="1" noChangeAspect="1"/>
          </p:cNvPicPr>
          <p:nvPr>
            <p:ph sz="quarter" idx="2"/>
          </p:nvPr>
        </p:nvPicPr>
        <p:blipFill>
          <a:blip r:embed="rId2" cstate="print"/>
          <a:stretch>
            <a:fillRect/>
          </a:stretch>
        </p:blipFill>
        <p:spPr>
          <a:xfrm>
            <a:off x="635206" y="3346570"/>
            <a:ext cx="3301588" cy="1917460"/>
          </a:xfrm>
        </p:spPr>
      </p:pic>
      <p:sp>
        <p:nvSpPr>
          <p:cNvPr id="6" name="Content Placeholder 5"/>
          <p:cNvSpPr>
            <a:spLocks noGrp="1"/>
          </p:cNvSpPr>
          <p:nvPr>
            <p:ph sz="quarter" idx="4"/>
          </p:nvPr>
        </p:nvSpPr>
        <p:spPr/>
        <p:txBody>
          <a:bodyPr>
            <a:normAutofit fontScale="70000" lnSpcReduction="20000"/>
          </a:bodyPr>
          <a:lstStyle/>
          <a:p>
            <a:r>
              <a:rPr lang="en-US" dirty="0" smtClean="0"/>
              <a:t>The tare on the left is light and lacks substance but the wheat on the right is heavy and bears fruit (grain). There are tiny black seeds inside the tares and if you eat it, it can cause dizziness and nausea. Also notice that the tare stands straight up and proud while the wheat bows from the weight of the fruit in humility. Talk about the perfect physical and spiritual contrast between the wheat and the tare. One gives life, the other kills. Those in Christ have life, and the other death.</a:t>
            </a:r>
            <a:endParaRPr lang="en-US" dirty="0"/>
          </a:p>
        </p:txBody>
      </p:sp>
      <p:sp>
        <p:nvSpPr>
          <p:cNvPr id="3" name="Text Placeholder 2"/>
          <p:cNvSpPr>
            <a:spLocks noGrp="1"/>
          </p:cNvSpPr>
          <p:nvPr>
            <p:ph type="body" sz="quarter" idx="1"/>
          </p:nvPr>
        </p:nvSpPr>
        <p:spPr/>
        <p:txBody>
          <a:bodyPr/>
          <a:lstStyle/>
          <a:p>
            <a:r>
              <a:rPr lang="en-US" dirty="0" smtClean="0"/>
              <a:t>Tare                             Wheat</a:t>
            </a:r>
            <a:endParaRPr lang="en-US" dirty="0"/>
          </a:p>
        </p:txBody>
      </p:sp>
      <p:sp>
        <p:nvSpPr>
          <p:cNvPr id="5" name="Text Placeholder 4"/>
          <p:cNvSpPr>
            <a:spLocks noGrp="1"/>
          </p:cNvSpPr>
          <p:nvPr>
            <p:ph type="body" sz="quarter" idx="3"/>
          </p:nvPr>
        </p:nvSpPr>
        <p:spPr/>
        <p:txBody>
          <a:bodyPr/>
          <a:lstStyle/>
          <a:p>
            <a:r>
              <a:rPr lang="en-US" dirty="0" smtClean="0"/>
              <a:t>Uses for both</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TotalTime>
  <Words>346</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Oriel</vt:lpstr>
      <vt:lpstr>I Corinthians</vt:lpstr>
      <vt:lpstr>Inductive Study Method</vt:lpstr>
      <vt:lpstr>Matthew 13: 24-30, 36-43</vt:lpstr>
      <vt:lpstr>WHEAT</vt:lpstr>
      <vt:lpstr>TARES</vt:lpstr>
      <vt:lpstr>TARES</vt:lpstr>
      <vt:lpstr>Difference between Wheat and Tares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Corinthians</dc:title>
  <dc:creator>Jenny</dc:creator>
  <cp:lastModifiedBy>Jenny</cp:lastModifiedBy>
  <cp:revision>8</cp:revision>
  <dcterms:created xsi:type="dcterms:W3CDTF">2013-01-09T02:12:32Z</dcterms:created>
  <dcterms:modified xsi:type="dcterms:W3CDTF">2013-08-21T13:51:40Z</dcterms:modified>
</cp:coreProperties>
</file>